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9"/>
  </p:handoutMasterIdLst>
  <p:sldIdLst>
    <p:sldId id="256" r:id="rId2"/>
    <p:sldId id="257" r:id="rId3"/>
    <p:sldId id="309" r:id="rId4"/>
    <p:sldId id="310"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08" r:id="rId4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43" autoAdjust="0"/>
  </p:normalViewPr>
  <p:slideViewPr>
    <p:cSldViewPr>
      <p:cViewPr varScale="1">
        <p:scale>
          <a:sx n="106" d="100"/>
          <a:sy n="106" d="100"/>
        </p:scale>
        <p:origin x="-432"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30CF8D9-8D3E-4E87-90BE-CC89F79BF260}" type="datetimeFigureOut">
              <a:rPr lang="en-US" smtClean="0"/>
              <a:pPr/>
              <a:t>6/29/2010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B5D1082-9890-4C30-B95E-266342CE9F0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1558925" y="76200"/>
            <a:ext cx="6213475" cy="793750"/>
          </a:xfrm>
          <a:prstGeom prst="rect">
            <a:avLst/>
          </a:prstGeom>
          <a:noFill/>
          <a:ln w="9525">
            <a:noFill/>
            <a:miter lim="800000"/>
            <a:headEnd/>
            <a:tailEnd/>
          </a:ln>
        </p:spPr>
      </p:pic>
      <p:grpSp>
        <p:nvGrpSpPr>
          <p:cNvPr id="5" name="Group 14"/>
          <p:cNvGrpSpPr>
            <a:grpSpLocks/>
          </p:cNvGrpSpPr>
          <p:nvPr userDrawn="1"/>
        </p:nvGrpSpPr>
        <p:grpSpPr bwMode="auto">
          <a:xfrm>
            <a:off x="223838" y="6248400"/>
            <a:ext cx="8615362" cy="541338"/>
            <a:chOff x="223326" y="6248399"/>
            <a:chExt cx="8615874" cy="541421"/>
          </a:xfrm>
        </p:grpSpPr>
        <p:pic>
          <p:nvPicPr>
            <p:cNvPr id="6" name="Picture 7" descr="Boston University Logo - jpeg format"/>
            <p:cNvPicPr>
              <a:picLocks noChangeAspect="1" noChangeArrowheads="1"/>
            </p:cNvPicPr>
            <p:nvPr userDrawn="1"/>
          </p:nvPicPr>
          <p:blipFill>
            <a:blip r:embed="rId3" cstate="print"/>
            <a:srcRect/>
            <a:stretch>
              <a:fillRect/>
            </a:stretch>
          </p:blipFill>
          <p:spPr bwMode="auto">
            <a:xfrm>
              <a:off x="2204525" y="6477001"/>
              <a:ext cx="719328" cy="304800"/>
            </a:xfrm>
            <a:prstGeom prst="rect">
              <a:avLst/>
            </a:prstGeom>
            <a:noFill/>
            <a:ln w="9525">
              <a:noFill/>
              <a:miter lim="800000"/>
              <a:headEnd/>
              <a:tailEnd/>
            </a:ln>
          </p:spPr>
        </p:pic>
        <p:pic>
          <p:nvPicPr>
            <p:cNvPr id="7" name="Picture 2"/>
            <p:cNvPicPr>
              <a:picLocks noChangeAspect="1" noChangeArrowheads="1"/>
            </p:cNvPicPr>
            <p:nvPr userDrawn="1"/>
          </p:nvPicPr>
          <p:blipFill>
            <a:blip r:embed="rId4" cstate="print"/>
            <a:srcRect/>
            <a:stretch>
              <a:fillRect/>
            </a:stretch>
          </p:blipFill>
          <p:spPr bwMode="auto">
            <a:xfrm>
              <a:off x="8376725" y="6324600"/>
              <a:ext cx="462475" cy="457200"/>
            </a:xfrm>
            <a:prstGeom prst="rect">
              <a:avLst/>
            </a:prstGeom>
            <a:noFill/>
            <a:ln w="9525">
              <a:noFill/>
              <a:miter lim="800000"/>
              <a:headEnd/>
              <a:tailEnd/>
            </a:ln>
          </p:spPr>
        </p:pic>
        <p:pic>
          <p:nvPicPr>
            <p:cNvPr id="8" name="Picture 3"/>
            <p:cNvPicPr>
              <a:picLocks noChangeAspect="1" noChangeArrowheads="1"/>
            </p:cNvPicPr>
            <p:nvPr userDrawn="1"/>
          </p:nvPicPr>
          <p:blipFill>
            <a:blip r:embed="rId5" cstate="print"/>
            <a:srcRect/>
            <a:stretch>
              <a:fillRect/>
            </a:stretch>
          </p:blipFill>
          <p:spPr bwMode="auto">
            <a:xfrm>
              <a:off x="223326" y="6436902"/>
              <a:ext cx="1828799" cy="344898"/>
            </a:xfrm>
            <a:prstGeom prst="rect">
              <a:avLst/>
            </a:prstGeom>
            <a:noFill/>
            <a:ln w="9525">
              <a:noFill/>
              <a:miter lim="800000"/>
              <a:headEnd/>
              <a:tailEnd/>
            </a:ln>
          </p:spPr>
        </p:pic>
        <p:pic>
          <p:nvPicPr>
            <p:cNvPr id="9" name="Picture 4"/>
            <p:cNvPicPr>
              <a:picLocks noChangeAspect="1" noChangeArrowheads="1"/>
            </p:cNvPicPr>
            <p:nvPr userDrawn="1"/>
          </p:nvPicPr>
          <p:blipFill>
            <a:blip r:embed="rId6" cstate="print"/>
            <a:srcRect/>
            <a:stretch>
              <a:fillRect/>
            </a:stretch>
          </p:blipFill>
          <p:spPr bwMode="auto">
            <a:xfrm>
              <a:off x="3004624" y="6477000"/>
              <a:ext cx="952501" cy="304800"/>
            </a:xfrm>
            <a:prstGeom prst="rect">
              <a:avLst/>
            </a:prstGeom>
            <a:noFill/>
            <a:ln w="9525">
              <a:noFill/>
              <a:miter lim="800000"/>
              <a:headEnd/>
              <a:tailEnd/>
            </a:ln>
          </p:spPr>
        </p:pic>
        <p:pic>
          <p:nvPicPr>
            <p:cNvPr id="10" name="Picture 5"/>
            <p:cNvPicPr>
              <a:picLocks noChangeAspect="1" noChangeArrowheads="1"/>
            </p:cNvPicPr>
            <p:nvPr userDrawn="1"/>
          </p:nvPicPr>
          <p:blipFill>
            <a:blip r:embed="rId7" cstate="print"/>
            <a:srcRect/>
            <a:stretch>
              <a:fillRect/>
            </a:stretch>
          </p:blipFill>
          <p:spPr bwMode="auto">
            <a:xfrm>
              <a:off x="6928925" y="6553200"/>
              <a:ext cx="1295400" cy="210444"/>
            </a:xfrm>
            <a:prstGeom prst="rect">
              <a:avLst/>
            </a:prstGeom>
            <a:noFill/>
            <a:ln w="9525">
              <a:noFill/>
              <a:miter lim="800000"/>
              <a:headEnd/>
              <a:tailEnd/>
            </a:ln>
          </p:spPr>
        </p:pic>
        <p:pic>
          <p:nvPicPr>
            <p:cNvPr id="11" name="Picture 2" descr="S:\ERC\Marketing Materials\LOGOS\Howard\HowardUniversityLogo2_054LR.jpg"/>
            <p:cNvPicPr>
              <a:picLocks noChangeAspect="1" noChangeArrowheads="1"/>
            </p:cNvPicPr>
            <p:nvPr userDrawn="1"/>
          </p:nvPicPr>
          <p:blipFill>
            <a:blip r:embed="rId8" cstate="print"/>
            <a:srcRect/>
            <a:stretch>
              <a:fillRect/>
            </a:stretch>
          </p:blipFill>
          <p:spPr bwMode="auto">
            <a:xfrm>
              <a:off x="6324600" y="6248399"/>
              <a:ext cx="457200" cy="541421"/>
            </a:xfrm>
            <a:prstGeom prst="rect">
              <a:avLst/>
            </a:prstGeom>
            <a:noFill/>
            <a:ln w="9525">
              <a:noFill/>
              <a:miter lim="800000"/>
              <a:headEnd/>
              <a:tailEnd/>
            </a:ln>
          </p:spPr>
        </p:pic>
      </p:grpSp>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0D47DA-9E89-4E3A-93AC-42050CCF2788}"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6555B4-E6EC-42E6-9E48-BEEBA09A339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70703C-218D-411E-A375-3C7C968C05B5}"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1B33E4-A19B-496B-9D60-0F1AF66E4C1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92681DC-36C6-4A00-A5FB-9FD93CCEA3ED}" type="datetimeFigureOut">
              <a:rPr lang="en-US"/>
              <a:pPr>
                <a:defRPr/>
              </a:pPr>
              <a:t>6/29/2010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8522F9-051E-4032-81D6-3945DE479A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C963C3-9F59-4EAC-AD21-FD265787E64B}" type="datetimeFigureOut">
              <a:rPr lang="en-US"/>
              <a:pPr>
                <a:defRPr/>
              </a:pPr>
              <a:t>6/29/2010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CEC732-80C3-430B-9ABF-7DB0073A558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E70939-1593-491D-93DF-580FDF405EEF}" type="datetimeFigureOut">
              <a:rPr lang="en-US"/>
              <a:pPr>
                <a:defRPr/>
              </a:pPr>
              <a:t>6/29/2010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DC3BD81-2C0B-487A-A8D5-A48521369B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D228B4-0627-44F3-AD41-164477B19483}" type="datetimeFigureOut">
              <a:rPr lang="en-US"/>
              <a:pPr>
                <a:defRPr/>
              </a:pPr>
              <a:t>6/29/2010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81B77F-06B4-4D61-854C-087598EF6B1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50518D1-20EF-4FB4-929A-56A988F90869}" type="datetimeFigureOut">
              <a:rPr lang="en-US"/>
              <a:pPr>
                <a:defRPr/>
              </a:pPr>
              <a:t>6/29/2010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024BFE-70B1-4C7B-9C4B-074DA776F48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4938" y="76200"/>
            <a:ext cx="64770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945A16-F3A6-45C5-88F9-A5A1D3101E79}" type="datetimeFigureOut">
              <a:rPr lang="en-US"/>
              <a:pPr>
                <a:defRPr/>
              </a:pPr>
              <a:t>6/29/2010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526805-6AB7-4F3D-B8CD-96B5378EF60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1404938" y="76200"/>
            <a:ext cx="6477000" cy="762000"/>
          </a:xfrm>
          <a:prstGeom prst="rect">
            <a:avLst/>
          </a:prstGeom>
          <a:gradFill rotWithShape="1">
            <a:gsLst>
              <a:gs pos="0">
                <a:srgbClr val="396E9A"/>
              </a:gs>
              <a:gs pos="100000">
                <a:srgbClr val="032940"/>
              </a:gs>
            </a:gsLst>
            <a:lin ang="2700000" scaled="1"/>
          </a:gradFill>
          <a:ln w="9525">
            <a:solidFill>
              <a:srgbClr val="50545F"/>
            </a:solidFill>
            <a:round/>
            <a:headEnd/>
            <a:tailEnd/>
          </a:ln>
        </p:spPr>
        <p:txBody>
          <a:bodyPr vert="horz" wrap="non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B69FA1A-A5A5-44A5-BF64-F891BF1678D1}" type="datetimeFigureOut">
              <a:rPr lang="en-US"/>
              <a:pPr>
                <a:defRPr/>
              </a:pPr>
              <a:t>6/29/2010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4B09159-5976-4102-ACD7-92113A61825F}" type="slidenum">
              <a:rPr lang="en-US"/>
              <a:pPr>
                <a:defRPr/>
              </a:pPr>
              <a:t>‹#›</a:t>
            </a:fld>
            <a:endParaRPr lang="en-US"/>
          </a:p>
        </p:txBody>
      </p:sp>
      <p:pic>
        <p:nvPicPr>
          <p:cNvPr id="6151" name="Picture 2"/>
          <p:cNvPicPr>
            <a:picLocks noChangeAspect="1" noChangeArrowheads="1"/>
          </p:cNvPicPr>
          <p:nvPr userDrawn="1"/>
        </p:nvPicPr>
        <p:blipFill>
          <a:blip r:embed="rId11" cstate="print"/>
          <a:srcRect/>
          <a:stretch>
            <a:fillRect/>
          </a:stretch>
        </p:blipFill>
        <p:spPr bwMode="auto">
          <a:xfrm>
            <a:off x="457200" y="77788"/>
            <a:ext cx="863600" cy="762000"/>
          </a:xfrm>
          <a:prstGeom prst="rect">
            <a:avLst/>
          </a:prstGeom>
          <a:noFill/>
          <a:ln w="9525">
            <a:noFill/>
            <a:miter lim="800000"/>
            <a:headEnd/>
            <a:tailEnd/>
          </a:ln>
        </p:spPr>
      </p:pic>
      <p:pic>
        <p:nvPicPr>
          <p:cNvPr id="6152" name="Picture 2"/>
          <p:cNvPicPr>
            <a:picLocks noChangeAspect="1" noChangeArrowheads="1"/>
          </p:cNvPicPr>
          <p:nvPr userDrawn="1"/>
        </p:nvPicPr>
        <p:blipFill>
          <a:blip r:embed="rId12" cstate="print"/>
          <a:srcRect/>
          <a:stretch>
            <a:fillRect/>
          </a:stretch>
        </p:blipFill>
        <p:spPr bwMode="auto">
          <a:xfrm>
            <a:off x="7924800" y="76200"/>
            <a:ext cx="762000" cy="766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ctr" defTabSz="4702175" rtl="0" eaLnBrk="0" fontAlgn="base" hangingPunct="0">
        <a:spcBef>
          <a:spcPct val="0"/>
        </a:spcBef>
        <a:spcAft>
          <a:spcPct val="0"/>
        </a:spcAft>
        <a:defRPr lang="en-US" sz="2800" kern="1200" dirty="0">
          <a:solidFill>
            <a:schemeClr val="bg1"/>
          </a:solidFill>
          <a:latin typeface="Arial" pitchFamily="34" charset="0"/>
          <a:ea typeface="+mn-ea"/>
          <a:cs typeface="Arial" pitchFamily="34" charset="0"/>
        </a:defRPr>
      </a:lvl1pPr>
      <a:lvl2pPr algn="ctr" defTabSz="4702175" rtl="0" eaLnBrk="0" fontAlgn="base" hangingPunct="0">
        <a:spcBef>
          <a:spcPct val="0"/>
        </a:spcBef>
        <a:spcAft>
          <a:spcPct val="0"/>
        </a:spcAft>
        <a:defRPr sz="2800">
          <a:solidFill>
            <a:schemeClr val="bg1"/>
          </a:solidFill>
          <a:latin typeface="Arial" charset="0"/>
          <a:cs typeface="Arial" charset="0"/>
        </a:defRPr>
      </a:lvl2pPr>
      <a:lvl3pPr algn="ctr" defTabSz="4702175" rtl="0" eaLnBrk="0" fontAlgn="base" hangingPunct="0">
        <a:spcBef>
          <a:spcPct val="0"/>
        </a:spcBef>
        <a:spcAft>
          <a:spcPct val="0"/>
        </a:spcAft>
        <a:defRPr sz="2800">
          <a:solidFill>
            <a:schemeClr val="bg1"/>
          </a:solidFill>
          <a:latin typeface="Arial" charset="0"/>
          <a:cs typeface="Arial" charset="0"/>
        </a:defRPr>
      </a:lvl3pPr>
      <a:lvl4pPr algn="ctr" defTabSz="4702175" rtl="0" eaLnBrk="0" fontAlgn="base" hangingPunct="0">
        <a:spcBef>
          <a:spcPct val="0"/>
        </a:spcBef>
        <a:spcAft>
          <a:spcPct val="0"/>
        </a:spcAft>
        <a:defRPr sz="2800">
          <a:solidFill>
            <a:schemeClr val="bg1"/>
          </a:solidFill>
          <a:latin typeface="Arial" charset="0"/>
          <a:cs typeface="Arial" charset="0"/>
        </a:defRPr>
      </a:lvl4pPr>
      <a:lvl5pPr algn="ctr" defTabSz="4702175" rtl="0" eaLnBrk="0" fontAlgn="base" hangingPunct="0">
        <a:spcBef>
          <a:spcPct val="0"/>
        </a:spcBef>
        <a:spcAft>
          <a:spcPct val="0"/>
        </a:spcAft>
        <a:defRPr sz="2800">
          <a:solidFill>
            <a:schemeClr val="bg1"/>
          </a:solidFill>
          <a:latin typeface="Arial" charset="0"/>
          <a:cs typeface="Arial" charset="0"/>
        </a:defRPr>
      </a:lvl5pPr>
      <a:lvl6pPr marL="457200" algn="ctr" defTabSz="4702175" rtl="0" fontAlgn="base">
        <a:spcBef>
          <a:spcPct val="0"/>
        </a:spcBef>
        <a:spcAft>
          <a:spcPct val="0"/>
        </a:spcAft>
        <a:defRPr sz="2800">
          <a:solidFill>
            <a:schemeClr val="bg1"/>
          </a:solidFill>
          <a:latin typeface="Arial" charset="0"/>
          <a:cs typeface="Arial" charset="0"/>
        </a:defRPr>
      </a:lvl6pPr>
      <a:lvl7pPr marL="914400" algn="ctr" defTabSz="4702175" rtl="0" fontAlgn="base">
        <a:spcBef>
          <a:spcPct val="0"/>
        </a:spcBef>
        <a:spcAft>
          <a:spcPct val="0"/>
        </a:spcAft>
        <a:defRPr sz="2800">
          <a:solidFill>
            <a:schemeClr val="bg1"/>
          </a:solidFill>
          <a:latin typeface="Arial" charset="0"/>
          <a:cs typeface="Arial" charset="0"/>
        </a:defRPr>
      </a:lvl7pPr>
      <a:lvl8pPr marL="1371600" algn="ctr" defTabSz="4702175" rtl="0" fontAlgn="base">
        <a:spcBef>
          <a:spcPct val="0"/>
        </a:spcBef>
        <a:spcAft>
          <a:spcPct val="0"/>
        </a:spcAft>
        <a:defRPr sz="2800">
          <a:solidFill>
            <a:schemeClr val="bg1"/>
          </a:solidFill>
          <a:latin typeface="Arial" charset="0"/>
          <a:cs typeface="Arial" charset="0"/>
        </a:defRPr>
      </a:lvl8pPr>
      <a:lvl9pPr marL="1828800" algn="ctr" defTabSz="4702175" rtl="0" fontAlgn="base">
        <a:spcBef>
          <a:spcPct val="0"/>
        </a:spcBef>
        <a:spcAft>
          <a:spcPct val="0"/>
        </a:spcAft>
        <a:defRPr sz="28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tvhistory.tv/" TargetMode="External"/><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virtual-oscilloscope.com/simulation.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en.wikipedia.org/wiki/Power_Architecture" TargetMode="External"/><Relationship Id="rId7" Type="http://schemas.openxmlformats.org/officeDocument/2006/relationships/hyperlink" Target="http://en.wikipedia.org/wiki/Vector_processing" TargetMode="External"/><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hyperlink" Target="http://en.wikipedia.org/wiki/Multimedia" TargetMode="External"/><Relationship Id="rId5" Type="http://schemas.openxmlformats.org/officeDocument/2006/relationships/hyperlink" Target="http://en.wikipedia.org/wiki/Coprocessor" TargetMode="External"/><Relationship Id="rId10" Type="http://schemas.openxmlformats.org/officeDocument/2006/relationships/image" Target="../media/image58.png"/><Relationship Id="rId4" Type="http://schemas.openxmlformats.org/officeDocument/2006/relationships/hyperlink" Target="http://en.wikipedia.org/wiki/Multi-core_%28computing%29" TargetMode="External"/><Relationship Id="rId9" Type="http://schemas.openxmlformats.org/officeDocument/2006/relationships/hyperlink" Target="http://www.gamasutra.com/features/20060713/turley_01.s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ceralink.com/index.htm"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hyperlink" Target="http://www.madehow.com/inventorbios/75/Joseph-Henry.html" TargetMode="External"/><Relationship Id="rId3" Type="http://schemas.openxmlformats.org/officeDocument/2006/relationships/hyperlink" Target="http://inventors.about.com/library/inventors/bljosephhenry.htm" TargetMode="External"/><Relationship Id="rId7" Type="http://schemas.openxmlformats.org/officeDocument/2006/relationships/hyperlink" Target="http://siarchives.si.edu/history/jhp/joseph14.htm" TargetMode="External"/><Relationship Id="rId2" Type="http://schemas.openxmlformats.org/officeDocument/2006/relationships/hyperlink" Target="http://en.wikipedia.org/wiki/Joseph_Henry" TargetMode="External"/><Relationship Id="rId1" Type="http://schemas.openxmlformats.org/officeDocument/2006/relationships/slideLayout" Target="../slideLayouts/slideLayout2.xml"/><Relationship Id="rId6" Type="http://schemas.openxmlformats.org/officeDocument/2006/relationships/hyperlink" Target="http://siarchives.si.edu/history/jhp/site.htm" TargetMode="External"/><Relationship Id="rId5" Type="http://schemas.openxmlformats.org/officeDocument/2006/relationships/hyperlink" Target="http://etcweb.princeton.edu/CampusWWW/Companion/henry_joseph.html" TargetMode="External"/><Relationship Id="rId4" Type="http://schemas.openxmlformats.org/officeDocument/2006/relationships/hyperlink" Target="http://www.nndb.com/people/671/000096383/"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rpi.edu/dept/NewsComm/Magazine/jun03/archives/archives.html" TargetMode="External"/><Relationship Id="rId3" Type="http://schemas.openxmlformats.org/officeDocument/2006/relationships/hyperlink" Target="http://www.eetimes.com/anniversary/designclassics/scopes.html" TargetMode="External"/><Relationship Id="rId7" Type="http://schemas.openxmlformats.org/officeDocument/2006/relationships/hyperlink" Target="https://www.cs.tcd.ie/courses/baict/bac/jf/labs/scope/oscilloscope.html" TargetMode="External"/><Relationship Id="rId2" Type="http://schemas.openxmlformats.org/officeDocument/2006/relationships/hyperlink" Target="http://en.wikipedia.org/wiki/Allen_B._DuMont" TargetMode="External"/><Relationship Id="rId1" Type="http://schemas.openxmlformats.org/officeDocument/2006/relationships/slideLayout" Target="../slideLayouts/slideLayout2.xml"/><Relationship Id="rId6" Type="http://schemas.openxmlformats.org/officeDocument/2006/relationships/hyperlink" Target="http://en.wikipedia.org/wiki/Oscilloscope" TargetMode="External"/><Relationship Id="rId5" Type="http://schemas.openxmlformats.org/officeDocument/2006/relationships/hyperlink" Target="http://www.ieee.org/web/aboutus/history_center/oral_history/abstracts/goldsmith8ab.html" TargetMode="External"/><Relationship Id="rId4" Type="http://schemas.openxmlformats.org/officeDocument/2006/relationships/hyperlink" Target="http://www.answers.com/topic/allen-b-dumont?cat=entertainment"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electronics.howstuffworks.com/car-computer.htm" TargetMode="External"/><Relationship Id="rId3" Type="http://schemas.openxmlformats.org/officeDocument/2006/relationships/hyperlink" Target="http://www.pbs.org/transistor/album1/addlbios/hoff.html" TargetMode="External"/><Relationship Id="rId7" Type="http://schemas.openxmlformats.org/officeDocument/2006/relationships/hyperlink" Target="http://www.intel.com/education/mpworks/index.htm" TargetMode="External"/><Relationship Id="rId2" Type="http://schemas.openxmlformats.org/officeDocument/2006/relationships/hyperlink" Target="http://www.ideafinder.com/history/inventors/hoff.htm" TargetMode="External"/><Relationship Id="rId1" Type="http://schemas.openxmlformats.org/officeDocument/2006/relationships/slideLayout" Target="../slideLayouts/slideLayout2.xml"/><Relationship Id="rId6" Type="http://schemas.openxmlformats.org/officeDocument/2006/relationships/hyperlink" Target="http://computer.howstuffworks.com/microprocessor.htm" TargetMode="External"/><Relationship Id="rId5" Type="http://schemas.openxmlformats.org/officeDocument/2006/relationships/hyperlink" Target="http://en.wikipedia.org/wiki/Microprocessor" TargetMode="External"/><Relationship Id="rId4" Type="http://schemas.openxmlformats.org/officeDocument/2006/relationships/hyperlink" Target="http://www-sul.stanford.edu/depts/hasrg/histsci/silicongenesis/hoff-ntb.html" TargetMode="External"/><Relationship Id="rId9" Type="http://schemas.openxmlformats.org/officeDocument/2006/relationships/hyperlink" Target="http://www.elecdesign.com/Articles/Index.cfm?AD=1&amp;ArticleID=285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maps.google.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pPr eaLnBrk="1" hangingPunct="1"/>
            <a:r>
              <a:rPr dirty="0" smtClean="0">
                <a:latin typeface="Arial" charset="0"/>
                <a:cs typeface="Arial" charset="0"/>
              </a:rPr>
              <a:t>Energy, Power and People</a:t>
            </a:r>
            <a:r>
              <a:rPr dirty="0" smtClean="0">
                <a:latin typeface="Arial" charset="0"/>
                <a:cs typeface="Arial" charset="0"/>
              </a:rPr>
              <a:t/>
            </a:r>
            <a:br>
              <a:rPr dirty="0" smtClean="0">
                <a:latin typeface="Arial" charset="0"/>
                <a:cs typeface="Arial" charset="0"/>
              </a:rPr>
            </a:br>
            <a:r>
              <a:rPr i="1" dirty="0" smtClean="0">
                <a:latin typeface="Arial" charset="0"/>
                <a:cs typeface="Arial" charset="0"/>
              </a:rPr>
              <a:t>Connections to the NYS Capital Region</a:t>
            </a:r>
            <a:endParaRPr i="1" dirty="0" smtClean="0">
              <a:latin typeface="Arial" charset="0"/>
              <a:cs typeface="Arial" charset="0"/>
            </a:endParaRPr>
          </a:p>
        </p:txBody>
      </p:sp>
      <p:sp>
        <p:nvSpPr>
          <p:cNvPr id="8195" name="Subtitle 2"/>
          <p:cNvSpPr>
            <a:spLocks noGrp="1"/>
          </p:cNvSpPr>
          <p:nvPr>
            <p:ph type="subTitle" idx="1"/>
          </p:nvPr>
        </p:nvSpPr>
        <p:spPr/>
        <p:txBody>
          <a:bodyPr/>
          <a:lstStyle/>
          <a:p>
            <a:pPr eaLnBrk="1" hangingPunct="1"/>
            <a:r>
              <a:rPr lang="en-US" dirty="0" smtClean="0">
                <a:solidFill>
                  <a:srgbClr val="898989"/>
                </a:solidFill>
                <a:latin typeface="Arial" charset="0"/>
                <a:cs typeface="Arial" charset="0"/>
              </a:rPr>
              <a:t>Kenneth A. Connor</a:t>
            </a:r>
          </a:p>
          <a:p>
            <a:pPr eaLnBrk="1" hangingPunct="1"/>
            <a:r>
              <a:rPr lang="en-US" dirty="0" smtClean="0">
                <a:solidFill>
                  <a:srgbClr val="898989"/>
                </a:solidFill>
                <a:latin typeface="Arial" charset="0"/>
                <a:cs typeface="Arial" charset="0"/>
              </a:rPr>
              <a:t>Education Director</a:t>
            </a:r>
          </a:p>
          <a:p>
            <a:pPr eaLnBrk="1" hangingPunct="1"/>
            <a:r>
              <a:rPr lang="en-US" dirty="0" smtClean="0">
                <a:solidFill>
                  <a:srgbClr val="898989"/>
                </a:solidFill>
                <a:latin typeface="Arial" charset="0"/>
                <a:cs typeface="Arial" charset="0"/>
              </a:rPr>
              <a:t>Smart Lighting ERC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Joseph Henry</a:t>
            </a:r>
            <a:endParaRPr lang="en-US" dirty="0"/>
          </a:p>
        </p:txBody>
      </p:sp>
      <p:sp>
        <p:nvSpPr>
          <p:cNvPr id="3" name="Footer Placeholder 1"/>
          <p:cNvSpPr>
            <a:spLocks noGrp="1"/>
          </p:cNvSpPr>
          <p:nvPr>
            <p:ph type="ftr" sz="quarter" idx="11"/>
          </p:nvPr>
        </p:nvSpPr>
        <p:spPr/>
        <p:txBody>
          <a:bodyPr/>
          <a:lstStyle/>
          <a:p>
            <a:r>
              <a:rPr lang="en-US"/>
              <a:t>K. A. Connor</a:t>
            </a:r>
          </a:p>
        </p:txBody>
      </p:sp>
      <p:sp>
        <p:nvSpPr>
          <p:cNvPr id="555013" name="Text Box 5"/>
          <p:cNvSpPr txBox="1">
            <a:spLocks noChangeArrowheads="1"/>
          </p:cNvSpPr>
          <p:nvPr/>
        </p:nvSpPr>
        <p:spPr bwMode="auto">
          <a:xfrm>
            <a:off x="457200" y="1143000"/>
            <a:ext cx="8153400" cy="5203825"/>
          </a:xfrm>
          <a:prstGeom prst="rect">
            <a:avLst/>
          </a:prstGeom>
          <a:noFill/>
          <a:ln w="9525">
            <a:noFill/>
            <a:miter lim="800000"/>
            <a:headEnd/>
            <a:tailEnd/>
          </a:ln>
          <a:effectLst/>
        </p:spPr>
        <p:txBody>
          <a:bodyPr>
            <a:spAutoFit/>
          </a:bodyPr>
          <a:lstStyle/>
          <a:p>
            <a:pPr>
              <a:spcBef>
                <a:spcPct val="50000"/>
              </a:spcBef>
            </a:pPr>
            <a:r>
              <a:rPr lang="en-US" sz="2400" dirty="0"/>
              <a:t>In 1820, Danish physicist Hans Christian </a:t>
            </a:r>
            <a:r>
              <a:rPr lang="en-US" sz="2400" dirty="0" err="1"/>
              <a:t>Oersted</a:t>
            </a:r>
            <a:r>
              <a:rPr lang="en-US" sz="2400" dirty="0"/>
              <a:t> had discovered that the flow of an electric current produced a magnetic field around the wire. This amazed scientists and many, including Henry and Faraday, began to experiment with magnetism. In 1829 Henry learned that William Sturgeon had built an electromagnet that could lift nine pounds. This was quite remarkable, but Henry believed he could create a magnet that was much stronger. </a:t>
            </a:r>
            <a:r>
              <a:rPr lang="en-US" sz="2400" b="1" i="1" dirty="0"/>
              <a:t>The secret was to wrap more wire around the iron core, overlapping the levels. However, wire in that era was not insulated, so wrapping one level over another caused a short circuit. Henry got around the problem by the laborious process of </a:t>
            </a:r>
            <a:r>
              <a:rPr lang="en-US" sz="2400" b="1" i="1" dirty="0">
                <a:solidFill>
                  <a:srgbClr val="FF0000"/>
                </a:solidFill>
              </a:rPr>
              <a:t>insulating the copper wire by hand, using strips of his wife's silk petticoats.</a:t>
            </a:r>
            <a:r>
              <a:rPr lang="en-US" sz="2400" dirty="0">
                <a:solidFill>
                  <a:srgbClr val="FF0000"/>
                </a:solidFill>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sp>
        <p:nvSpPr>
          <p:cNvPr id="522242" name="Rectangle 2"/>
          <p:cNvSpPr>
            <a:spLocks noGrp="1" noChangeArrowheads="1"/>
          </p:cNvSpPr>
          <p:nvPr>
            <p:ph type="title"/>
          </p:nvPr>
        </p:nvSpPr>
        <p:spPr/>
        <p:txBody>
          <a:bodyPr/>
          <a:lstStyle/>
          <a:p>
            <a:r>
              <a:rPr lang="en-US"/>
              <a:t>Joseph Henry</a:t>
            </a:r>
          </a:p>
        </p:txBody>
      </p:sp>
      <p:pic>
        <p:nvPicPr>
          <p:cNvPr id="522244" name="Picture 4" descr="fig5"/>
          <p:cNvPicPr>
            <a:picLocks noChangeAspect="1" noChangeArrowheads="1"/>
          </p:cNvPicPr>
          <p:nvPr/>
        </p:nvPicPr>
        <p:blipFill>
          <a:blip r:embed="rId2" cstate="print"/>
          <a:srcRect/>
          <a:stretch>
            <a:fillRect/>
          </a:stretch>
        </p:blipFill>
        <p:spPr bwMode="auto">
          <a:xfrm>
            <a:off x="1066800" y="1295400"/>
            <a:ext cx="2898775" cy="3733800"/>
          </a:xfrm>
          <a:prstGeom prst="rect">
            <a:avLst/>
          </a:prstGeom>
          <a:noFill/>
        </p:spPr>
      </p:pic>
      <p:pic>
        <p:nvPicPr>
          <p:cNvPr id="522245" name="Picture 5" descr="ar1857"/>
          <p:cNvPicPr>
            <a:picLocks noChangeAspect="1" noChangeArrowheads="1"/>
          </p:cNvPicPr>
          <p:nvPr/>
        </p:nvPicPr>
        <p:blipFill>
          <a:blip r:embed="rId3" cstate="print"/>
          <a:srcRect/>
          <a:stretch>
            <a:fillRect/>
          </a:stretch>
        </p:blipFill>
        <p:spPr bwMode="auto">
          <a:xfrm>
            <a:off x="4114800" y="1295400"/>
            <a:ext cx="4191000" cy="3730625"/>
          </a:xfrm>
          <a:prstGeom prst="rect">
            <a:avLst/>
          </a:prstGeom>
          <a:noFill/>
        </p:spPr>
      </p:pic>
      <p:sp>
        <p:nvSpPr>
          <p:cNvPr id="522246" name="Text Box 6"/>
          <p:cNvSpPr txBox="1">
            <a:spLocks noChangeArrowheads="1"/>
          </p:cNvSpPr>
          <p:nvPr/>
        </p:nvSpPr>
        <p:spPr bwMode="auto">
          <a:xfrm>
            <a:off x="2590800" y="5486400"/>
            <a:ext cx="3733800" cy="1190625"/>
          </a:xfrm>
          <a:prstGeom prst="rect">
            <a:avLst/>
          </a:prstGeom>
          <a:noFill/>
          <a:ln w="9525">
            <a:noFill/>
            <a:miter lim="800000"/>
            <a:headEnd/>
            <a:tailEnd/>
          </a:ln>
          <a:effectLst/>
        </p:spPr>
        <p:txBody>
          <a:bodyPr>
            <a:spAutoFit/>
          </a:bodyPr>
          <a:lstStyle/>
          <a:p>
            <a:pPr>
              <a:spcBef>
                <a:spcPct val="50000"/>
              </a:spcBef>
            </a:pPr>
            <a:r>
              <a:rPr lang="en-US"/>
              <a:t>He recognized that the magnet could be the key part of a long distance signaling device – this became the telegraph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25314" name="Rectangle 2"/>
          <p:cNvSpPr>
            <a:spLocks noGrp="1" noChangeArrowheads="1"/>
          </p:cNvSpPr>
          <p:nvPr>
            <p:ph type="title"/>
          </p:nvPr>
        </p:nvSpPr>
        <p:spPr/>
        <p:txBody>
          <a:bodyPr/>
          <a:lstStyle/>
          <a:p>
            <a:r>
              <a:rPr lang="en-US"/>
              <a:t>Joseph Henry</a:t>
            </a:r>
          </a:p>
        </p:txBody>
      </p:sp>
      <p:sp>
        <p:nvSpPr>
          <p:cNvPr id="525315" name="Rectangle 3"/>
          <p:cNvSpPr>
            <a:spLocks noGrp="1" noChangeArrowheads="1"/>
          </p:cNvSpPr>
          <p:nvPr>
            <p:ph type="body" idx="1"/>
          </p:nvPr>
        </p:nvSpPr>
        <p:spPr/>
        <p:txBody>
          <a:bodyPr/>
          <a:lstStyle/>
          <a:p>
            <a:r>
              <a:rPr lang="en-US" sz="2800"/>
              <a:t>Simple idea – properly insulate the wires so that many turns could be added to a magnet – which he called intensity magnets</a:t>
            </a:r>
          </a:p>
          <a:p>
            <a:r>
              <a:rPr lang="en-US" sz="2800"/>
              <a:t>Saw the potential of the more powerful device as the beginning of long distance communication</a:t>
            </a:r>
          </a:p>
          <a:p>
            <a:r>
              <a:rPr lang="en-US" sz="2800"/>
              <a:t>Also demonstrated that a motor could be made, although his did not turn</a:t>
            </a:r>
          </a:p>
          <a:p>
            <a:r>
              <a:rPr lang="en-US" sz="2800"/>
              <a:t>His work made motors &amp; generators and essentially all electric power equipment possible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K. A. Connor</a:t>
            </a:r>
          </a:p>
        </p:txBody>
      </p:sp>
      <p:sp>
        <p:nvSpPr>
          <p:cNvPr id="569346" name="Rectangle 2"/>
          <p:cNvSpPr>
            <a:spLocks noGrp="1" noChangeArrowheads="1"/>
          </p:cNvSpPr>
          <p:nvPr>
            <p:ph type="title"/>
          </p:nvPr>
        </p:nvSpPr>
        <p:spPr/>
        <p:txBody>
          <a:bodyPr/>
          <a:lstStyle/>
          <a:p>
            <a:r>
              <a:rPr lang="en-US"/>
              <a:t>Telegraph</a:t>
            </a:r>
          </a:p>
        </p:txBody>
      </p:sp>
      <p:pic>
        <p:nvPicPr>
          <p:cNvPr id="569347" name="Picture 3"/>
          <p:cNvPicPr>
            <a:picLocks noChangeAspect="1" noChangeArrowheads="1"/>
          </p:cNvPicPr>
          <p:nvPr/>
        </p:nvPicPr>
        <p:blipFill>
          <a:blip r:embed="rId2" cstate="print"/>
          <a:srcRect/>
          <a:stretch>
            <a:fillRect/>
          </a:stretch>
        </p:blipFill>
        <p:spPr bwMode="auto">
          <a:xfrm>
            <a:off x="0" y="1066800"/>
            <a:ext cx="4419600" cy="2711450"/>
          </a:xfrm>
          <a:prstGeom prst="rect">
            <a:avLst/>
          </a:prstGeom>
          <a:noFill/>
          <a:ln w="9525">
            <a:noFill/>
            <a:miter lim="800000"/>
            <a:headEnd/>
            <a:tailEnd/>
          </a:ln>
          <a:effectLst/>
        </p:spPr>
      </p:pic>
      <p:pic>
        <p:nvPicPr>
          <p:cNvPr id="569348" name="Picture 4"/>
          <p:cNvPicPr>
            <a:picLocks noChangeAspect="1" noChangeArrowheads="1"/>
          </p:cNvPicPr>
          <p:nvPr/>
        </p:nvPicPr>
        <p:blipFill>
          <a:blip r:embed="rId3" cstate="print"/>
          <a:srcRect/>
          <a:stretch>
            <a:fillRect/>
          </a:stretch>
        </p:blipFill>
        <p:spPr bwMode="auto">
          <a:xfrm>
            <a:off x="3581400" y="3810000"/>
            <a:ext cx="5562600" cy="3059113"/>
          </a:xfrm>
          <a:prstGeom prst="rect">
            <a:avLst/>
          </a:prstGeom>
          <a:noFill/>
          <a:ln w="9525">
            <a:noFill/>
            <a:miter lim="800000"/>
            <a:headEnd/>
            <a:tailEnd/>
          </a:ln>
          <a:effectLst/>
        </p:spPr>
      </p:pic>
      <p:sp>
        <p:nvSpPr>
          <p:cNvPr id="569349" name="Text Box 5"/>
          <p:cNvSpPr txBox="1">
            <a:spLocks noChangeArrowheads="1"/>
          </p:cNvSpPr>
          <p:nvPr/>
        </p:nvSpPr>
        <p:spPr bwMode="auto">
          <a:xfrm>
            <a:off x="5181600" y="1447800"/>
            <a:ext cx="3429000" cy="2041525"/>
          </a:xfrm>
          <a:prstGeom prst="rect">
            <a:avLst/>
          </a:prstGeom>
          <a:noFill/>
          <a:ln w="9525">
            <a:noFill/>
            <a:miter lim="800000"/>
            <a:headEnd/>
            <a:tailEnd/>
          </a:ln>
          <a:effectLst/>
        </p:spPr>
        <p:txBody>
          <a:bodyPr>
            <a:spAutoFit/>
          </a:bodyPr>
          <a:lstStyle/>
          <a:p>
            <a:pPr>
              <a:spcBef>
                <a:spcPct val="50000"/>
              </a:spcBef>
            </a:pPr>
            <a:r>
              <a:rPr lang="en-US" sz="3200"/>
              <a:t>Send messages to people over very long distances</a:t>
            </a:r>
          </a:p>
        </p:txBody>
      </p:sp>
      <p:sp>
        <p:nvSpPr>
          <p:cNvPr id="569350" name="Text Box 6"/>
          <p:cNvSpPr txBox="1">
            <a:spLocks noChangeArrowheads="1"/>
          </p:cNvSpPr>
          <p:nvPr/>
        </p:nvSpPr>
        <p:spPr bwMode="auto">
          <a:xfrm>
            <a:off x="762000" y="4419600"/>
            <a:ext cx="1828800" cy="1552575"/>
          </a:xfrm>
          <a:prstGeom prst="rect">
            <a:avLst/>
          </a:prstGeom>
          <a:noFill/>
          <a:ln w="9525">
            <a:noFill/>
            <a:miter lim="800000"/>
            <a:headEnd/>
            <a:tailEnd/>
          </a:ln>
          <a:effectLst/>
        </p:spPr>
        <p:txBody>
          <a:bodyPr>
            <a:spAutoFit/>
          </a:bodyPr>
          <a:lstStyle/>
          <a:p>
            <a:pPr>
              <a:spcBef>
                <a:spcPct val="50000"/>
              </a:spcBef>
            </a:pPr>
            <a:r>
              <a:rPr lang="en-US" sz="2400"/>
              <a:t>What can we do with a strong magnet?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26338" name="Rectangle 2"/>
          <p:cNvSpPr>
            <a:spLocks noGrp="1" noChangeArrowheads="1"/>
          </p:cNvSpPr>
          <p:nvPr>
            <p:ph type="title"/>
          </p:nvPr>
        </p:nvSpPr>
        <p:spPr/>
        <p:txBody>
          <a:bodyPr/>
          <a:lstStyle/>
          <a:p>
            <a:r>
              <a:rPr lang="en-US"/>
              <a:t>Joseph Henry Inspired Demos</a:t>
            </a:r>
          </a:p>
        </p:txBody>
      </p:sp>
      <p:sp>
        <p:nvSpPr>
          <p:cNvPr id="526339" name="Rectangle 3"/>
          <p:cNvSpPr>
            <a:spLocks noGrp="1" noChangeArrowheads="1"/>
          </p:cNvSpPr>
          <p:nvPr>
            <p:ph type="body" idx="1"/>
          </p:nvPr>
        </p:nvSpPr>
        <p:spPr/>
        <p:txBody>
          <a:bodyPr/>
          <a:lstStyle/>
          <a:p>
            <a:r>
              <a:rPr lang="en-US"/>
              <a:t>Electromagnet with insulation</a:t>
            </a:r>
          </a:p>
          <a:p>
            <a:r>
              <a:rPr lang="en-US"/>
              <a:t>Coin Flipper</a:t>
            </a:r>
          </a:p>
          <a:p>
            <a:r>
              <a:rPr lang="en-US"/>
              <a:t>Coil Launcher</a:t>
            </a:r>
          </a:p>
          <a:p>
            <a:r>
              <a:rPr lang="en-US"/>
              <a:t>Simple motor</a:t>
            </a:r>
          </a:p>
          <a:p>
            <a:r>
              <a:rPr lang="en-US"/>
              <a:t>Cow Magnet</a:t>
            </a:r>
          </a:p>
          <a:p>
            <a:r>
              <a:rPr lang="en-US"/>
              <a:t>Generator?</a:t>
            </a:r>
          </a:p>
        </p:txBody>
      </p:sp>
      <p:pic>
        <p:nvPicPr>
          <p:cNvPr id="526340" name="Picture 4"/>
          <p:cNvPicPr>
            <a:picLocks noChangeAspect="1" noChangeArrowheads="1"/>
          </p:cNvPicPr>
          <p:nvPr/>
        </p:nvPicPr>
        <p:blipFill>
          <a:blip r:embed="rId2" cstate="print"/>
          <a:srcRect/>
          <a:stretch>
            <a:fillRect/>
          </a:stretch>
        </p:blipFill>
        <p:spPr bwMode="auto">
          <a:xfrm>
            <a:off x="4343400" y="2743200"/>
            <a:ext cx="3743325" cy="3400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K. A. Connor</a:t>
            </a:r>
          </a:p>
        </p:txBody>
      </p:sp>
      <p:sp>
        <p:nvSpPr>
          <p:cNvPr id="570370" name="Rectangle 2"/>
          <p:cNvSpPr>
            <a:spLocks noGrp="1" noChangeArrowheads="1"/>
          </p:cNvSpPr>
          <p:nvPr>
            <p:ph type="title"/>
          </p:nvPr>
        </p:nvSpPr>
        <p:spPr/>
        <p:txBody>
          <a:bodyPr/>
          <a:lstStyle/>
          <a:p>
            <a:r>
              <a:rPr lang="en-US"/>
              <a:t>North and South Poles</a:t>
            </a:r>
          </a:p>
        </p:txBody>
      </p:sp>
      <p:pic>
        <p:nvPicPr>
          <p:cNvPr id="570371" name="Picture 3" descr="magnet3"/>
          <p:cNvPicPr>
            <a:picLocks noChangeAspect="1" noChangeArrowheads="1"/>
          </p:cNvPicPr>
          <p:nvPr/>
        </p:nvPicPr>
        <p:blipFill>
          <a:blip r:embed="rId2" cstate="print"/>
          <a:srcRect/>
          <a:stretch>
            <a:fillRect/>
          </a:stretch>
        </p:blipFill>
        <p:spPr bwMode="auto">
          <a:xfrm>
            <a:off x="2819400" y="1219200"/>
            <a:ext cx="3429000" cy="3429000"/>
          </a:xfrm>
          <a:prstGeom prst="rect">
            <a:avLst/>
          </a:prstGeom>
          <a:noFill/>
        </p:spPr>
      </p:pic>
      <p:sp>
        <p:nvSpPr>
          <p:cNvPr id="570372" name="Text Box 4"/>
          <p:cNvSpPr txBox="1">
            <a:spLocks noChangeArrowheads="1"/>
          </p:cNvSpPr>
          <p:nvPr/>
        </p:nvSpPr>
        <p:spPr bwMode="auto">
          <a:xfrm>
            <a:off x="2971800" y="5410200"/>
            <a:ext cx="3276600" cy="822325"/>
          </a:xfrm>
          <a:prstGeom prst="rect">
            <a:avLst/>
          </a:prstGeom>
          <a:noFill/>
          <a:ln w="9525">
            <a:noFill/>
            <a:miter lim="800000"/>
            <a:headEnd/>
            <a:tailEnd/>
          </a:ln>
          <a:effectLst/>
        </p:spPr>
        <p:txBody>
          <a:bodyPr>
            <a:spAutoFit/>
          </a:bodyPr>
          <a:lstStyle/>
          <a:p>
            <a:pPr>
              <a:spcBef>
                <a:spcPct val="50000"/>
              </a:spcBef>
            </a:pPr>
            <a:r>
              <a:rPr lang="en-US" sz="2400"/>
              <a:t>Magnets also attract metal (iron or steel)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a:spLocks noGrp="1"/>
          </p:cNvSpPr>
          <p:nvPr>
            <p:ph type="ftr" sz="quarter" idx="10"/>
          </p:nvPr>
        </p:nvSpPr>
        <p:spPr/>
        <p:txBody>
          <a:bodyPr/>
          <a:lstStyle/>
          <a:p>
            <a:r>
              <a:rPr lang="en-US"/>
              <a:t>K. A. Connor</a:t>
            </a:r>
          </a:p>
        </p:txBody>
      </p:sp>
      <p:sp>
        <p:nvSpPr>
          <p:cNvPr id="571394" name="Rectangle 2"/>
          <p:cNvSpPr>
            <a:spLocks noGrp="1" noChangeArrowheads="1"/>
          </p:cNvSpPr>
          <p:nvPr>
            <p:ph type="title"/>
          </p:nvPr>
        </p:nvSpPr>
        <p:spPr/>
        <p:txBody>
          <a:bodyPr/>
          <a:lstStyle/>
          <a:p>
            <a:r>
              <a:rPr lang="en-US"/>
              <a:t>Coin Flipper</a:t>
            </a:r>
          </a:p>
        </p:txBody>
      </p:sp>
      <p:sp>
        <p:nvSpPr>
          <p:cNvPr id="571395" name="Rectangle 3"/>
          <p:cNvSpPr>
            <a:spLocks noChangeArrowheads="1"/>
          </p:cNvSpPr>
          <p:nvPr/>
        </p:nvSpPr>
        <p:spPr bwMode="auto">
          <a:xfrm>
            <a:off x="3124200" y="4038600"/>
            <a:ext cx="2743200" cy="2209800"/>
          </a:xfrm>
          <a:prstGeom prst="rect">
            <a:avLst/>
          </a:prstGeom>
          <a:solidFill>
            <a:srgbClr val="0000FF"/>
          </a:solidFill>
          <a:ln w="9525">
            <a:solidFill>
              <a:schemeClr val="tx1"/>
            </a:solidFill>
            <a:miter lim="800000"/>
            <a:headEnd/>
            <a:tailEnd/>
          </a:ln>
          <a:effectLst/>
        </p:spPr>
        <p:txBody>
          <a:bodyPr wrap="none" anchor="ctr"/>
          <a:lstStyle/>
          <a:p>
            <a:endParaRPr lang="en-US"/>
          </a:p>
        </p:txBody>
      </p:sp>
      <p:sp>
        <p:nvSpPr>
          <p:cNvPr id="571396" name="Rectangle 4"/>
          <p:cNvSpPr>
            <a:spLocks noChangeArrowheads="1"/>
          </p:cNvSpPr>
          <p:nvPr/>
        </p:nvSpPr>
        <p:spPr bwMode="auto">
          <a:xfrm>
            <a:off x="3581400" y="3810000"/>
            <a:ext cx="1828800" cy="152400"/>
          </a:xfrm>
          <a:prstGeom prst="rect">
            <a:avLst/>
          </a:prstGeom>
          <a:solidFill>
            <a:srgbClr val="996633"/>
          </a:solidFill>
          <a:ln w="9525">
            <a:solidFill>
              <a:schemeClr val="tx1"/>
            </a:solidFill>
            <a:miter lim="800000"/>
            <a:headEnd/>
            <a:tailEnd/>
          </a:ln>
          <a:effectLst/>
        </p:spPr>
        <p:txBody>
          <a:bodyPr wrap="none" anchor="ctr"/>
          <a:lstStyle/>
          <a:p>
            <a:endParaRPr lang="en-US"/>
          </a:p>
        </p:txBody>
      </p:sp>
      <p:sp>
        <p:nvSpPr>
          <p:cNvPr id="571397" name="Rectangle 5"/>
          <p:cNvSpPr>
            <a:spLocks noChangeArrowheads="1"/>
          </p:cNvSpPr>
          <p:nvPr/>
        </p:nvSpPr>
        <p:spPr bwMode="auto">
          <a:xfrm>
            <a:off x="4038600" y="3505200"/>
            <a:ext cx="914400" cy="762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571398" name="Line 6"/>
          <p:cNvSpPr>
            <a:spLocks noChangeShapeType="1"/>
          </p:cNvSpPr>
          <p:nvPr/>
        </p:nvSpPr>
        <p:spPr bwMode="auto">
          <a:xfrm flipV="1">
            <a:off x="4495800" y="1981200"/>
            <a:ext cx="0" cy="1371600"/>
          </a:xfrm>
          <a:prstGeom prst="line">
            <a:avLst/>
          </a:prstGeom>
          <a:noFill/>
          <a:ln w="57150">
            <a:solidFill>
              <a:schemeClr val="bg2"/>
            </a:solidFill>
            <a:round/>
            <a:headEnd/>
            <a:tailEnd type="triangle" w="med" len="med"/>
          </a:ln>
          <a:effectLst/>
        </p:spPr>
        <p:txBody>
          <a:bodyPr/>
          <a:lstStyle/>
          <a:p>
            <a:endParaRPr lang="en-US"/>
          </a:p>
        </p:txBody>
      </p:sp>
      <p:sp>
        <p:nvSpPr>
          <p:cNvPr id="571399" name="Line 7"/>
          <p:cNvSpPr>
            <a:spLocks noChangeShapeType="1"/>
          </p:cNvSpPr>
          <p:nvPr/>
        </p:nvSpPr>
        <p:spPr bwMode="auto">
          <a:xfrm>
            <a:off x="1676400" y="3810000"/>
            <a:ext cx="1752600" cy="76200"/>
          </a:xfrm>
          <a:prstGeom prst="line">
            <a:avLst/>
          </a:prstGeom>
          <a:noFill/>
          <a:ln w="9525">
            <a:solidFill>
              <a:schemeClr val="tx1"/>
            </a:solidFill>
            <a:round/>
            <a:headEnd/>
            <a:tailEnd type="triangle" w="med" len="med"/>
          </a:ln>
          <a:effectLst/>
        </p:spPr>
        <p:txBody>
          <a:bodyPr/>
          <a:lstStyle/>
          <a:p>
            <a:endParaRPr lang="en-US"/>
          </a:p>
        </p:txBody>
      </p:sp>
      <p:sp>
        <p:nvSpPr>
          <p:cNvPr id="571400" name="Text Box 8"/>
          <p:cNvSpPr txBox="1">
            <a:spLocks noChangeArrowheads="1"/>
          </p:cNvSpPr>
          <p:nvPr/>
        </p:nvSpPr>
        <p:spPr bwMode="auto">
          <a:xfrm>
            <a:off x="533400" y="3505200"/>
            <a:ext cx="2133600" cy="366713"/>
          </a:xfrm>
          <a:prstGeom prst="rect">
            <a:avLst/>
          </a:prstGeom>
          <a:noFill/>
          <a:ln w="9525">
            <a:noFill/>
            <a:miter lim="800000"/>
            <a:headEnd/>
            <a:tailEnd/>
          </a:ln>
          <a:effectLst/>
        </p:spPr>
        <p:txBody>
          <a:bodyPr>
            <a:spAutoFit/>
          </a:bodyPr>
          <a:lstStyle/>
          <a:p>
            <a:pPr>
              <a:spcBef>
                <a:spcPct val="50000"/>
              </a:spcBef>
            </a:pPr>
            <a:r>
              <a:rPr lang="en-US"/>
              <a:t>Electromagnet</a:t>
            </a:r>
          </a:p>
        </p:txBody>
      </p:sp>
      <p:sp>
        <p:nvSpPr>
          <p:cNvPr id="571401" name="Line 9"/>
          <p:cNvSpPr>
            <a:spLocks noChangeShapeType="1"/>
          </p:cNvSpPr>
          <p:nvPr/>
        </p:nvSpPr>
        <p:spPr bwMode="auto">
          <a:xfrm flipH="1">
            <a:off x="5181600" y="2971800"/>
            <a:ext cx="1371600" cy="457200"/>
          </a:xfrm>
          <a:prstGeom prst="line">
            <a:avLst/>
          </a:prstGeom>
          <a:noFill/>
          <a:ln w="9525">
            <a:solidFill>
              <a:schemeClr val="tx1"/>
            </a:solidFill>
            <a:round/>
            <a:headEnd/>
            <a:tailEnd type="triangle" w="med" len="med"/>
          </a:ln>
          <a:effectLst/>
        </p:spPr>
        <p:txBody>
          <a:bodyPr/>
          <a:lstStyle/>
          <a:p>
            <a:endParaRPr lang="en-US"/>
          </a:p>
        </p:txBody>
      </p:sp>
      <p:sp>
        <p:nvSpPr>
          <p:cNvPr id="571402" name="Text Box 10"/>
          <p:cNvSpPr txBox="1">
            <a:spLocks noChangeArrowheads="1"/>
          </p:cNvSpPr>
          <p:nvPr/>
        </p:nvSpPr>
        <p:spPr bwMode="auto">
          <a:xfrm>
            <a:off x="6477000" y="2743200"/>
            <a:ext cx="2133600" cy="366713"/>
          </a:xfrm>
          <a:prstGeom prst="rect">
            <a:avLst/>
          </a:prstGeom>
          <a:noFill/>
          <a:ln w="9525">
            <a:noFill/>
            <a:miter lim="800000"/>
            <a:headEnd/>
            <a:tailEnd/>
          </a:ln>
          <a:effectLst/>
        </p:spPr>
        <p:txBody>
          <a:bodyPr>
            <a:spAutoFit/>
          </a:bodyPr>
          <a:lstStyle/>
          <a:p>
            <a:pPr>
              <a:spcBef>
                <a:spcPct val="50000"/>
              </a:spcBef>
            </a:pPr>
            <a:r>
              <a:rPr lang="en-US"/>
              <a:t> Coin</a:t>
            </a:r>
          </a:p>
        </p:txBody>
      </p:sp>
      <p:sp>
        <p:nvSpPr>
          <p:cNvPr id="571403" name="Text Box 11"/>
          <p:cNvSpPr txBox="1">
            <a:spLocks noChangeArrowheads="1"/>
          </p:cNvSpPr>
          <p:nvPr/>
        </p:nvSpPr>
        <p:spPr bwMode="auto">
          <a:xfrm>
            <a:off x="6096000" y="1371600"/>
            <a:ext cx="2057400" cy="915988"/>
          </a:xfrm>
          <a:prstGeom prst="rect">
            <a:avLst/>
          </a:prstGeom>
          <a:noFill/>
          <a:ln w="9525">
            <a:noFill/>
            <a:miter lim="800000"/>
            <a:headEnd/>
            <a:tailEnd/>
          </a:ln>
          <a:effectLst/>
        </p:spPr>
        <p:txBody>
          <a:bodyPr>
            <a:spAutoFit/>
          </a:bodyPr>
          <a:lstStyle/>
          <a:p>
            <a:pPr>
              <a:spcBef>
                <a:spcPct val="50000"/>
              </a:spcBef>
            </a:pPr>
            <a:r>
              <a:rPr lang="en-US"/>
              <a:t>Launch Rockets Without Rocket Fuel?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1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4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K. A. Connor</a:t>
            </a:r>
          </a:p>
        </p:txBody>
      </p:sp>
      <p:sp>
        <p:nvSpPr>
          <p:cNvPr id="532482" name="Rectangle 2"/>
          <p:cNvSpPr>
            <a:spLocks noGrp="1" noChangeArrowheads="1"/>
          </p:cNvSpPr>
          <p:nvPr>
            <p:ph type="title"/>
          </p:nvPr>
        </p:nvSpPr>
        <p:spPr/>
        <p:txBody>
          <a:bodyPr/>
          <a:lstStyle/>
          <a:p>
            <a:r>
              <a:rPr lang="en-US"/>
              <a:t>Alan Dumont</a:t>
            </a:r>
          </a:p>
        </p:txBody>
      </p:sp>
      <p:pic>
        <p:nvPicPr>
          <p:cNvPr id="532484" name="Picture 4" descr="adumont"/>
          <p:cNvPicPr>
            <a:picLocks noChangeAspect="1" noChangeArrowheads="1"/>
          </p:cNvPicPr>
          <p:nvPr/>
        </p:nvPicPr>
        <p:blipFill>
          <a:blip r:embed="rId2" cstate="print"/>
          <a:srcRect/>
          <a:stretch>
            <a:fillRect/>
          </a:stretch>
        </p:blipFill>
        <p:spPr bwMode="auto">
          <a:xfrm>
            <a:off x="381000" y="1676400"/>
            <a:ext cx="3219450" cy="3579813"/>
          </a:xfrm>
          <a:prstGeom prst="rect">
            <a:avLst/>
          </a:prstGeom>
          <a:noFill/>
        </p:spPr>
      </p:pic>
      <p:pic>
        <p:nvPicPr>
          <p:cNvPr id="532485" name="Picture 5" descr="1938-Du-Mont-Model-180-Television"/>
          <p:cNvPicPr>
            <a:picLocks noChangeAspect="1" noChangeArrowheads="1"/>
          </p:cNvPicPr>
          <p:nvPr/>
        </p:nvPicPr>
        <p:blipFill>
          <a:blip r:embed="rId3" cstate="print"/>
          <a:srcRect/>
          <a:stretch>
            <a:fillRect/>
          </a:stretch>
        </p:blipFill>
        <p:spPr bwMode="auto">
          <a:xfrm>
            <a:off x="3581400" y="2133600"/>
            <a:ext cx="5394325" cy="3657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27362" name="Rectangle 2"/>
          <p:cNvSpPr>
            <a:spLocks noGrp="1" noChangeArrowheads="1"/>
          </p:cNvSpPr>
          <p:nvPr>
            <p:ph type="title"/>
          </p:nvPr>
        </p:nvSpPr>
        <p:spPr/>
        <p:txBody>
          <a:bodyPr/>
          <a:lstStyle/>
          <a:p>
            <a:r>
              <a:rPr lang="en-US"/>
              <a:t>Alan Dumont</a:t>
            </a:r>
          </a:p>
        </p:txBody>
      </p:sp>
      <p:sp>
        <p:nvSpPr>
          <p:cNvPr id="527363" name="Rectangle 3"/>
          <p:cNvSpPr>
            <a:spLocks noGrp="1" noChangeArrowheads="1"/>
          </p:cNvSpPr>
          <p:nvPr>
            <p:ph type="body" idx="1"/>
          </p:nvPr>
        </p:nvSpPr>
        <p:spPr/>
        <p:txBody>
          <a:bodyPr/>
          <a:lstStyle/>
          <a:p>
            <a:r>
              <a:rPr lang="en-US"/>
              <a:t>January 29, 1901 born in Brooklyn, NY</a:t>
            </a:r>
          </a:p>
          <a:p>
            <a:r>
              <a:rPr lang="en-US"/>
              <a:t>In 1911 had polio – spent a lot of time reading</a:t>
            </a:r>
          </a:p>
          <a:p>
            <a:r>
              <a:rPr lang="en-US"/>
              <a:t>BSEE at RPI 1924</a:t>
            </a:r>
          </a:p>
          <a:p>
            <a:r>
              <a:rPr lang="en-US"/>
              <a:t>1931 Started his company which ultimately marketed oscilloscopes, televisions and became one of the first TV networks</a:t>
            </a:r>
          </a:p>
          <a:p>
            <a:r>
              <a:rPr lang="en-US"/>
              <a:t>Died November 14, 1965</a:t>
            </a:r>
          </a:p>
          <a:p>
            <a:endParaRPr lang="en-US"/>
          </a:p>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K. A. Connor</a:t>
            </a:r>
          </a:p>
        </p:txBody>
      </p:sp>
      <p:sp>
        <p:nvSpPr>
          <p:cNvPr id="541698" name="Rectangle 2"/>
          <p:cNvSpPr>
            <a:spLocks noGrp="1" noChangeArrowheads="1"/>
          </p:cNvSpPr>
          <p:nvPr>
            <p:ph type="title"/>
          </p:nvPr>
        </p:nvSpPr>
        <p:spPr/>
        <p:txBody>
          <a:bodyPr/>
          <a:lstStyle/>
          <a:p>
            <a:r>
              <a:rPr lang="en-US"/>
              <a:t>Alan Dumont</a:t>
            </a:r>
          </a:p>
        </p:txBody>
      </p:sp>
      <p:pic>
        <p:nvPicPr>
          <p:cNvPr id="541700" name="Picture 4" descr="1939-DuMont-Model-183"/>
          <p:cNvPicPr>
            <a:picLocks noChangeAspect="1" noChangeArrowheads="1"/>
          </p:cNvPicPr>
          <p:nvPr/>
        </p:nvPicPr>
        <p:blipFill>
          <a:blip r:embed="rId2" cstate="print"/>
          <a:srcRect/>
          <a:stretch>
            <a:fillRect/>
          </a:stretch>
        </p:blipFill>
        <p:spPr bwMode="auto">
          <a:xfrm>
            <a:off x="2819400" y="1295400"/>
            <a:ext cx="2954338" cy="4953000"/>
          </a:xfrm>
          <a:prstGeom prst="rect">
            <a:avLst/>
          </a:prstGeom>
          <a:noFill/>
        </p:spPr>
      </p:pic>
      <p:sp>
        <p:nvSpPr>
          <p:cNvPr id="541701" name="Rectangle 5"/>
          <p:cNvSpPr>
            <a:spLocks noChangeArrowheads="1"/>
          </p:cNvSpPr>
          <p:nvPr/>
        </p:nvSpPr>
        <p:spPr bwMode="auto">
          <a:xfrm>
            <a:off x="0" y="5791200"/>
            <a:ext cx="2533650" cy="366713"/>
          </a:xfrm>
          <a:prstGeom prst="rect">
            <a:avLst/>
          </a:prstGeom>
          <a:noFill/>
          <a:ln w="9525">
            <a:noFill/>
            <a:miter lim="800000"/>
            <a:headEnd/>
            <a:tailEnd/>
          </a:ln>
          <a:effectLst/>
        </p:spPr>
        <p:txBody>
          <a:bodyPr wrap="none">
            <a:spAutoFit/>
          </a:bodyPr>
          <a:lstStyle/>
          <a:p>
            <a:pPr>
              <a:spcBef>
                <a:spcPct val="50000"/>
              </a:spcBef>
            </a:pPr>
            <a:r>
              <a:rPr lang="en-US">
                <a:solidFill>
                  <a:srgbClr val="000000"/>
                </a:solidFill>
                <a:hlinkClick r:id="rId3"/>
              </a:rPr>
              <a:t>http://www.tvhistory.tv/</a:t>
            </a:r>
            <a:r>
              <a:rPr lang="en-US"/>
              <a:t> </a:t>
            </a:r>
          </a:p>
        </p:txBody>
      </p:sp>
      <p:pic>
        <p:nvPicPr>
          <p:cNvPr id="541702" name="Picture 6"/>
          <p:cNvPicPr>
            <a:picLocks noChangeAspect="1" noChangeArrowheads="1"/>
          </p:cNvPicPr>
          <p:nvPr/>
        </p:nvPicPr>
        <p:blipFill>
          <a:blip r:embed="rId4" cstate="print"/>
          <a:srcRect/>
          <a:stretch>
            <a:fillRect/>
          </a:stretch>
        </p:blipFill>
        <p:spPr bwMode="auto">
          <a:xfrm>
            <a:off x="5715000" y="1524000"/>
            <a:ext cx="2913063" cy="3457575"/>
          </a:xfrm>
          <a:prstGeom prst="rect">
            <a:avLst/>
          </a:prstGeom>
          <a:noFill/>
          <a:ln w="9525">
            <a:noFill/>
            <a:miter lim="800000"/>
            <a:headEnd/>
            <a:tailEnd/>
          </a:ln>
          <a:effectLst/>
        </p:spPr>
      </p:pic>
      <p:pic>
        <p:nvPicPr>
          <p:cNvPr id="541703" name="Picture 7"/>
          <p:cNvPicPr>
            <a:picLocks noChangeAspect="1" noChangeArrowheads="1"/>
          </p:cNvPicPr>
          <p:nvPr/>
        </p:nvPicPr>
        <p:blipFill>
          <a:blip r:embed="rId5" cstate="print"/>
          <a:srcRect b="30646"/>
          <a:stretch>
            <a:fillRect/>
          </a:stretch>
        </p:blipFill>
        <p:spPr bwMode="auto">
          <a:xfrm>
            <a:off x="3175" y="1828800"/>
            <a:ext cx="2763838"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p:cNvSpPr>
          <p:nvPr>
            <p:ph type="title" idx="4294967295"/>
          </p:nvPr>
        </p:nvSpPr>
        <p:spPr/>
        <p:txBody>
          <a:bodyPr/>
          <a:lstStyle/>
          <a:p>
            <a:pPr eaLnBrk="1" hangingPunct="1"/>
            <a:r>
              <a:rPr dirty="0" smtClean="0">
                <a:latin typeface="Arial" charset="0"/>
                <a:cs typeface="Arial" charset="0"/>
              </a:rPr>
              <a:t>Goals </a:t>
            </a:r>
          </a:p>
        </p:txBody>
      </p:sp>
      <p:sp>
        <p:nvSpPr>
          <p:cNvPr id="9219" name="Rectangle 8"/>
          <p:cNvSpPr>
            <a:spLocks noGrp="1"/>
          </p:cNvSpPr>
          <p:nvPr>
            <p:ph type="body" idx="4294967295"/>
          </p:nvPr>
        </p:nvSpPr>
        <p:spPr/>
        <p:txBody>
          <a:bodyPr/>
          <a:lstStyle/>
          <a:p>
            <a:pPr eaLnBrk="1" hangingPunct="1"/>
            <a:r>
              <a:rPr lang="en-US" dirty="0" smtClean="0">
                <a:latin typeface="Arial" charset="0"/>
                <a:cs typeface="Arial" charset="0"/>
              </a:rPr>
              <a:t>Introduction and Overview</a:t>
            </a:r>
          </a:p>
          <a:p>
            <a:pPr eaLnBrk="1" hangingPunct="1"/>
            <a:r>
              <a:rPr lang="en-US" dirty="0" smtClean="0">
                <a:latin typeface="Arial" charset="0"/>
                <a:cs typeface="Arial" charset="0"/>
              </a:rPr>
              <a:t>Why are We Here?</a:t>
            </a:r>
            <a:endParaRPr lang="en-US" dirty="0" smtClean="0">
              <a:latin typeface="Arial" charset="0"/>
              <a:cs typeface="Arial" charset="0"/>
            </a:endParaRPr>
          </a:p>
          <a:p>
            <a:pPr eaLnBrk="1" hangingPunct="1"/>
            <a:r>
              <a:rPr lang="en-US" dirty="0" smtClean="0">
                <a:latin typeface="Arial" charset="0"/>
                <a:cs typeface="Arial" charset="0"/>
              </a:rPr>
              <a:t>Three Giants of Technology</a:t>
            </a:r>
            <a:endParaRPr lang="en-US" dirty="0" smtClean="0">
              <a:latin typeface="Arial" charset="0"/>
              <a:cs typeface="Arial" charset="0"/>
            </a:endParaRPr>
          </a:p>
          <a:p>
            <a:pPr eaLnBrk="1" hangingPunct="1"/>
            <a:r>
              <a:rPr lang="en-US" dirty="0" smtClean="0">
                <a:latin typeface="Arial" charset="0"/>
                <a:cs typeface="Arial" charset="0"/>
              </a:rPr>
              <a:t>Demos</a:t>
            </a: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34530" name="Rectangle 2"/>
          <p:cNvSpPr>
            <a:spLocks noGrp="1" noChangeArrowheads="1"/>
          </p:cNvSpPr>
          <p:nvPr>
            <p:ph type="title"/>
          </p:nvPr>
        </p:nvSpPr>
        <p:spPr/>
        <p:txBody>
          <a:bodyPr/>
          <a:lstStyle/>
          <a:p>
            <a:r>
              <a:rPr lang="en-US"/>
              <a:t>Alan Dumont</a:t>
            </a:r>
          </a:p>
        </p:txBody>
      </p:sp>
      <p:sp>
        <p:nvSpPr>
          <p:cNvPr id="534531" name="Rectangle 3"/>
          <p:cNvSpPr>
            <a:spLocks noGrp="1" noChangeArrowheads="1"/>
          </p:cNvSpPr>
          <p:nvPr>
            <p:ph type="body" idx="1"/>
          </p:nvPr>
        </p:nvSpPr>
        <p:spPr/>
        <p:txBody>
          <a:bodyPr/>
          <a:lstStyle/>
          <a:p>
            <a:pPr>
              <a:lnSpc>
                <a:spcPct val="90000"/>
              </a:lnSpc>
            </a:pPr>
            <a:r>
              <a:rPr lang="en-US" sz="2800"/>
              <a:t>Developed the first practical CRT (previous versions lasted only 10s of hours)</a:t>
            </a:r>
          </a:p>
          <a:p>
            <a:pPr>
              <a:lnSpc>
                <a:spcPct val="90000"/>
              </a:lnSpc>
            </a:pPr>
            <a:r>
              <a:rPr lang="en-US" sz="2800"/>
              <a:t>First company to market home TV receiver in 1938</a:t>
            </a:r>
          </a:p>
          <a:p>
            <a:pPr>
              <a:lnSpc>
                <a:spcPct val="90000"/>
              </a:lnSpc>
            </a:pPr>
            <a:r>
              <a:rPr lang="en-US" sz="2800"/>
              <a:t>Dumont network until 1956 – It could not compete with radio networks (poorly funded)</a:t>
            </a:r>
          </a:p>
          <a:p>
            <a:pPr>
              <a:lnSpc>
                <a:spcPct val="90000"/>
              </a:lnSpc>
            </a:pPr>
            <a:r>
              <a:rPr lang="en-US" sz="2800"/>
              <a:t>Broadcast Jackie Gleason, first sporting events, but shows were bought by big 3 networks</a:t>
            </a:r>
          </a:p>
          <a:p>
            <a:pPr>
              <a:lnSpc>
                <a:spcPct val="90000"/>
              </a:lnSpc>
            </a:pPr>
            <a:r>
              <a:rPr lang="en-US" sz="2800"/>
              <a:t>Dumont was one of broadcastings first millionaires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Alan Dumont</a:t>
            </a:r>
            <a:endParaRPr lang="en-US" dirty="0"/>
          </a:p>
        </p:txBody>
      </p:sp>
      <p:sp>
        <p:nvSpPr>
          <p:cNvPr id="4" name="Footer Placeholder 1"/>
          <p:cNvSpPr>
            <a:spLocks noGrp="1"/>
          </p:cNvSpPr>
          <p:nvPr>
            <p:ph type="ftr" sz="quarter" idx="11"/>
          </p:nvPr>
        </p:nvSpPr>
        <p:spPr/>
        <p:txBody>
          <a:bodyPr/>
          <a:lstStyle/>
          <a:p>
            <a:r>
              <a:rPr lang="en-US"/>
              <a:t>K. A. Connor</a:t>
            </a:r>
          </a:p>
        </p:txBody>
      </p:sp>
      <p:pic>
        <p:nvPicPr>
          <p:cNvPr id="559109" name="Picture 5"/>
          <p:cNvPicPr>
            <a:picLocks noChangeAspect="1" noChangeArrowheads="1"/>
          </p:cNvPicPr>
          <p:nvPr/>
        </p:nvPicPr>
        <p:blipFill>
          <a:blip r:embed="rId2" cstate="print"/>
          <a:srcRect/>
          <a:stretch>
            <a:fillRect/>
          </a:stretch>
        </p:blipFill>
        <p:spPr bwMode="auto">
          <a:xfrm>
            <a:off x="228600" y="990600"/>
            <a:ext cx="4229100" cy="5486400"/>
          </a:xfrm>
          <a:prstGeom prst="rect">
            <a:avLst/>
          </a:prstGeom>
          <a:noFill/>
          <a:ln w="9525">
            <a:noFill/>
            <a:miter lim="800000"/>
            <a:headEnd/>
            <a:tailEnd/>
          </a:ln>
          <a:effectLst/>
        </p:spPr>
      </p:pic>
      <p:pic>
        <p:nvPicPr>
          <p:cNvPr id="559110" name="Picture 6"/>
          <p:cNvPicPr>
            <a:picLocks noChangeAspect="1" noChangeArrowheads="1"/>
          </p:cNvPicPr>
          <p:nvPr/>
        </p:nvPicPr>
        <p:blipFill>
          <a:blip r:embed="rId3" cstate="print"/>
          <a:srcRect/>
          <a:stretch>
            <a:fillRect/>
          </a:stretch>
        </p:blipFill>
        <p:spPr bwMode="auto">
          <a:xfrm>
            <a:off x="4876800" y="1371600"/>
            <a:ext cx="33274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535555" name="Rectangle 3"/>
          <p:cNvSpPr>
            <a:spLocks noGrp="1" noChangeArrowheads="1"/>
          </p:cNvSpPr>
          <p:nvPr>
            <p:ph type="body" idx="1"/>
          </p:nvPr>
        </p:nvSpPr>
        <p:spPr>
          <a:xfrm>
            <a:off x="457200" y="3863975"/>
            <a:ext cx="8229600" cy="2262188"/>
          </a:xfrm>
        </p:spPr>
        <p:txBody>
          <a:bodyPr/>
          <a:lstStyle/>
          <a:p>
            <a:pPr>
              <a:lnSpc>
                <a:spcPct val="90000"/>
              </a:lnSpc>
            </a:pPr>
            <a:r>
              <a:rPr lang="en-US"/>
              <a:t>In a CRT, an electron beam excites the phosphor</a:t>
            </a:r>
          </a:p>
          <a:p>
            <a:pPr>
              <a:lnSpc>
                <a:spcPct val="90000"/>
              </a:lnSpc>
            </a:pPr>
            <a:r>
              <a:rPr lang="en-US"/>
              <a:t>The beam is directed to a spot on the surface using sweep plates</a:t>
            </a:r>
          </a:p>
        </p:txBody>
      </p:sp>
      <p:pic>
        <p:nvPicPr>
          <p:cNvPr id="535556" name="Picture 4" descr="crt"/>
          <p:cNvPicPr>
            <a:picLocks noChangeAspect="1" noChangeArrowheads="1"/>
          </p:cNvPicPr>
          <p:nvPr/>
        </p:nvPicPr>
        <p:blipFill>
          <a:blip r:embed="rId2" cstate="print"/>
          <a:srcRect/>
          <a:stretch>
            <a:fillRect/>
          </a:stretch>
        </p:blipFill>
        <p:spPr bwMode="auto">
          <a:xfrm>
            <a:off x="762000" y="762000"/>
            <a:ext cx="4659313" cy="2917825"/>
          </a:xfrm>
          <a:prstGeom prst="rect">
            <a:avLst/>
          </a:prstGeom>
          <a:noFill/>
        </p:spPr>
      </p:pic>
      <p:pic>
        <p:nvPicPr>
          <p:cNvPr id="535557" name="Picture 5"/>
          <p:cNvPicPr>
            <a:picLocks noChangeAspect="1" noChangeArrowheads="1"/>
          </p:cNvPicPr>
          <p:nvPr/>
        </p:nvPicPr>
        <p:blipFill>
          <a:blip r:embed="rId3" cstate="print"/>
          <a:srcRect/>
          <a:stretch>
            <a:fillRect/>
          </a:stretch>
        </p:blipFill>
        <p:spPr bwMode="auto">
          <a:xfrm>
            <a:off x="6248400" y="1066800"/>
            <a:ext cx="1905000" cy="1905000"/>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dirty="0" smtClean="0"/>
              <a:t>Displays: CRT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5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5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36579" name="Rectangle 3"/>
          <p:cNvSpPr>
            <a:spLocks noGrp="1" noChangeArrowheads="1"/>
          </p:cNvSpPr>
          <p:nvPr>
            <p:ph type="body" idx="1"/>
          </p:nvPr>
        </p:nvSpPr>
        <p:spPr>
          <a:xfrm>
            <a:off x="457200" y="4030663"/>
            <a:ext cx="8229600" cy="2095500"/>
          </a:xfrm>
        </p:spPr>
        <p:txBody>
          <a:bodyPr/>
          <a:lstStyle/>
          <a:p>
            <a:r>
              <a:rPr lang="en-US" dirty="0"/>
              <a:t>Three separate electron guns are required to produce a color picture</a:t>
            </a:r>
          </a:p>
        </p:txBody>
      </p:sp>
      <p:pic>
        <p:nvPicPr>
          <p:cNvPr id="536580" name="Picture 4" descr="tv-cathode"/>
          <p:cNvPicPr>
            <a:picLocks noChangeAspect="1" noChangeArrowheads="1"/>
          </p:cNvPicPr>
          <p:nvPr/>
        </p:nvPicPr>
        <p:blipFill>
          <a:blip r:embed="rId2" cstate="print"/>
          <a:srcRect/>
          <a:stretch>
            <a:fillRect/>
          </a:stretch>
        </p:blipFill>
        <p:spPr bwMode="auto">
          <a:xfrm>
            <a:off x="2133600" y="1143000"/>
            <a:ext cx="4754563" cy="2754313"/>
          </a:xfrm>
          <a:prstGeom prst="rect">
            <a:avLst/>
          </a:prstGeom>
          <a:noFill/>
        </p:spPr>
      </p:pic>
      <p:sp>
        <p:nvSpPr>
          <p:cNvPr id="6" name="Title 5"/>
          <p:cNvSpPr>
            <a:spLocks noGrp="1"/>
          </p:cNvSpPr>
          <p:nvPr>
            <p:ph type="title"/>
          </p:nvPr>
        </p:nvSpPr>
        <p:spPr/>
        <p:txBody>
          <a:bodyPr/>
          <a:lstStyle/>
          <a:p>
            <a:r>
              <a:rPr lang="en-US" dirty="0" smtClean="0"/>
              <a:t>Displays: CRT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537603" name="Rectangle 3"/>
          <p:cNvSpPr>
            <a:spLocks noGrp="1" noChangeArrowheads="1"/>
          </p:cNvSpPr>
          <p:nvPr>
            <p:ph type="body" idx="1"/>
          </p:nvPr>
        </p:nvSpPr>
        <p:spPr>
          <a:xfrm>
            <a:off x="457200" y="3863975"/>
            <a:ext cx="8229600" cy="2262188"/>
          </a:xfrm>
        </p:spPr>
        <p:txBody>
          <a:bodyPr/>
          <a:lstStyle/>
          <a:p>
            <a:r>
              <a:rPr lang="en-US" dirty="0"/>
              <a:t>At the left is the layout of the mask and phosphors</a:t>
            </a:r>
          </a:p>
          <a:p>
            <a:r>
              <a:rPr lang="en-US" dirty="0"/>
              <a:t>At the right is the scanning sequence</a:t>
            </a:r>
          </a:p>
        </p:txBody>
      </p:sp>
      <p:pic>
        <p:nvPicPr>
          <p:cNvPr id="537604" name="Picture 4" descr="tv-raster"/>
          <p:cNvPicPr>
            <a:picLocks noChangeAspect="1" noChangeArrowheads="1"/>
          </p:cNvPicPr>
          <p:nvPr/>
        </p:nvPicPr>
        <p:blipFill>
          <a:blip r:embed="rId2" cstate="print"/>
          <a:srcRect/>
          <a:stretch>
            <a:fillRect/>
          </a:stretch>
        </p:blipFill>
        <p:spPr bwMode="auto">
          <a:xfrm>
            <a:off x="4953000" y="1066800"/>
            <a:ext cx="3279775" cy="2617788"/>
          </a:xfrm>
          <a:prstGeom prst="rect">
            <a:avLst/>
          </a:prstGeom>
          <a:noFill/>
        </p:spPr>
      </p:pic>
      <p:pic>
        <p:nvPicPr>
          <p:cNvPr id="537605" name="Picture 5" descr="tv-mask"/>
          <p:cNvPicPr>
            <a:picLocks noChangeAspect="1" noChangeArrowheads="1"/>
          </p:cNvPicPr>
          <p:nvPr/>
        </p:nvPicPr>
        <p:blipFill>
          <a:blip r:embed="rId3" cstate="print"/>
          <a:srcRect/>
          <a:stretch>
            <a:fillRect/>
          </a:stretch>
        </p:blipFill>
        <p:spPr bwMode="auto">
          <a:xfrm>
            <a:off x="1295400" y="1219200"/>
            <a:ext cx="2732088" cy="2320925"/>
          </a:xfrm>
          <a:prstGeom prst="rect">
            <a:avLst/>
          </a:prstGeom>
          <a:noFill/>
        </p:spPr>
      </p:pic>
      <p:sp>
        <p:nvSpPr>
          <p:cNvPr id="7" name="Title 6"/>
          <p:cNvSpPr>
            <a:spLocks noGrp="1"/>
          </p:cNvSpPr>
          <p:nvPr>
            <p:ph type="title"/>
          </p:nvPr>
        </p:nvSpPr>
        <p:spPr/>
        <p:txBody>
          <a:bodyPr/>
          <a:lstStyle/>
          <a:p>
            <a:r>
              <a:rPr lang="en-US" dirty="0" smtClean="0"/>
              <a:t>Displays: CRT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38627" name="Rectangle 3"/>
          <p:cNvSpPr>
            <a:spLocks noGrp="1" noChangeArrowheads="1"/>
          </p:cNvSpPr>
          <p:nvPr>
            <p:ph type="body" idx="1"/>
          </p:nvPr>
        </p:nvSpPr>
        <p:spPr>
          <a:xfrm>
            <a:off x="457200" y="4198938"/>
            <a:ext cx="8229600" cy="1927225"/>
          </a:xfrm>
        </p:spPr>
        <p:txBody>
          <a:bodyPr/>
          <a:lstStyle/>
          <a:p>
            <a:r>
              <a:rPr lang="en-US"/>
              <a:t>A large variety of configurations are used by manufacturers</a:t>
            </a:r>
          </a:p>
          <a:p>
            <a:r>
              <a:rPr lang="en-US"/>
              <a:t>Look carefully at the screen of your TV</a:t>
            </a:r>
          </a:p>
        </p:txBody>
      </p:sp>
      <p:pic>
        <p:nvPicPr>
          <p:cNvPr id="538628" name="Picture 4" descr="rgbScreenComp"/>
          <p:cNvPicPr>
            <a:picLocks noChangeAspect="1" noChangeArrowheads="1"/>
          </p:cNvPicPr>
          <p:nvPr/>
        </p:nvPicPr>
        <p:blipFill>
          <a:blip r:embed="rId2" cstate="print"/>
          <a:srcRect/>
          <a:stretch>
            <a:fillRect/>
          </a:stretch>
        </p:blipFill>
        <p:spPr bwMode="auto">
          <a:xfrm>
            <a:off x="1676400" y="1143000"/>
            <a:ext cx="5835650" cy="3082925"/>
          </a:xfrm>
          <a:prstGeom prst="rect">
            <a:avLst/>
          </a:prstGeom>
          <a:noFill/>
        </p:spPr>
      </p:pic>
      <p:sp>
        <p:nvSpPr>
          <p:cNvPr id="6" name="Title 5"/>
          <p:cNvSpPr>
            <a:spLocks noGrp="1"/>
          </p:cNvSpPr>
          <p:nvPr>
            <p:ph type="title"/>
          </p:nvPr>
        </p:nvSpPr>
        <p:spPr/>
        <p:txBody>
          <a:bodyPr/>
          <a:lstStyle/>
          <a:p>
            <a:r>
              <a:rPr lang="en-US" dirty="0" smtClean="0"/>
              <a:t>Displays: CRT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r>
              <a:rPr lang="en-US"/>
              <a:t>K. A. Connor</a:t>
            </a:r>
          </a:p>
        </p:txBody>
      </p:sp>
      <p:pic>
        <p:nvPicPr>
          <p:cNvPr id="574477" name="Picture 13" descr="cross_section"/>
          <p:cNvPicPr>
            <a:picLocks noChangeAspect="1" noChangeArrowheads="1"/>
          </p:cNvPicPr>
          <p:nvPr/>
        </p:nvPicPr>
        <p:blipFill>
          <a:blip r:embed="rId2" cstate="print"/>
          <a:srcRect/>
          <a:stretch>
            <a:fillRect/>
          </a:stretch>
        </p:blipFill>
        <p:spPr bwMode="auto">
          <a:xfrm>
            <a:off x="5791200" y="4419600"/>
            <a:ext cx="2133600" cy="2008188"/>
          </a:xfrm>
          <a:prstGeom prst="rect">
            <a:avLst/>
          </a:prstGeom>
          <a:noFill/>
        </p:spPr>
      </p:pic>
      <p:sp>
        <p:nvSpPr>
          <p:cNvPr id="574466" name="Rectangle 2"/>
          <p:cNvSpPr>
            <a:spLocks noGrp="1" noChangeArrowheads="1"/>
          </p:cNvSpPr>
          <p:nvPr>
            <p:ph type="title"/>
          </p:nvPr>
        </p:nvSpPr>
        <p:spPr/>
        <p:txBody>
          <a:bodyPr/>
          <a:lstStyle/>
          <a:p>
            <a:r>
              <a:rPr lang="en-US"/>
              <a:t>Plasma Display</a:t>
            </a:r>
          </a:p>
        </p:txBody>
      </p:sp>
      <p:pic>
        <p:nvPicPr>
          <p:cNvPr id="574468" name="Picture 4"/>
          <p:cNvPicPr>
            <a:picLocks noChangeAspect="1" noChangeArrowheads="1"/>
          </p:cNvPicPr>
          <p:nvPr/>
        </p:nvPicPr>
        <p:blipFill>
          <a:blip r:embed="rId3" cstate="print"/>
          <a:srcRect/>
          <a:stretch>
            <a:fillRect/>
          </a:stretch>
        </p:blipFill>
        <p:spPr bwMode="auto">
          <a:xfrm>
            <a:off x="304800" y="1447800"/>
            <a:ext cx="3810000" cy="2857500"/>
          </a:xfrm>
          <a:prstGeom prst="rect">
            <a:avLst/>
          </a:prstGeom>
          <a:noFill/>
          <a:ln w="9525">
            <a:noFill/>
            <a:miter lim="800000"/>
            <a:headEnd/>
            <a:tailEnd/>
          </a:ln>
          <a:effectLst/>
        </p:spPr>
      </p:pic>
      <p:pic>
        <p:nvPicPr>
          <p:cNvPr id="574469" name="Picture 5"/>
          <p:cNvPicPr>
            <a:picLocks noChangeAspect="1" noChangeArrowheads="1"/>
          </p:cNvPicPr>
          <p:nvPr/>
        </p:nvPicPr>
        <p:blipFill>
          <a:blip r:embed="rId4" cstate="print"/>
          <a:srcRect/>
          <a:stretch>
            <a:fillRect/>
          </a:stretch>
        </p:blipFill>
        <p:spPr bwMode="auto">
          <a:xfrm>
            <a:off x="4648200" y="1447800"/>
            <a:ext cx="3810000" cy="2857500"/>
          </a:xfrm>
          <a:prstGeom prst="rect">
            <a:avLst/>
          </a:prstGeom>
          <a:noFill/>
          <a:ln w="9525">
            <a:noFill/>
            <a:miter lim="800000"/>
            <a:headEnd/>
            <a:tailEnd/>
          </a:ln>
          <a:effectLst/>
        </p:spPr>
      </p:pic>
      <p:sp>
        <p:nvSpPr>
          <p:cNvPr id="574475" name="Text Box 11"/>
          <p:cNvSpPr txBox="1">
            <a:spLocks noChangeArrowheads="1"/>
          </p:cNvSpPr>
          <p:nvPr/>
        </p:nvSpPr>
        <p:spPr bwMode="auto">
          <a:xfrm>
            <a:off x="838200" y="4648200"/>
            <a:ext cx="3048000" cy="1190625"/>
          </a:xfrm>
          <a:prstGeom prst="rect">
            <a:avLst/>
          </a:prstGeom>
          <a:noFill/>
          <a:ln w="9525">
            <a:noFill/>
            <a:miter lim="800000"/>
            <a:headEnd/>
            <a:tailEnd/>
          </a:ln>
          <a:effectLst/>
        </p:spPr>
        <p:txBody>
          <a:bodyPr>
            <a:spAutoFit/>
          </a:bodyPr>
          <a:lstStyle/>
          <a:p>
            <a:pPr>
              <a:spcBef>
                <a:spcPct val="50000"/>
              </a:spcBef>
            </a:pPr>
            <a:r>
              <a:rPr lang="en-US"/>
              <a:t>Each Discharge Cell Creates UV Radiation from a Plasma Discharge that Activates a Phosphor</a:t>
            </a:r>
          </a:p>
        </p:txBody>
      </p:sp>
      <p:pic>
        <p:nvPicPr>
          <p:cNvPr id="574474" name="Picture 10"/>
          <p:cNvPicPr>
            <a:picLocks noChangeAspect="1" noChangeArrowheads="1"/>
          </p:cNvPicPr>
          <p:nvPr/>
        </p:nvPicPr>
        <p:blipFill>
          <a:blip r:embed="rId5" cstate="print"/>
          <a:srcRect/>
          <a:stretch>
            <a:fillRect/>
          </a:stretch>
        </p:blipFill>
        <p:spPr bwMode="auto">
          <a:xfrm>
            <a:off x="2" y="0"/>
            <a:ext cx="9143998" cy="6388099"/>
          </a:xfrm>
          <a:prstGeom prst="rect">
            <a:avLst/>
          </a:prstGeom>
          <a:noFill/>
          <a:ln w="9525">
            <a:noFill/>
            <a:miter lim="800000"/>
            <a:headEnd/>
            <a:tailEnd/>
          </a:ln>
          <a:effectLst/>
        </p:spPr>
      </p:pic>
      <p:sp>
        <p:nvSpPr>
          <p:cNvPr id="574476" name="Text Box 12"/>
          <p:cNvSpPr txBox="1">
            <a:spLocks noChangeArrowheads="1"/>
          </p:cNvSpPr>
          <p:nvPr/>
        </p:nvSpPr>
        <p:spPr bwMode="auto">
          <a:xfrm>
            <a:off x="5638800" y="990600"/>
            <a:ext cx="2286000" cy="366713"/>
          </a:xfrm>
          <a:prstGeom prst="rect">
            <a:avLst/>
          </a:prstGeom>
          <a:noFill/>
          <a:ln w="9525">
            <a:noFill/>
            <a:miter lim="800000"/>
            <a:headEnd/>
            <a:tailEnd/>
          </a:ln>
          <a:effectLst/>
        </p:spPr>
        <p:txBody>
          <a:bodyPr>
            <a:spAutoFit/>
          </a:bodyPr>
          <a:lstStyle/>
          <a:p>
            <a:pPr>
              <a:spcBef>
                <a:spcPct val="50000"/>
              </a:spcBef>
            </a:pPr>
            <a:r>
              <a:rPr lang="en-US"/>
              <a:t>150 Inches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474"/>
                                        </p:tgtEl>
                                        <p:attrNameLst>
                                          <p:attrName>style.visibility</p:attrName>
                                        </p:attrNameLst>
                                      </p:cBhvr>
                                      <p:to>
                                        <p:strVal val="visible"/>
                                      </p:to>
                                    </p:set>
                                    <p:animEffect transition="in" filter="fade">
                                      <p:cBhvr>
                                        <p:cTn id="7" dur="2000"/>
                                        <p:tgtEl>
                                          <p:spTgt spid="5744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74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539650" name="Rectangle 2"/>
          <p:cNvSpPr>
            <a:spLocks noGrp="1" noChangeArrowheads="1"/>
          </p:cNvSpPr>
          <p:nvPr>
            <p:ph type="title"/>
          </p:nvPr>
        </p:nvSpPr>
        <p:spPr/>
        <p:txBody>
          <a:bodyPr/>
          <a:lstStyle/>
          <a:p>
            <a:r>
              <a:rPr lang="en-US"/>
              <a:t>Alan Dumont</a:t>
            </a:r>
          </a:p>
        </p:txBody>
      </p:sp>
      <p:sp>
        <p:nvSpPr>
          <p:cNvPr id="539651" name="Rectangle 3"/>
          <p:cNvSpPr>
            <a:spLocks noGrp="1" noChangeArrowheads="1"/>
          </p:cNvSpPr>
          <p:nvPr>
            <p:ph type="body" idx="1"/>
          </p:nvPr>
        </p:nvSpPr>
        <p:spPr>
          <a:xfrm>
            <a:off x="457200" y="1600200"/>
            <a:ext cx="5181600" cy="4525963"/>
          </a:xfrm>
        </p:spPr>
        <p:txBody>
          <a:bodyPr/>
          <a:lstStyle/>
          <a:p>
            <a:r>
              <a:rPr lang="en-US"/>
              <a:t>Inventor of the practical CRT which led to the oscilloscope.</a:t>
            </a:r>
          </a:p>
          <a:p>
            <a:r>
              <a:rPr lang="en-US"/>
              <a:t>Dumont dominated the ‘scope market for many years. </a:t>
            </a:r>
          </a:p>
        </p:txBody>
      </p:sp>
      <p:pic>
        <p:nvPicPr>
          <p:cNvPr id="539653" name="Picture 5"/>
          <p:cNvPicPr>
            <a:picLocks noChangeAspect="1" noChangeArrowheads="1"/>
          </p:cNvPicPr>
          <p:nvPr/>
        </p:nvPicPr>
        <p:blipFill>
          <a:blip r:embed="rId2" cstate="print"/>
          <a:srcRect/>
          <a:stretch>
            <a:fillRect/>
          </a:stretch>
        </p:blipFill>
        <p:spPr bwMode="auto">
          <a:xfrm>
            <a:off x="5486400" y="1295400"/>
            <a:ext cx="3286125" cy="4114800"/>
          </a:xfrm>
          <a:prstGeom prst="rect">
            <a:avLst/>
          </a:prstGeom>
          <a:noFill/>
          <a:ln w="9525">
            <a:noFill/>
            <a:miter lim="800000"/>
            <a:headEnd/>
            <a:tailEnd/>
          </a:ln>
          <a:effectLst/>
        </p:spPr>
      </p:pic>
      <p:pic>
        <p:nvPicPr>
          <p:cNvPr id="539654" name="Picture 6"/>
          <p:cNvPicPr>
            <a:picLocks noChangeAspect="1" noChangeArrowheads="1"/>
          </p:cNvPicPr>
          <p:nvPr/>
        </p:nvPicPr>
        <p:blipFill>
          <a:blip r:embed="rId3" cstate="print"/>
          <a:srcRect/>
          <a:stretch>
            <a:fillRect/>
          </a:stretch>
        </p:blipFill>
        <p:spPr bwMode="auto">
          <a:xfrm>
            <a:off x="2590800" y="4267200"/>
            <a:ext cx="1828800"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40674" name="Rectangle 2"/>
          <p:cNvSpPr>
            <a:spLocks noGrp="1" noChangeArrowheads="1"/>
          </p:cNvSpPr>
          <p:nvPr>
            <p:ph type="title"/>
          </p:nvPr>
        </p:nvSpPr>
        <p:spPr/>
        <p:txBody>
          <a:bodyPr/>
          <a:lstStyle/>
          <a:p>
            <a:r>
              <a:rPr lang="en-US"/>
              <a:t>Alan Dumont</a:t>
            </a:r>
          </a:p>
        </p:txBody>
      </p:sp>
      <p:sp>
        <p:nvSpPr>
          <p:cNvPr id="540675" name="Rectangle 3"/>
          <p:cNvSpPr>
            <a:spLocks noGrp="1" noChangeArrowheads="1"/>
          </p:cNvSpPr>
          <p:nvPr>
            <p:ph type="body" idx="1"/>
          </p:nvPr>
        </p:nvSpPr>
        <p:spPr/>
        <p:txBody>
          <a:bodyPr/>
          <a:lstStyle/>
          <a:p>
            <a:r>
              <a:rPr lang="en-US"/>
              <a:t>What does a ‘scope permit us to do?</a:t>
            </a:r>
          </a:p>
          <a:p>
            <a:r>
              <a:rPr lang="en-US"/>
              <a:t>Monitor the electrical signals in a power system or any other electrical system</a:t>
            </a:r>
          </a:p>
          <a:p>
            <a:r>
              <a:rPr lang="en-US"/>
              <a:t>Scope Simulation </a:t>
            </a:r>
            <a:r>
              <a:rPr lang="en-US">
                <a:hlinkClick r:id="rId2"/>
              </a:rPr>
              <a:t>http://www.virtual-oscilloscope.com/simulation.html</a:t>
            </a:r>
            <a:r>
              <a:rPr lang="en-US"/>
              <a:t> </a:t>
            </a:r>
          </a:p>
        </p:txBody>
      </p:sp>
      <p:pic>
        <p:nvPicPr>
          <p:cNvPr id="540676" name="Picture 4"/>
          <p:cNvPicPr>
            <a:picLocks noChangeAspect="1" noChangeArrowheads="1"/>
          </p:cNvPicPr>
          <p:nvPr/>
        </p:nvPicPr>
        <p:blipFill>
          <a:blip r:embed="rId3" cstate="print"/>
          <a:srcRect/>
          <a:stretch>
            <a:fillRect/>
          </a:stretch>
        </p:blipFill>
        <p:spPr bwMode="auto">
          <a:xfrm>
            <a:off x="2286000" y="4876800"/>
            <a:ext cx="3810000" cy="1676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0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0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45794" name="Rectangle 2"/>
          <p:cNvSpPr>
            <a:spLocks noGrp="1" noChangeArrowheads="1"/>
          </p:cNvSpPr>
          <p:nvPr>
            <p:ph type="title"/>
          </p:nvPr>
        </p:nvSpPr>
        <p:spPr/>
        <p:txBody>
          <a:bodyPr/>
          <a:lstStyle/>
          <a:p>
            <a:r>
              <a:rPr lang="en-US"/>
              <a:t>Alan Dumont Inspired Demos</a:t>
            </a:r>
          </a:p>
        </p:txBody>
      </p:sp>
      <p:sp>
        <p:nvSpPr>
          <p:cNvPr id="545795" name="Rectangle 3"/>
          <p:cNvSpPr>
            <a:spLocks noGrp="1" noChangeArrowheads="1"/>
          </p:cNvSpPr>
          <p:nvPr>
            <p:ph type="body" idx="1"/>
          </p:nvPr>
        </p:nvSpPr>
        <p:spPr/>
        <p:txBody>
          <a:bodyPr/>
          <a:lstStyle/>
          <a:p>
            <a:r>
              <a:rPr lang="en-US"/>
              <a:t>CRT examples</a:t>
            </a:r>
          </a:p>
          <a:p>
            <a:r>
              <a:rPr lang="en-US"/>
              <a:t>Making measurements</a:t>
            </a:r>
          </a:p>
        </p:txBody>
      </p:sp>
      <p:pic>
        <p:nvPicPr>
          <p:cNvPr id="545796" name="Picture 4"/>
          <p:cNvPicPr>
            <a:picLocks noChangeAspect="1" noChangeArrowheads="1"/>
          </p:cNvPicPr>
          <p:nvPr/>
        </p:nvPicPr>
        <p:blipFill>
          <a:blip r:embed="rId2" cstate="print"/>
          <a:srcRect/>
          <a:stretch>
            <a:fillRect/>
          </a:stretch>
        </p:blipFill>
        <p:spPr bwMode="auto">
          <a:xfrm>
            <a:off x="1143000" y="3352800"/>
            <a:ext cx="4191000" cy="2638425"/>
          </a:xfrm>
          <a:prstGeom prst="rect">
            <a:avLst/>
          </a:prstGeom>
          <a:noFill/>
          <a:ln w="9525">
            <a:noFill/>
            <a:miter lim="800000"/>
            <a:headEnd/>
            <a:tailEnd/>
          </a:ln>
          <a:effectLst/>
        </p:spPr>
      </p:pic>
      <p:sp>
        <p:nvSpPr>
          <p:cNvPr id="545797" name="Text Box 5"/>
          <p:cNvSpPr txBox="1">
            <a:spLocks noChangeArrowheads="1"/>
          </p:cNvSpPr>
          <p:nvPr/>
        </p:nvSpPr>
        <p:spPr bwMode="auto">
          <a:xfrm>
            <a:off x="6248400" y="2133600"/>
            <a:ext cx="2438400" cy="579438"/>
          </a:xfrm>
          <a:prstGeom prst="rect">
            <a:avLst/>
          </a:prstGeom>
          <a:noFill/>
          <a:ln w="9525">
            <a:noFill/>
            <a:miter lim="800000"/>
            <a:headEnd/>
            <a:tailEnd/>
          </a:ln>
          <a:effectLst/>
        </p:spPr>
        <p:txBody>
          <a:bodyPr>
            <a:spAutoFit/>
          </a:bodyPr>
          <a:lstStyle/>
          <a:p>
            <a:pPr>
              <a:spcBef>
                <a:spcPct val="50000"/>
              </a:spcBef>
            </a:pPr>
            <a:r>
              <a:rPr lang="en-US" sz="3200">
                <a:solidFill>
                  <a:srgbClr val="FF0000"/>
                </a:solidFill>
              </a:rPr>
              <a:t>Your job.</a:t>
            </a:r>
          </a:p>
        </p:txBody>
      </p:sp>
      <p:sp>
        <p:nvSpPr>
          <p:cNvPr id="545798" name="AutoShape 6"/>
          <p:cNvSpPr>
            <a:spLocks noChangeArrowheads="1"/>
          </p:cNvSpPr>
          <p:nvPr/>
        </p:nvSpPr>
        <p:spPr bwMode="auto">
          <a:xfrm>
            <a:off x="5334000" y="2286000"/>
            <a:ext cx="838200" cy="381000"/>
          </a:xfrm>
          <a:prstGeom prst="leftArrow">
            <a:avLst>
              <a:gd name="adj1" fmla="val 50000"/>
              <a:gd name="adj2" fmla="val 55000"/>
            </a:avLst>
          </a:prstGeom>
          <a:solidFill>
            <a:srgbClr val="FF0000"/>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57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5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7" grpId="0"/>
      <p:bldP spid="5457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sp>
        <p:nvSpPr>
          <p:cNvPr id="563202" name="Rectangle 2"/>
          <p:cNvSpPr>
            <a:spLocks noGrp="1" noChangeArrowheads="1"/>
          </p:cNvSpPr>
          <p:nvPr>
            <p:ph type="title"/>
          </p:nvPr>
        </p:nvSpPr>
        <p:spPr/>
        <p:txBody>
          <a:bodyPr/>
          <a:lstStyle/>
          <a:p>
            <a:r>
              <a:rPr lang="en-US"/>
              <a:t>Why Are We Here?</a:t>
            </a:r>
          </a:p>
        </p:txBody>
      </p:sp>
      <p:pic>
        <p:nvPicPr>
          <p:cNvPr id="563211" name="Picture 11"/>
          <p:cNvPicPr>
            <a:picLocks noChangeAspect="1" noChangeArrowheads="1"/>
          </p:cNvPicPr>
          <p:nvPr/>
        </p:nvPicPr>
        <p:blipFill>
          <a:blip r:embed="rId2" cstate="print"/>
          <a:srcRect t="8209"/>
          <a:stretch>
            <a:fillRect/>
          </a:stretch>
        </p:blipFill>
        <p:spPr bwMode="auto">
          <a:xfrm>
            <a:off x="762000" y="1295400"/>
            <a:ext cx="7620000" cy="4686300"/>
          </a:xfrm>
          <a:prstGeom prst="rect">
            <a:avLst/>
          </a:prstGeom>
          <a:noFill/>
          <a:ln w="9525">
            <a:noFill/>
            <a:miter lim="800000"/>
            <a:headEnd/>
            <a:tailEnd/>
          </a:ln>
          <a:effectLst/>
        </p:spPr>
      </p:pic>
      <p:pic>
        <p:nvPicPr>
          <p:cNvPr id="563205" name="Picture 5"/>
          <p:cNvPicPr>
            <a:picLocks noChangeAspect="1" noChangeArrowheads="1"/>
          </p:cNvPicPr>
          <p:nvPr/>
        </p:nvPicPr>
        <p:blipFill>
          <a:blip r:embed="rId3" cstate="print"/>
          <a:srcRect/>
          <a:stretch>
            <a:fillRect/>
          </a:stretch>
        </p:blipFill>
        <p:spPr bwMode="auto">
          <a:xfrm>
            <a:off x="723900" y="1066800"/>
            <a:ext cx="7686675" cy="5486400"/>
          </a:xfrm>
          <a:prstGeom prst="rect">
            <a:avLst/>
          </a:prstGeom>
          <a:noFill/>
          <a:ln w="9525">
            <a:noFill/>
            <a:miter lim="800000"/>
            <a:headEnd/>
            <a:tailEnd/>
          </a:ln>
          <a:effectLst/>
        </p:spPr>
      </p:pic>
      <p:sp>
        <p:nvSpPr>
          <p:cNvPr id="563207" name="Oval 7"/>
          <p:cNvSpPr>
            <a:spLocks noChangeArrowheads="1"/>
          </p:cNvSpPr>
          <p:nvPr/>
        </p:nvSpPr>
        <p:spPr bwMode="auto">
          <a:xfrm>
            <a:off x="6981825" y="3381375"/>
            <a:ext cx="1371600" cy="1295400"/>
          </a:xfrm>
          <a:prstGeom prst="ellipse">
            <a:avLst/>
          </a:prstGeom>
          <a:noFill/>
          <a:ln w="76200" cmpd="tri">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K. A. Connor</a:t>
            </a:r>
          </a:p>
        </p:txBody>
      </p:sp>
      <p:sp>
        <p:nvSpPr>
          <p:cNvPr id="557058" name="Rectangle 2"/>
          <p:cNvSpPr>
            <a:spLocks noGrp="1" noChangeArrowheads="1"/>
          </p:cNvSpPr>
          <p:nvPr>
            <p:ph type="title"/>
          </p:nvPr>
        </p:nvSpPr>
        <p:spPr/>
        <p:txBody>
          <a:bodyPr/>
          <a:lstStyle/>
          <a:p>
            <a:r>
              <a:rPr lang="en-US"/>
              <a:t>Ted Hoff</a:t>
            </a:r>
          </a:p>
        </p:txBody>
      </p:sp>
      <p:pic>
        <p:nvPicPr>
          <p:cNvPr id="557060" name="Picture 4"/>
          <p:cNvPicPr>
            <a:picLocks noChangeAspect="1" noChangeArrowheads="1"/>
          </p:cNvPicPr>
          <p:nvPr/>
        </p:nvPicPr>
        <p:blipFill>
          <a:blip r:embed="rId2" cstate="print"/>
          <a:srcRect/>
          <a:stretch>
            <a:fillRect/>
          </a:stretch>
        </p:blipFill>
        <p:spPr bwMode="auto">
          <a:xfrm>
            <a:off x="381000" y="1295400"/>
            <a:ext cx="2619375" cy="3800475"/>
          </a:xfrm>
          <a:prstGeom prst="rect">
            <a:avLst/>
          </a:prstGeom>
          <a:noFill/>
          <a:ln w="9525">
            <a:noFill/>
            <a:miter lim="800000"/>
            <a:headEnd/>
            <a:tailEnd/>
          </a:ln>
          <a:effectLst/>
        </p:spPr>
      </p:pic>
      <p:sp>
        <p:nvSpPr>
          <p:cNvPr id="557061" name="Text Box 5"/>
          <p:cNvSpPr txBox="1">
            <a:spLocks noChangeArrowheads="1"/>
          </p:cNvSpPr>
          <p:nvPr/>
        </p:nvSpPr>
        <p:spPr bwMode="auto">
          <a:xfrm>
            <a:off x="3276600" y="1371600"/>
            <a:ext cx="5334000" cy="3662363"/>
          </a:xfrm>
          <a:prstGeom prst="rect">
            <a:avLst/>
          </a:prstGeom>
          <a:noFill/>
          <a:ln w="9525">
            <a:noFill/>
            <a:miter lim="800000"/>
            <a:headEnd/>
            <a:tailEnd/>
          </a:ln>
          <a:effectLst/>
        </p:spPr>
        <p:txBody>
          <a:bodyPr>
            <a:spAutoFit/>
          </a:bodyPr>
          <a:lstStyle/>
          <a:p>
            <a:r>
              <a:rPr lang="en-US"/>
              <a:t>"Ted" Hoff's career as an engineer began long before he invented the microprocessor at Intel. At age 15, he won a trip to Washington, D.C., and a $400 scholarship from the Westinghouse Science Talent Search. As a sophomore at Rensselaer Polytechnic Institute in Troy, N.Y., he won points (and patents) for designing two circuits for the General Railway Signal Co., where he worked summers and college holidays as a lab tech. One circuit detected trains through the audio frequencies transmitted along the railway track. Another absorbed energy to protect against lightning.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K. A. Connor</a:t>
            </a:r>
          </a:p>
        </p:txBody>
      </p:sp>
      <p:sp>
        <p:nvSpPr>
          <p:cNvPr id="528386" name="Rectangle 2"/>
          <p:cNvSpPr>
            <a:spLocks noGrp="1" noChangeArrowheads="1"/>
          </p:cNvSpPr>
          <p:nvPr>
            <p:ph type="title"/>
          </p:nvPr>
        </p:nvSpPr>
        <p:spPr/>
        <p:txBody>
          <a:bodyPr/>
          <a:lstStyle/>
          <a:p>
            <a:r>
              <a:rPr lang="en-US"/>
              <a:t>Marcian E. (Ted) Hoff</a:t>
            </a:r>
          </a:p>
        </p:txBody>
      </p:sp>
      <p:sp>
        <p:nvSpPr>
          <p:cNvPr id="528387" name="Rectangle 3"/>
          <p:cNvSpPr>
            <a:spLocks noGrp="1" noChangeArrowheads="1"/>
          </p:cNvSpPr>
          <p:nvPr>
            <p:ph type="body" idx="1"/>
          </p:nvPr>
        </p:nvSpPr>
        <p:spPr/>
        <p:txBody>
          <a:bodyPr/>
          <a:lstStyle/>
          <a:p>
            <a:r>
              <a:rPr lang="en-US"/>
              <a:t>1937 Born in Rochester NY</a:t>
            </a:r>
          </a:p>
          <a:p>
            <a:r>
              <a:rPr lang="en-US"/>
              <a:t>1958 EE Degree from RPI</a:t>
            </a:r>
          </a:p>
          <a:p>
            <a:r>
              <a:rPr lang="en-US"/>
              <a:t>1962 PhD from Stanford</a:t>
            </a:r>
          </a:p>
          <a:p>
            <a:r>
              <a:rPr lang="en-US"/>
              <a:t>1971 Invented the Microprocessor (Intel 4004)</a:t>
            </a:r>
          </a:p>
        </p:txBody>
      </p:sp>
      <p:pic>
        <p:nvPicPr>
          <p:cNvPr id="528388" name="Picture 4"/>
          <p:cNvPicPr>
            <a:picLocks noChangeAspect="1" noChangeArrowheads="1"/>
          </p:cNvPicPr>
          <p:nvPr/>
        </p:nvPicPr>
        <p:blipFill>
          <a:blip r:embed="rId2" cstate="print"/>
          <a:srcRect/>
          <a:stretch>
            <a:fillRect/>
          </a:stretch>
        </p:blipFill>
        <p:spPr bwMode="auto">
          <a:xfrm>
            <a:off x="2895600" y="4419600"/>
            <a:ext cx="2209800" cy="1811338"/>
          </a:xfrm>
          <a:prstGeom prst="rect">
            <a:avLst/>
          </a:prstGeom>
          <a:noFill/>
          <a:ln w="9525">
            <a:noFill/>
            <a:miter lim="800000"/>
            <a:headEnd/>
            <a:tailEnd/>
          </a:ln>
          <a:effectLst/>
        </p:spPr>
      </p:pic>
      <p:pic>
        <p:nvPicPr>
          <p:cNvPr id="528389" name="Picture 5"/>
          <p:cNvPicPr>
            <a:picLocks noChangeAspect="1" noChangeArrowheads="1"/>
          </p:cNvPicPr>
          <p:nvPr/>
        </p:nvPicPr>
        <p:blipFill>
          <a:blip r:embed="rId3" cstate="print"/>
          <a:srcRect/>
          <a:stretch>
            <a:fillRect/>
          </a:stretch>
        </p:blipFill>
        <p:spPr bwMode="auto">
          <a:xfrm>
            <a:off x="6324600" y="1219200"/>
            <a:ext cx="1828800" cy="2095500"/>
          </a:xfrm>
          <a:prstGeom prst="rect">
            <a:avLst/>
          </a:prstGeom>
          <a:noFill/>
          <a:ln w="9525">
            <a:noFill/>
            <a:miter lim="800000"/>
            <a:headEnd/>
            <a:tailEnd/>
          </a:ln>
          <a:effectLst/>
        </p:spPr>
      </p:pic>
      <p:pic>
        <p:nvPicPr>
          <p:cNvPr id="528390" name="Picture 6"/>
          <p:cNvPicPr>
            <a:picLocks noChangeAspect="1" noChangeArrowheads="1"/>
          </p:cNvPicPr>
          <p:nvPr/>
        </p:nvPicPr>
        <p:blipFill>
          <a:blip r:embed="rId4" cstate="print"/>
          <a:srcRect/>
          <a:stretch>
            <a:fillRect/>
          </a:stretch>
        </p:blipFill>
        <p:spPr bwMode="auto">
          <a:xfrm>
            <a:off x="457200" y="4495800"/>
            <a:ext cx="1724025" cy="205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31458" name="Rectangle 2"/>
          <p:cNvSpPr>
            <a:spLocks noGrp="1" noChangeArrowheads="1"/>
          </p:cNvSpPr>
          <p:nvPr>
            <p:ph type="title"/>
          </p:nvPr>
        </p:nvSpPr>
        <p:spPr/>
        <p:txBody>
          <a:bodyPr/>
          <a:lstStyle/>
          <a:p>
            <a:r>
              <a:rPr lang="en-US"/>
              <a:t>Ted Hoff</a:t>
            </a:r>
          </a:p>
        </p:txBody>
      </p:sp>
      <p:sp>
        <p:nvSpPr>
          <p:cNvPr id="531459" name="Rectangle 3"/>
          <p:cNvSpPr>
            <a:spLocks noGrp="1" noChangeArrowheads="1"/>
          </p:cNvSpPr>
          <p:nvPr>
            <p:ph type="body" idx="1"/>
          </p:nvPr>
        </p:nvSpPr>
        <p:spPr/>
        <p:txBody>
          <a:bodyPr/>
          <a:lstStyle/>
          <a:p>
            <a:pPr>
              <a:lnSpc>
                <a:spcPct val="90000"/>
              </a:lnSpc>
            </a:pPr>
            <a:r>
              <a:rPr lang="en-US" sz="2400"/>
              <a:t>In 1968 he joined the fledgling Intel Corporation (he was employee number 12) where he was the first to recognize that Intel’s new silicon technology might make a single-chip central processor possible if a sufficiently simple architecture could be developed. Hoff developed such an architecture with just over 2,000 transistors.</a:t>
            </a:r>
          </a:p>
          <a:p>
            <a:pPr>
              <a:lnSpc>
                <a:spcPct val="90000"/>
              </a:lnSpc>
            </a:pPr>
            <a:r>
              <a:rPr lang="en-US" sz="2400"/>
              <a:t>He invented the first electronic circuit that combined complicated computer functions on a single silicon chip, earning him recognition as the “father of the microprocessor.” This single chip had as much computing power as the first electronic computer, ENIAC, which in 1946 filled a room. The microprocessor created a revolution in computing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K. A. Connor</a:t>
            </a:r>
          </a:p>
        </p:txBody>
      </p:sp>
      <p:sp>
        <p:nvSpPr>
          <p:cNvPr id="561154" name="Rectangle 2"/>
          <p:cNvSpPr>
            <a:spLocks noGrp="1" noChangeArrowheads="1"/>
          </p:cNvSpPr>
          <p:nvPr>
            <p:ph type="title"/>
          </p:nvPr>
        </p:nvSpPr>
        <p:spPr/>
        <p:txBody>
          <a:bodyPr/>
          <a:lstStyle/>
          <a:p>
            <a:r>
              <a:rPr lang="en-US"/>
              <a:t>How Many Transistors in a Processor?</a:t>
            </a:r>
          </a:p>
        </p:txBody>
      </p:sp>
      <p:pic>
        <p:nvPicPr>
          <p:cNvPr id="561157" name="Picture 5"/>
          <p:cNvPicPr>
            <a:picLocks noChangeAspect="1" noChangeArrowheads="1"/>
          </p:cNvPicPr>
          <p:nvPr/>
        </p:nvPicPr>
        <p:blipFill>
          <a:blip r:embed="rId2" cstate="print"/>
          <a:srcRect/>
          <a:stretch>
            <a:fillRect/>
          </a:stretch>
        </p:blipFill>
        <p:spPr bwMode="auto">
          <a:xfrm>
            <a:off x="762000" y="1143000"/>
            <a:ext cx="7620000" cy="50990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61157"/>
                                        </p:tgtEl>
                                        <p:attrNameLst>
                                          <p:attrName>style.visibility</p:attrName>
                                        </p:attrNameLst>
                                      </p:cBhvr>
                                      <p:to>
                                        <p:strVal val="visible"/>
                                      </p:to>
                                    </p:set>
                                    <p:animEffect transition="in" filter="blinds(horizontal)">
                                      <p:cBhvr>
                                        <p:cTn id="7" dur="500"/>
                                        <p:tgtEl>
                                          <p:spTgt spid="561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en-US"/>
              <a:t>K. A. Connor</a:t>
            </a:r>
          </a:p>
        </p:txBody>
      </p:sp>
      <p:pic>
        <p:nvPicPr>
          <p:cNvPr id="543749" name="Picture 5"/>
          <p:cNvPicPr>
            <a:picLocks noChangeAspect="1" noChangeArrowheads="1"/>
          </p:cNvPicPr>
          <p:nvPr/>
        </p:nvPicPr>
        <p:blipFill>
          <a:blip r:embed="rId2" cstate="print"/>
          <a:srcRect/>
          <a:stretch>
            <a:fillRect/>
          </a:stretch>
        </p:blipFill>
        <p:spPr bwMode="auto">
          <a:xfrm>
            <a:off x="3505200" y="1339850"/>
            <a:ext cx="5105400" cy="3917950"/>
          </a:xfrm>
          <a:prstGeom prst="rect">
            <a:avLst/>
          </a:prstGeom>
          <a:noFill/>
          <a:ln w="9525">
            <a:noFill/>
            <a:miter lim="800000"/>
            <a:headEnd/>
            <a:tailEnd/>
          </a:ln>
          <a:effectLst/>
        </p:spPr>
      </p:pic>
      <p:sp>
        <p:nvSpPr>
          <p:cNvPr id="543750" name="Text Box 6"/>
          <p:cNvSpPr txBox="1">
            <a:spLocks noChangeArrowheads="1"/>
          </p:cNvSpPr>
          <p:nvPr/>
        </p:nvSpPr>
        <p:spPr bwMode="auto">
          <a:xfrm>
            <a:off x="381000" y="990600"/>
            <a:ext cx="3048000" cy="4760913"/>
          </a:xfrm>
          <a:prstGeom prst="rect">
            <a:avLst/>
          </a:prstGeom>
          <a:noFill/>
          <a:ln w="9525">
            <a:noFill/>
            <a:miter lim="800000"/>
            <a:headEnd/>
            <a:tailEnd/>
          </a:ln>
          <a:effectLst/>
        </p:spPr>
        <p:txBody>
          <a:bodyPr>
            <a:spAutoFit/>
          </a:bodyPr>
          <a:lstStyle/>
          <a:p>
            <a:pPr>
              <a:spcBef>
                <a:spcPct val="50000"/>
              </a:spcBef>
            </a:pPr>
            <a:r>
              <a:rPr lang="en-US" b="1"/>
              <a:t>Embedded in a Shoe!</a:t>
            </a:r>
            <a:r>
              <a:rPr lang="en-US"/>
              <a:t/>
            </a:r>
            <a:br>
              <a:rPr lang="en-US"/>
            </a:br>
            <a:r>
              <a:rPr lang="en-US"/>
              <a:t>The microprocessor embedded in this adidas running shoe calculates the pressure between the runner's foot and the ground five million times per second and continuously changes the cushioning to match an adjustable comfort level. The computer controls a motor that lengthens and shortens a cable attached to a plastic cushioning element. </a:t>
            </a:r>
            <a:r>
              <a:rPr lang="en-US" i="1"/>
              <a:t>(Image courtesy of adidas-Salomon AG.)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en-US"/>
              <a:t>K. A. Connor</a:t>
            </a:r>
          </a:p>
        </p:txBody>
      </p:sp>
      <p:pic>
        <p:nvPicPr>
          <p:cNvPr id="552964" name="Picture 4"/>
          <p:cNvPicPr>
            <a:picLocks noChangeAspect="1" noChangeArrowheads="1"/>
          </p:cNvPicPr>
          <p:nvPr/>
        </p:nvPicPr>
        <p:blipFill>
          <a:blip r:embed="rId2" cstate="print"/>
          <a:srcRect/>
          <a:stretch>
            <a:fillRect/>
          </a:stretch>
        </p:blipFill>
        <p:spPr bwMode="auto">
          <a:xfrm>
            <a:off x="457200" y="1127125"/>
            <a:ext cx="4191000" cy="2225675"/>
          </a:xfrm>
          <a:prstGeom prst="rect">
            <a:avLst/>
          </a:prstGeom>
          <a:noFill/>
          <a:ln w="9525">
            <a:noFill/>
            <a:miter lim="800000"/>
            <a:headEnd/>
            <a:tailEnd/>
          </a:ln>
          <a:effectLst/>
        </p:spPr>
      </p:pic>
      <p:pic>
        <p:nvPicPr>
          <p:cNvPr id="552965" name="Picture 5"/>
          <p:cNvPicPr>
            <a:picLocks noChangeAspect="1" noChangeArrowheads="1"/>
          </p:cNvPicPr>
          <p:nvPr/>
        </p:nvPicPr>
        <p:blipFill>
          <a:blip r:embed="rId3" cstate="print"/>
          <a:srcRect/>
          <a:stretch>
            <a:fillRect/>
          </a:stretch>
        </p:blipFill>
        <p:spPr bwMode="auto">
          <a:xfrm>
            <a:off x="2057400" y="3668712"/>
            <a:ext cx="4267200" cy="3036888"/>
          </a:xfrm>
          <a:prstGeom prst="rect">
            <a:avLst/>
          </a:prstGeom>
          <a:noFill/>
          <a:ln w="9525">
            <a:noFill/>
            <a:miter lim="800000"/>
            <a:headEnd/>
            <a:tailEnd/>
          </a:ln>
          <a:effectLst/>
        </p:spPr>
      </p:pic>
      <p:pic>
        <p:nvPicPr>
          <p:cNvPr id="552966" name="Picture 6"/>
          <p:cNvPicPr>
            <a:picLocks noChangeAspect="1" noChangeArrowheads="1"/>
          </p:cNvPicPr>
          <p:nvPr/>
        </p:nvPicPr>
        <p:blipFill>
          <a:blip r:embed="rId4" cstate="print"/>
          <a:srcRect/>
          <a:stretch>
            <a:fillRect/>
          </a:stretch>
        </p:blipFill>
        <p:spPr bwMode="auto">
          <a:xfrm>
            <a:off x="4800600" y="847725"/>
            <a:ext cx="4048125" cy="3038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en-US"/>
              <a:t>K. A. Connor</a:t>
            </a:r>
          </a:p>
        </p:txBody>
      </p:sp>
      <p:pic>
        <p:nvPicPr>
          <p:cNvPr id="553988" name="Picture 4"/>
          <p:cNvPicPr>
            <a:picLocks noChangeAspect="1" noChangeArrowheads="1"/>
          </p:cNvPicPr>
          <p:nvPr/>
        </p:nvPicPr>
        <p:blipFill>
          <a:blip r:embed="rId2" cstate="print"/>
          <a:srcRect/>
          <a:stretch>
            <a:fillRect/>
          </a:stretch>
        </p:blipFill>
        <p:spPr bwMode="auto">
          <a:xfrm>
            <a:off x="0" y="0"/>
            <a:ext cx="4984012" cy="6858000"/>
          </a:xfrm>
          <a:prstGeom prst="rect">
            <a:avLst/>
          </a:prstGeom>
          <a:noFill/>
          <a:ln w="9525">
            <a:noFill/>
            <a:miter lim="800000"/>
            <a:headEnd/>
            <a:tailEnd/>
          </a:ln>
          <a:effectLst/>
        </p:spPr>
      </p:pic>
      <p:sp>
        <p:nvSpPr>
          <p:cNvPr id="553989" name="Text Box 5"/>
          <p:cNvSpPr txBox="1">
            <a:spLocks noChangeArrowheads="1"/>
          </p:cNvSpPr>
          <p:nvPr/>
        </p:nvSpPr>
        <p:spPr bwMode="auto">
          <a:xfrm>
            <a:off x="5334000" y="152400"/>
            <a:ext cx="2590800" cy="923330"/>
          </a:xfrm>
          <a:prstGeom prst="rect">
            <a:avLst/>
          </a:prstGeom>
          <a:noFill/>
          <a:ln w="9525">
            <a:noFill/>
            <a:miter lim="800000"/>
            <a:headEnd/>
            <a:tailEnd/>
          </a:ln>
          <a:effectLst/>
        </p:spPr>
        <p:txBody>
          <a:bodyPr wrap="square">
            <a:spAutoFit/>
          </a:bodyPr>
          <a:lstStyle/>
          <a:p>
            <a:pPr>
              <a:spcBef>
                <a:spcPct val="50000"/>
              </a:spcBef>
            </a:pPr>
            <a:r>
              <a:rPr lang="en-US" dirty="0"/>
              <a:t>What is the Cell Processor &amp; What is it used for?</a:t>
            </a:r>
          </a:p>
        </p:txBody>
      </p:sp>
      <p:sp>
        <p:nvSpPr>
          <p:cNvPr id="553990" name="Text Box 6"/>
          <p:cNvSpPr txBox="1">
            <a:spLocks noChangeArrowheads="1"/>
          </p:cNvSpPr>
          <p:nvPr/>
        </p:nvSpPr>
        <p:spPr bwMode="auto">
          <a:xfrm>
            <a:off x="5257800" y="2133600"/>
            <a:ext cx="3733800" cy="2289175"/>
          </a:xfrm>
          <a:prstGeom prst="rect">
            <a:avLst/>
          </a:prstGeom>
          <a:noFill/>
          <a:ln w="9525">
            <a:noFill/>
            <a:miter lim="800000"/>
            <a:headEnd/>
            <a:tailEnd/>
          </a:ln>
          <a:effectLst/>
        </p:spPr>
        <p:txBody>
          <a:bodyPr>
            <a:spAutoFit/>
          </a:bodyPr>
          <a:lstStyle/>
          <a:p>
            <a:pPr>
              <a:spcBef>
                <a:spcPct val="50000"/>
              </a:spcBef>
            </a:pPr>
            <a:r>
              <a:rPr lang="en-US"/>
              <a:t>Cell combines a general-purpose </a:t>
            </a:r>
            <a:r>
              <a:rPr lang="en-US">
                <a:hlinkClick r:id="rId3" tooltip="Power Architecture"/>
              </a:rPr>
              <a:t>Power Architecture</a:t>
            </a:r>
            <a:r>
              <a:rPr lang="en-US"/>
              <a:t> </a:t>
            </a:r>
            <a:r>
              <a:rPr lang="en-US">
                <a:hlinkClick r:id="rId4" tooltip="Multi-core (computing)"/>
              </a:rPr>
              <a:t>core</a:t>
            </a:r>
            <a:r>
              <a:rPr lang="en-US"/>
              <a:t> of modest performance with streamlined </a:t>
            </a:r>
            <a:r>
              <a:rPr lang="en-US">
                <a:hlinkClick r:id="rId5" tooltip="Coprocessor"/>
              </a:rPr>
              <a:t>coprocessing</a:t>
            </a:r>
            <a:r>
              <a:rPr lang="en-US"/>
              <a:t> elements which greatly accelerate </a:t>
            </a:r>
            <a:r>
              <a:rPr lang="en-US">
                <a:hlinkClick r:id="rId6" tooltip="Multimedia"/>
              </a:rPr>
              <a:t>multimedia</a:t>
            </a:r>
            <a:r>
              <a:rPr lang="en-US"/>
              <a:t> and </a:t>
            </a:r>
            <a:r>
              <a:rPr lang="en-US">
                <a:hlinkClick r:id="rId7" tooltip="Vector processing"/>
              </a:rPr>
              <a:t>vector processing</a:t>
            </a:r>
            <a:r>
              <a:rPr lang="en-US"/>
              <a:t> applications, as well as many other forms of dedicated computation.</a:t>
            </a:r>
          </a:p>
        </p:txBody>
      </p:sp>
      <p:pic>
        <p:nvPicPr>
          <p:cNvPr id="553992" name="Picture 8"/>
          <p:cNvPicPr>
            <a:picLocks noChangeAspect="1" noChangeArrowheads="1"/>
          </p:cNvPicPr>
          <p:nvPr/>
        </p:nvPicPr>
        <p:blipFill>
          <a:blip r:embed="rId8" cstate="print"/>
          <a:srcRect/>
          <a:stretch>
            <a:fillRect/>
          </a:stretch>
        </p:blipFill>
        <p:spPr bwMode="auto">
          <a:xfrm>
            <a:off x="5181600" y="1981200"/>
            <a:ext cx="3810000" cy="4676775"/>
          </a:xfrm>
          <a:prstGeom prst="rect">
            <a:avLst/>
          </a:prstGeom>
          <a:noFill/>
          <a:ln w="9525">
            <a:noFill/>
            <a:miter lim="800000"/>
            <a:headEnd/>
            <a:tailEnd/>
          </a:ln>
          <a:effectLst/>
        </p:spPr>
      </p:pic>
      <p:sp>
        <p:nvSpPr>
          <p:cNvPr id="553993" name="Rectangle 9"/>
          <p:cNvSpPr>
            <a:spLocks noChangeArrowheads="1"/>
          </p:cNvSpPr>
          <p:nvPr/>
        </p:nvSpPr>
        <p:spPr bwMode="auto">
          <a:xfrm>
            <a:off x="5410200" y="1339850"/>
            <a:ext cx="3505200" cy="641350"/>
          </a:xfrm>
          <a:prstGeom prst="rect">
            <a:avLst/>
          </a:prstGeom>
          <a:noFill/>
          <a:ln w="9525">
            <a:noFill/>
            <a:miter lim="800000"/>
            <a:headEnd/>
            <a:tailEnd/>
          </a:ln>
          <a:effectLst/>
        </p:spPr>
        <p:txBody>
          <a:bodyPr>
            <a:spAutoFit/>
          </a:bodyPr>
          <a:lstStyle/>
          <a:p>
            <a:r>
              <a:rPr lang="en-US" dirty="0">
                <a:hlinkClick r:id="rId9"/>
              </a:rPr>
              <a:t>http://www.gamasutra.com/features/20060713/turley_01.shtml</a:t>
            </a:r>
            <a:r>
              <a:rPr lang="en-US" dirty="0"/>
              <a:t> </a:t>
            </a:r>
          </a:p>
        </p:txBody>
      </p:sp>
      <p:pic>
        <p:nvPicPr>
          <p:cNvPr id="553994" name="Picture 10"/>
          <p:cNvPicPr>
            <a:picLocks noChangeAspect="1" noChangeArrowheads="1"/>
          </p:cNvPicPr>
          <p:nvPr/>
        </p:nvPicPr>
        <p:blipFill>
          <a:blip r:embed="rId10" cstate="print"/>
          <a:srcRect/>
          <a:stretch>
            <a:fillRect/>
          </a:stretch>
        </p:blipFill>
        <p:spPr bwMode="auto">
          <a:xfrm>
            <a:off x="1524000" y="2438400"/>
            <a:ext cx="1933575" cy="1447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9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r>
              <a:rPr lang="en-US"/>
              <a:t>K. A. Connor</a:t>
            </a:r>
          </a:p>
        </p:txBody>
      </p:sp>
      <p:sp>
        <p:nvSpPr>
          <p:cNvPr id="546818" name="Rectangle 2"/>
          <p:cNvSpPr>
            <a:spLocks noGrp="1" noChangeArrowheads="1"/>
          </p:cNvSpPr>
          <p:nvPr>
            <p:ph type="title"/>
          </p:nvPr>
        </p:nvSpPr>
        <p:spPr/>
        <p:txBody>
          <a:bodyPr/>
          <a:lstStyle/>
          <a:p>
            <a:r>
              <a:rPr lang="en-US"/>
              <a:t>Ted Hoff Inspired Demos </a:t>
            </a:r>
          </a:p>
        </p:txBody>
      </p:sp>
      <p:sp>
        <p:nvSpPr>
          <p:cNvPr id="546819" name="Rectangle 3"/>
          <p:cNvSpPr>
            <a:spLocks noGrp="1" noChangeArrowheads="1"/>
          </p:cNvSpPr>
          <p:nvPr>
            <p:ph type="body" idx="1"/>
          </p:nvPr>
        </p:nvSpPr>
        <p:spPr>
          <a:xfrm>
            <a:off x="152400" y="1371600"/>
            <a:ext cx="8229600" cy="1905000"/>
          </a:xfrm>
        </p:spPr>
        <p:txBody>
          <a:bodyPr/>
          <a:lstStyle/>
          <a:p>
            <a:r>
              <a:rPr lang="en-US"/>
              <a:t>Some mysterious/funny devices</a:t>
            </a:r>
          </a:p>
          <a:p>
            <a:r>
              <a:rPr lang="en-US"/>
              <a:t>Machines can talk</a:t>
            </a:r>
          </a:p>
        </p:txBody>
      </p:sp>
      <p:pic>
        <p:nvPicPr>
          <p:cNvPr id="546821" name="Picture 5"/>
          <p:cNvPicPr>
            <a:picLocks noChangeAspect="1" noChangeArrowheads="1"/>
          </p:cNvPicPr>
          <p:nvPr/>
        </p:nvPicPr>
        <p:blipFill>
          <a:blip r:embed="rId2" cstate="print"/>
          <a:srcRect/>
          <a:stretch>
            <a:fillRect/>
          </a:stretch>
        </p:blipFill>
        <p:spPr bwMode="auto">
          <a:xfrm>
            <a:off x="228600" y="3810000"/>
            <a:ext cx="4286250" cy="2962275"/>
          </a:xfrm>
          <a:prstGeom prst="rect">
            <a:avLst/>
          </a:prstGeom>
          <a:noFill/>
          <a:ln w="9525">
            <a:noFill/>
            <a:miter lim="800000"/>
            <a:headEnd/>
            <a:tailEnd/>
          </a:ln>
          <a:effectLst/>
        </p:spPr>
      </p:pic>
      <p:pic>
        <p:nvPicPr>
          <p:cNvPr id="546822" name="Picture 6"/>
          <p:cNvPicPr>
            <a:picLocks noChangeAspect="1" noChangeArrowheads="1"/>
          </p:cNvPicPr>
          <p:nvPr/>
        </p:nvPicPr>
        <p:blipFill>
          <a:blip r:embed="rId3" cstate="print"/>
          <a:srcRect/>
          <a:stretch>
            <a:fillRect/>
          </a:stretch>
        </p:blipFill>
        <p:spPr bwMode="auto">
          <a:xfrm>
            <a:off x="4705350" y="2514600"/>
            <a:ext cx="4286250" cy="4276725"/>
          </a:xfrm>
          <a:prstGeom prst="rect">
            <a:avLst/>
          </a:prstGeom>
          <a:noFill/>
          <a:ln w="9525">
            <a:noFill/>
            <a:miter lim="800000"/>
            <a:headEnd/>
            <a:tailEnd/>
          </a:ln>
          <a:effectLst/>
        </p:spPr>
      </p:pic>
      <p:sp>
        <p:nvSpPr>
          <p:cNvPr id="546823" name="Text Box 7"/>
          <p:cNvSpPr txBox="1">
            <a:spLocks noChangeArrowheads="1"/>
          </p:cNvSpPr>
          <p:nvPr/>
        </p:nvSpPr>
        <p:spPr bwMode="auto">
          <a:xfrm>
            <a:off x="2590800" y="2895600"/>
            <a:ext cx="2057400" cy="457200"/>
          </a:xfrm>
          <a:prstGeom prst="rect">
            <a:avLst/>
          </a:prstGeom>
          <a:noFill/>
          <a:ln w="9525">
            <a:noFill/>
            <a:miter lim="800000"/>
            <a:headEnd/>
            <a:tailEnd/>
          </a:ln>
          <a:effectLst/>
        </p:spPr>
        <p:txBody>
          <a:bodyPr>
            <a:spAutoFit/>
          </a:bodyPr>
          <a:lstStyle/>
          <a:p>
            <a:pPr>
              <a:spcBef>
                <a:spcPct val="50000"/>
              </a:spcBef>
            </a:pPr>
            <a:r>
              <a:rPr lang="en-US" sz="2400">
                <a:solidFill>
                  <a:srgbClr val="FF0000"/>
                </a:solidFill>
              </a:rPr>
              <a:t>What is this?</a:t>
            </a:r>
          </a:p>
        </p:txBody>
      </p:sp>
      <p:sp>
        <p:nvSpPr>
          <p:cNvPr id="546824" name="Oval 8"/>
          <p:cNvSpPr>
            <a:spLocks noChangeArrowheads="1"/>
          </p:cNvSpPr>
          <p:nvPr/>
        </p:nvSpPr>
        <p:spPr bwMode="auto">
          <a:xfrm>
            <a:off x="304800" y="6172200"/>
            <a:ext cx="3276600" cy="533400"/>
          </a:xfrm>
          <a:prstGeom prst="ellipse">
            <a:avLst/>
          </a:prstGeom>
          <a:noFill/>
          <a:ln w="9525">
            <a:solidFill>
              <a:srgbClr val="FF0000"/>
            </a:solidFill>
            <a:round/>
            <a:headEnd/>
            <a:tailEnd/>
          </a:ln>
          <a:effectLst/>
        </p:spPr>
        <p:txBody>
          <a:bodyPr wrap="none" anchor="ctr"/>
          <a:lstStyle/>
          <a:p>
            <a:endParaRPr lang="en-US"/>
          </a:p>
        </p:txBody>
      </p:sp>
      <p:sp>
        <p:nvSpPr>
          <p:cNvPr id="546825" name="Oval 9"/>
          <p:cNvSpPr>
            <a:spLocks noChangeArrowheads="1"/>
          </p:cNvSpPr>
          <p:nvPr/>
        </p:nvSpPr>
        <p:spPr bwMode="auto">
          <a:xfrm>
            <a:off x="4724400" y="5867400"/>
            <a:ext cx="3352800" cy="990600"/>
          </a:xfrm>
          <a:prstGeom prst="ellipse">
            <a:avLst/>
          </a:prstGeom>
          <a:noFill/>
          <a:ln w="9525">
            <a:solidFill>
              <a:srgbClr val="FF0000"/>
            </a:solidFill>
            <a:round/>
            <a:headEnd/>
            <a:tailEnd/>
          </a:ln>
          <a:effectLst/>
        </p:spPr>
        <p:txBody>
          <a:bodyPr wrap="none" anchor="ctr"/>
          <a:lstStyle/>
          <a:p>
            <a:endParaRPr lang="en-US"/>
          </a:p>
        </p:txBody>
      </p:sp>
      <p:sp>
        <p:nvSpPr>
          <p:cNvPr id="546826" name="Oval 10"/>
          <p:cNvSpPr>
            <a:spLocks noChangeArrowheads="1"/>
          </p:cNvSpPr>
          <p:nvPr/>
        </p:nvSpPr>
        <p:spPr bwMode="auto">
          <a:xfrm>
            <a:off x="7772400" y="5410200"/>
            <a:ext cx="1371600" cy="533400"/>
          </a:xfrm>
          <a:prstGeom prst="ellipse">
            <a:avLst/>
          </a:prstGeom>
          <a:noFill/>
          <a:ln w="9525">
            <a:solidFill>
              <a:srgbClr val="FF0000"/>
            </a:solidFill>
            <a:round/>
            <a:headEnd/>
            <a:tailEnd/>
          </a:ln>
          <a:effectLst/>
        </p:spPr>
        <p:txBody>
          <a:bodyPr wrap="none" anchor="ctr"/>
          <a:lstStyle/>
          <a:p>
            <a:endParaRPr lang="en-US"/>
          </a:p>
        </p:txBody>
      </p:sp>
      <p:sp>
        <p:nvSpPr>
          <p:cNvPr id="546831" name="Oval 15"/>
          <p:cNvSpPr>
            <a:spLocks noChangeArrowheads="1"/>
          </p:cNvSpPr>
          <p:nvPr/>
        </p:nvSpPr>
        <p:spPr bwMode="auto">
          <a:xfrm>
            <a:off x="7772400" y="4038600"/>
            <a:ext cx="1371600" cy="533400"/>
          </a:xfrm>
          <a:prstGeom prst="ellipse">
            <a:avLst/>
          </a:prstGeom>
          <a:noFill/>
          <a:ln w="9525">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68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68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68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3" grpId="0"/>
      <p:bldP spid="546824" grpId="0" animBg="1"/>
      <p:bldP spid="546825" grpId="0" animBg="1"/>
      <p:bldP spid="546826" grpId="0" animBg="1"/>
      <p:bldP spid="5468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51938" name="Rectangle 2"/>
          <p:cNvSpPr>
            <a:spLocks noGrp="1" noChangeArrowheads="1"/>
          </p:cNvSpPr>
          <p:nvPr>
            <p:ph type="title"/>
          </p:nvPr>
        </p:nvSpPr>
        <p:spPr/>
        <p:txBody>
          <a:bodyPr/>
          <a:lstStyle/>
          <a:p>
            <a:r>
              <a:rPr lang="en-US"/>
              <a:t>What do the Three Have in Common?</a:t>
            </a:r>
          </a:p>
        </p:txBody>
      </p:sp>
      <p:sp>
        <p:nvSpPr>
          <p:cNvPr id="551939" name="Rectangle 3"/>
          <p:cNvSpPr>
            <a:spLocks noGrp="1" noChangeArrowheads="1"/>
          </p:cNvSpPr>
          <p:nvPr>
            <p:ph type="body" idx="1"/>
          </p:nvPr>
        </p:nvSpPr>
        <p:spPr/>
        <p:txBody>
          <a:bodyPr/>
          <a:lstStyle/>
          <a:p>
            <a:r>
              <a:rPr lang="en-US"/>
              <a:t>From New York</a:t>
            </a:r>
          </a:p>
          <a:p>
            <a:r>
              <a:rPr lang="en-US"/>
              <a:t>Educated in Capital District</a:t>
            </a:r>
          </a:p>
          <a:p>
            <a:r>
              <a:rPr lang="en-US"/>
              <a:t>Very Bright</a:t>
            </a:r>
          </a:p>
          <a:p>
            <a:r>
              <a:rPr lang="en-US"/>
              <a:t>Could find Creative Ideas to Help Advance the State of Some Device or Concept</a:t>
            </a:r>
          </a:p>
          <a:p>
            <a:r>
              <a:rPr lang="en-US"/>
              <a:t>&amp;?</a:t>
            </a:r>
          </a:p>
        </p:txBody>
      </p:sp>
      <p:sp>
        <p:nvSpPr>
          <p:cNvPr id="551940" name="Text Box 4"/>
          <p:cNvSpPr txBox="1">
            <a:spLocks noChangeArrowheads="1"/>
          </p:cNvSpPr>
          <p:nvPr/>
        </p:nvSpPr>
        <p:spPr bwMode="auto">
          <a:xfrm>
            <a:off x="914400" y="5257800"/>
            <a:ext cx="5181600" cy="641350"/>
          </a:xfrm>
          <a:prstGeom prst="rect">
            <a:avLst/>
          </a:prstGeom>
          <a:noFill/>
          <a:ln w="9525">
            <a:noFill/>
            <a:miter lim="800000"/>
            <a:headEnd/>
            <a:tailEnd/>
          </a:ln>
          <a:effectLst/>
        </p:spPr>
        <p:txBody>
          <a:bodyPr>
            <a:spAutoFit/>
          </a:bodyPr>
          <a:lstStyle/>
          <a:p>
            <a:pPr>
              <a:spcBef>
                <a:spcPct val="50000"/>
              </a:spcBef>
            </a:pPr>
            <a:r>
              <a:rPr lang="en-US" sz="3600">
                <a:solidFill>
                  <a:srgbClr val="FF0000"/>
                </a:solidFill>
              </a:rPr>
              <a:t>They were/are all 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1000"/>
                                  </p:stCondLst>
                                  <p:childTnLst>
                                    <p:set>
                                      <p:cBhvr>
                                        <p:cTn id="6" dur="1" fill="hold">
                                          <p:stCondLst>
                                            <p:cond delay="0"/>
                                          </p:stCondLst>
                                        </p:cTn>
                                        <p:tgtEl>
                                          <p:spTgt spid="551940"/>
                                        </p:tgtEl>
                                        <p:attrNameLst>
                                          <p:attrName>style.visibility</p:attrName>
                                        </p:attrNameLst>
                                      </p:cBhvr>
                                      <p:to>
                                        <p:strVal val="visible"/>
                                      </p:to>
                                    </p:set>
                                    <p:animEffect transition="in" filter="slide(fromBottom)">
                                      <p:cBhvr>
                                        <p:cTn id="7" dur="5000"/>
                                        <p:tgtEl>
                                          <p:spTgt spid="551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K. A. Connor</a:t>
            </a:r>
          </a:p>
        </p:txBody>
      </p:sp>
      <p:sp>
        <p:nvSpPr>
          <p:cNvPr id="547843" name="Rectangle 3"/>
          <p:cNvSpPr>
            <a:spLocks noGrp="1" noChangeArrowheads="1"/>
          </p:cNvSpPr>
          <p:nvPr>
            <p:ph type="body" idx="1"/>
          </p:nvPr>
        </p:nvSpPr>
        <p:spPr>
          <a:xfrm>
            <a:off x="457200" y="1600200"/>
            <a:ext cx="6172200" cy="4525963"/>
          </a:xfrm>
        </p:spPr>
        <p:txBody>
          <a:bodyPr/>
          <a:lstStyle/>
          <a:p>
            <a:r>
              <a:rPr lang="en-US" sz="2800"/>
              <a:t>Ceralink – RPI Tech Park</a:t>
            </a:r>
          </a:p>
          <a:p>
            <a:pPr lvl="1"/>
            <a:r>
              <a:rPr lang="en-US" sz="2400"/>
              <a:t>Dr. Holly Shulman, President, Material Scientist </a:t>
            </a:r>
          </a:p>
          <a:p>
            <a:pPr lvl="1"/>
            <a:r>
              <a:rPr lang="en-US" sz="2400"/>
              <a:t>Patricia Strickland, Business Manager </a:t>
            </a:r>
          </a:p>
          <a:p>
            <a:pPr lvl="1"/>
            <a:r>
              <a:rPr lang="en-US" sz="2400"/>
              <a:t>Morgana Fall, Operations Engineer</a:t>
            </a:r>
          </a:p>
          <a:p>
            <a:pPr lvl="1"/>
            <a:r>
              <a:rPr lang="en-US" sz="2400"/>
              <a:t>Shawn Allan, Senior Materials Engineer</a:t>
            </a:r>
          </a:p>
          <a:p>
            <a:pPr lvl="1"/>
            <a:r>
              <a:rPr lang="en-US" sz="2400"/>
              <a:t>Inessa Baranova, Technical Specialist </a:t>
            </a:r>
          </a:p>
          <a:p>
            <a:pPr lvl="1"/>
            <a:r>
              <a:rPr lang="en-US" sz="2400"/>
              <a:t>Nick Vandervoort, Co-Op Engineer </a:t>
            </a:r>
            <a:endParaRPr lang="en-US" sz="2400">
              <a:solidFill>
                <a:srgbClr val="000000"/>
              </a:solidFill>
            </a:endParaRPr>
          </a:p>
          <a:p>
            <a:pPr lvl="1"/>
            <a:endParaRPr lang="en-US" sz="2400"/>
          </a:p>
        </p:txBody>
      </p:sp>
      <p:sp>
        <p:nvSpPr>
          <p:cNvPr id="547844" name="Rectangle 4"/>
          <p:cNvSpPr>
            <a:spLocks noChangeArrowheads="1"/>
          </p:cNvSpPr>
          <p:nvPr/>
        </p:nvSpPr>
        <p:spPr bwMode="auto">
          <a:xfrm>
            <a:off x="2819400" y="6019800"/>
            <a:ext cx="3155950" cy="366713"/>
          </a:xfrm>
          <a:prstGeom prst="rect">
            <a:avLst/>
          </a:prstGeom>
          <a:noFill/>
          <a:ln w="9525">
            <a:noFill/>
            <a:miter lim="800000"/>
            <a:headEnd/>
            <a:tailEnd/>
          </a:ln>
          <a:effectLst/>
        </p:spPr>
        <p:txBody>
          <a:bodyPr wrap="none">
            <a:spAutoFit/>
          </a:bodyPr>
          <a:lstStyle/>
          <a:p>
            <a:r>
              <a:rPr lang="en-US">
                <a:hlinkClick r:id="rId2"/>
              </a:rPr>
              <a:t>http://ceralink.com/index.htm</a:t>
            </a:r>
            <a:r>
              <a:rPr lang="en-US"/>
              <a:t> </a:t>
            </a:r>
          </a:p>
        </p:txBody>
      </p:sp>
      <p:pic>
        <p:nvPicPr>
          <p:cNvPr id="547845" name="Picture 5"/>
          <p:cNvPicPr>
            <a:picLocks noChangeAspect="1" noChangeArrowheads="1"/>
          </p:cNvPicPr>
          <p:nvPr/>
        </p:nvPicPr>
        <p:blipFill>
          <a:blip r:embed="rId3" cstate="print"/>
          <a:srcRect/>
          <a:stretch>
            <a:fillRect/>
          </a:stretch>
        </p:blipFill>
        <p:spPr bwMode="auto">
          <a:xfrm>
            <a:off x="6803090" y="1600200"/>
            <a:ext cx="2381250" cy="1927225"/>
          </a:xfrm>
          <a:prstGeom prst="rect">
            <a:avLst/>
          </a:prstGeom>
          <a:noFill/>
          <a:ln w="9525">
            <a:noFill/>
            <a:miter lim="800000"/>
            <a:headEnd/>
            <a:tailEnd/>
          </a:ln>
          <a:effectLst/>
        </p:spPr>
      </p:pic>
      <p:sp>
        <p:nvSpPr>
          <p:cNvPr id="547846" name="Text Box 6"/>
          <p:cNvSpPr txBox="1">
            <a:spLocks noChangeArrowheads="1"/>
          </p:cNvSpPr>
          <p:nvPr/>
        </p:nvSpPr>
        <p:spPr bwMode="auto">
          <a:xfrm>
            <a:off x="7467600" y="3505200"/>
            <a:ext cx="1371600" cy="915988"/>
          </a:xfrm>
          <a:prstGeom prst="rect">
            <a:avLst/>
          </a:prstGeom>
          <a:noFill/>
          <a:ln w="9525">
            <a:noFill/>
            <a:miter lim="800000"/>
            <a:headEnd/>
            <a:tailEnd/>
          </a:ln>
          <a:effectLst/>
        </p:spPr>
        <p:txBody>
          <a:bodyPr>
            <a:spAutoFit/>
          </a:bodyPr>
          <a:lstStyle/>
          <a:p>
            <a:pPr>
              <a:spcBef>
                <a:spcPct val="50000"/>
              </a:spcBef>
            </a:pPr>
            <a:r>
              <a:rPr lang="en-US"/>
              <a:t>Microwave Assisted Furnace</a:t>
            </a:r>
          </a:p>
        </p:txBody>
      </p:sp>
      <p:pic>
        <p:nvPicPr>
          <p:cNvPr id="547847" name="Picture 7"/>
          <p:cNvPicPr>
            <a:picLocks noChangeAspect="1" noChangeArrowheads="1"/>
          </p:cNvPicPr>
          <p:nvPr/>
        </p:nvPicPr>
        <p:blipFill>
          <a:blip r:embed="rId4" cstate="print"/>
          <a:srcRect/>
          <a:stretch>
            <a:fillRect/>
          </a:stretch>
        </p:blipFill>
        <p:spPr bwMode="auto">
          <a:xfrm>
            <a:off x="7620000" y="914400"/>
            <a:ext cx="1362075" cy="438150"/>
          </a:xfrm>
          <a:prstGeom prst="rect">
            <a:avLst/>
          </a:prstGeom>
          <a:noFill/>
          <a:ln w="9525">
            <a:noFill/>
            <a:miter lim="800000"/>
            <a:headEnd/>
            <a:tailEnd/>
          </a:ln>
          <a:effectLst/>
        </p:spPr>
      </p:pic>
      <p:sp>
        <p:nvSpPr>
          <p:cNvPr id="10" name="Title 9"/>
          <p:cNvSpPr>
            <a:spLocks noGrp="1"/>
          </p:cNvSpPr>
          <p:nvPr>
            <p:ph type="title"/>
          </p:nvPr>
        </p:nvSpPr>
        <p:spPr/>
        <p:txBody>
          <a:bodyPr/>
          <a:lstStyle/>
          <a:p>
            <a:r>
              <a:rPr lang="en-US" dirty="0" smtClean="0"/>
              <a:t>Women in Engineering</a:t>
            </a:r>
            <a:endParaRPr lang="en-US" dirty="0"/>
          </a:p>
        </p:txBody>
      </p:sp>
      <p:pic>
        <p:nvPicPr>
          <p:cNvPr id="547848" name="Picture 8"/>
          <p:cNvPicPr>
            <a:picLocks noChangeAspect="1" noChangeArrowheads="1"/>
          </p:cNvPicPr>
          <p:nvPr/>
        </p:nvPicPr>
        <p:blipFill>
          <a:blip r:embed="rId5" cstate="print"/>
          <a:srcRect/>
          <a:stretch>
            <a:fillRect/>
          </a:stretch>
        </p:blipFill>
        <p:spPr bwMode="auto">
          <a:xfrm>
            <a:off x="697" y="0"/>
            <a:ext cx="6842319"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7848"/>
                                        </p:tgtEl>
                                        <p:attrNameLst>
                                          <p:attrName>style.visibility</p:attrName>
                                        </p:attrNameLst>
                                      </p:cBhvr>
                                      <p:to>
                                        <p:strVal val="visible"/>
                                      </p:to>
                                    </p:set>
                                    <p:animEffect transition="in" filter="dissolve">
                                      <p:cBhvr>
                                        <p:cTn id="7" dur="500"/>
                                        <p:tgtEl>
                                          <p:spTgt spid="547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K. A. Connor</a:t>
            </a:r>
          </a:p>
        </p:txBody>
      </p:sp>
      <p:sp>
        <p:nvSpPr>
          <p:cNvPr id="576514" name="Rectangle 2"/>
          <p:cNvSpPr>
            <a:spLocks noGrp="1" noChangeArrowheads="1"/>
          </p:cNvSpPr>
          <p:nvPr>
            <p:ph type="title"/>
          </p:nvPr>
        </p:nvSpPr>
        <p:spPr/>
        <p:txBody>
          <a:bodyPr/>
          <a:lstStyle/>
          <a:p>
            <a:r>
              <a:rPr lang="en-US"/>
              <a:t>Also</a:t>
            </a:r>
          </a:p>
        </p:txBody>
      </p:sp>
      <p:pic>
        <p:nvPicPr>
          <p:cNvPr id="576516" name="Picture 4"/>
          <p:cNvPicPr>
            <a:picLocks noChangeAspect="1" noChangeArrowheads="1"/>
          </p:cNvPicPr>
          <p:nvPr/>
        </p:nvPicPr>
        <p:blipFill>
          <a:blip r:embed="rId2" cstate="print"/>
          <a:srcRect/>
          <a:stretch>
            <a:fillRect/>
          </a:stretch>
        </p:blipFill>
        <p:spPr bwMode="auto">
          <a:xfrm>
            <a:off x="304800" y="1219200"/>
            <a:ext cx="5867400" cy="4400550"/>
          </a:xfrm>
          <a:prstGeom prst="rect">
            <a:avLst/>
          </a:prstGeom>
          <a:noFill/>
          <a:ln w="9525">
            <a:noFill/>
            <a:miter lim="800000"/>
            <a:headEnd/>
            <a:tailEnd/>
          </a:ln>
          <a:effectLst/>
        </p:spPr>
      </p:pic>
      <p:pic>
        <p:nvPicPr>
          <p:cNvPr id="576517" name="Picture 5"/>
          <p:cNvPicPr>
            <a:picLocks noChangeAspect="1" noChangeArrowheads="1"/>
          </p:cNvPicPr>
          <p:nvPr/>
        </p:nvPicPr>
        <p:blipFill>
          <a:blip r:embed="rId3" cstate="print"/>
          <a:srcRect b="4225"/>
          <a:stretch>
            <a:fillRect/>
          </a:stretch>
        </p:blipFill>
        <p:spPr bwMode="auto">
          <a:xfrm>
            <a:off x="4913313" y="1371600"/>
            <a:ext cx="4230687" cy="5486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6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en-US"/>
              <a:t>K. A. Connor</a:t>
            </a:r>
          </a:p>
        </p:txBody>
      </p:sp>
      <p:pic>
        <p:nvPicPr>
          <p:cNvPr id="548868" name="Picture 4"/>
          <p:cNvPicPr>
            <a:picLocks noChangeAspect="1" noChangeArrowheads="1"/>
          </p:cNvPicPr>
          <p:nvPr/>
        </p:nvPicPr>
        <p:blipFill>
          <a:blip r:embed="rId2" cstate="print"/>
          <a:srcRect l="16263" t="20926" r="15559" b="8249"/>
          <a:stretch>
            <a:fillRect/>
          </a:stretch>
        </p:blipFill>
        <p:spPr bwMode="auto">
          <a:xfrm>
            <a:off x="457200" y="0"/>
            <a:ext cx="8305800" cy="6705600"/>
          </a:xfrm>
          <a:prstGeom prst="rect">
            <a:avLst/>
          </a:prstGeom>
          <a:noFill/>
          <a:ln w="9525">
            <a:noFill/>
            <a:miter lim="800000"/>
            <a:headEnd/>
            <a:tailEnd/>
          </a:ln>
          <a:effectLst/>
        </p:spPr>
      </p:pic>
      <p:sp>
        <p:nvSpPr>
          <p:cNvPr id="548869" name="Text Box 5"/>
          <p:cNvSpPr txBox="1">
            <a:spLocks noChangeArrowheads="1"/>
          </p:cNvSpPr>
          <p:nvPr/>
        </p:nvSpPr>
        <p:spPr bwMode="auto">
          <a:xfrm>
            <a:off x="5029200" y="2819400"/>
            <a:ext cx="3276600" cy="1190625"/>
          </a:xfrm>
          <a:prstGeom prst="rect">
            <a:avLst/>
          </a:prstGeom>
          <a:noFill/>
          <a:ln w="9525">
            <a:noFill/>
            <a:miter lim="800000"/>
            <a:headEnd/>
            <a:tailEnd/>
          </a:ln>
          <a:effectLst/>
        </p:spPr>
        <p:txBody>
          <a:bodyPr>
            <a:spAutoFit/>
          </a:bodyPr>
          <a:lstStyle/>
          <a:p>
            <a:pPr>
              <a:spcBef>
                <a:spcPct val="50000"/>
              </a:spcBef>
            </a:pPr>
            <a:r>
              <a:rPr lang="en-US">
                <a:solidFill>
                  <a:srgbClr val="FF0000"/>
                </a:solidFill>
              </a:rPr>
              <a:t>Note the significantly reduced energy consumption when microwave assisted heating is utilized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sp>
        <p:nvSpPr>
          <p:cNvPr id="567298" name="Rectangle 2"/>
          <p:cNvSpPr>
            <a:spLocks noGrp="1" noChangeArrowheads="1"/>
          </p:cNvSpPr>
          <p:nvPr>
            <p:ph type="title"/>
          </p:nvPr>
        </p:nvSpPr>
        <p:spPr/>
        <p:txBody>
          <a:bodyPr/>
          <a:lstStyle/>
          <a:p>
            <a:r>
              <a:rPr lang="en-US"/>
              <a:t>Microwave Oven Demo</a:t>
            </a:r>
          </a:p>
        </p:txBody>
      </p:sp>
      <p:pic>
        <p:nvPicPr>
          <p:cNvPr id="567300" name="Picture 4"/>
          <p:cNvPicPr>
            <a:picLocks noChangeAspect="1" noChangeArrowheads="1"/>
          </p:cNvPicPr>
          <p:nvPr/>
        </p:nvPicPr>
        <p:blipFill>
          <a:blip r:embed="rId2" cstate="print"/>
          <a:srcRect/>
          <a:stretch>
            <a:fillRect/>
          </a:stretch>
        </p:blipFill>
        <p:spPr bwMode="auto">
          <a:xfrm>
            <a:off x="609600" y="1295400"/>
            <a:ext cx="5362575" cy="3695700"/>
          </a:xfrm>
          <a:prstGeom prst="rect">
            <a:avLst/>
          </a:prstGeom>
          <a:noFill/>
          <a:ln w="9525">
            <a:noFill/>
            <a:miter lim="800000"/>
            <a:headEnd/>
            <a:tailEnd/>
          </a:ln>
          <a:effectLst/>
        </p:spPr>
      </p:pic>
      <p:pic>
        <p:nvPicPr>
          <p:cNvPr id="567301" name="Picture 5"/>
          <p:cNvPicPr>
            <a:picLocks noChangeAspect="1" noChangeArrowheads="1"/>
          </p:cNvPicPr>
          <p:nvPr/>
        </p:nvPicPr>
        <p:blipFill>
          <a:blip r:embed="rId3" cstate="print"/>
          <a:srcRect/>
          <a:stretch>
            <a:fillRect/>
          </a:stretch>
        </p:blipFill>
        <p:spPr bwMode="auto">
          <a:xfrm>
            <a:off x="6400800" y="1752600"/>
            <a:ext cx="2095500" cy="2095500"/>
          </a:xfrm>
          <a:prstGeom prst="rect">
            <a:avLst/>
          </a:prstGeom>
          <a:noFill/>
          <a:ln w="9525">
            <a:noFill/>
            <a:miter lim="800000"/>
            <a:headEnd/>
            <a:tailEnd/>
          </a:ln>
          <a:effectLst/>
        </p:spPr>
      </p:pic>
      <p:sp>
        <p:nvSpPr>
          <p:cNvPr id="567302" name="Text Box 6"/>
          <p:cNvSpPr txBox="1">
            <a:spLocks noChangeArrowheads="1"/>
          </p:cNvSpPr>
          <p:nvPr/>
        </p:nvSpPr>
        <p:spPr bwMode="auto">
          <a:xfrm>
            <a:off x="2286000" y="5257800"/>
            <a:ext cx="3810000" cy="366713"/>
          </a:xfrm>
          <a:prstGeom prst="rect">
            <a:avLst/>
          </a:prstGeom>
          <a:noFill/>
          <a:ln w="9525">
            <a:noFill/>
            <a:miter lim="800000"/>
            <a:headEnd/>
            <a:tailEnd/>
          </a:ln>
          <a:effectLst/>
        </p:spPr>
        <p:txBody>
          <a:bodyPr>
            <a:spAutoFit/>
          </a:bodyPr>
          <a:lstStyle/>
          <a:p>
            <a:pPr>
              <a:spcBef>
                <a:spcPct val="50000"/>
              </a:spcBef>
            </a:pPr>
            <a:r>
              <a:rPr lang="en-US"/>
              <a:t>What can we do with these?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24290" name="Rectangle 2"/>
          <p:cNvSpPr>
            <a:spLocks noGrp="1" noChangeArrowheads="1"/>
          </p:cNvSpPr>
          <p:nvPr>
            <p:ph type="title"/>
          </p:nvPr>
        </p:nvSpPr>
        <p:spPr/>
        <p:txBody>
          <a:bodyPr/>
          <a:lstStyle/>
          <a:p>
            <a:r>
              <a:rPr lang="en-US"/>
              <a:t>Online References</a:t>
            </a:r>
          </a:p>
        </p:txBody>
      </p:sp>
      <p:sp>
        <p:nvSpPr>
          <p:cNvPr id="524291" name="Rectangle 3"/>
          <p:cNvSpPr>
            <a:spLocks noGrp="1" noChangeArrowheads="1"/>
          </p:cNvSpPr>
          <p:nvPr>
            <p:ph type="body" idx="1"/>
          </p:nvPr>
        </p:nvSpPr>
        <p:spPr/>
        <p:txBody>
          <a:bodyPr/>
          <a:lstStyle/>
          <a:p>
            <a:pPr>
              <a:lnSpc>
                <a:spcPct val="90000"/>
              </a:lnSpc>
            </a:pPr>
            <a:r>
              <a:rPr lang="en-US" sz="2800"/>
              <a:t>Joseph Henry</a:t>
            </a:r>
          </a:p>
          <a:p>
            <a:pPr lvl="1">
              <a:lnSpc>
                <a:spcPct val="90000"/>
              </a:lnSpc>
            </a:pPr>
            <a:r>
              <a:rPr lang="en-US" altLang="ko-KR" sz="2400">
                <a:ea typeface="굴림" charset="-127"/>
                <a:hlinkClick r:id="rId2"/>
              </a:rPr>
              <a:t>http://en.wikipedia.org/wiki/Joseph_Henry</a:t>
            </a:r>
            <a:r>
              <a:rPr lang="en-US" altLang="ko-KR" sz="2400">
                <a:ea typeface="굴림" charset="-127"/>
              </a:rPr>
              <a:t> </a:t>
            </a:r>
          </a:p>
          <a:p>
            <a:pPr lvl="1">
              <a:lnSpc>
                <a:spcPct val="90000"/>
              </a:lnSpc>
            </a:pPr>
            <a:r>
              <a:rPr lang="en-US" altLang="ko-KR" sz="2400">
                <a:ea typeface="굴림" charset="-127"/>
                <a:hlinkClick r:id="rId3"/>
              </a:rPr>
              <a:t>http://inventors.about.com/library/inventors/bljosephhenry.htm</a:t>
            </a:r>
            <a:r>
              <a:rPr lang="en-US" altLang="ko-KR" sz="2400">
                <a:ea typeface="굴림" charset="-127"/>
              </a:rPr>
              <a:t> </a:t>
            </a:r>
          </a:p>
          <a:p>
            <a:pPr lvl="1">
              <a:lnSpc>
                <a:spcPct val="90000"/>
              </a:lnSpc>
            </a:pPr>
            <a:r>
              <a:rPr lang="en-US" sz="2400">
                <a:hlinkClick r:id="rId4"/>
              </a:rPr>
              <a:t>http://www.nndb.com/people/671/000096383/</a:t>
            </a:r>
            <a:endParaRPr lang="en-US" sz="2400"/>
          </a:p>
          <a:p>
            <a:pPr lvl="1">
              <a:lnSpc>
                <a:spcPct val="90000"/>
              </a:lnSpc>
            </a:pPr>
            <a:r>
              <a:rPr lang="en-US" altLang="ko-KR" sz="2400">
                <a:ea typeface="굴림" charset="-127"/>
                <a:hlinkClick r:id="rId5"/>
              </a:rPr>
              <a:t>http://etcweb.princeton.edu/CampusWWW/Companion/henry_joseph.html</a:t>
            </a:r>
            <a:endParaRPr lang="en-US" altLang="ko-KR" sz="2400">
              <a:ea typeface="굴림" charset="-127"/>
            </a:endParaRPr>
          </a:p>
          <a:p>
            <a:pPr lvl="1">
              <a:lnSpc>
                <a:spcPct val="90000"/>
              </a:lnSpc>
            </a:pPr>
            <a:r>
              <a:rPr lang="en-US" sz="2400">
                <a:hlinkClick r:id="rId6"/>
              </a:rPr>
              <a:t>http://siarchives.si.edu/history/jhp/site.htm</a:t>
            </a:r>
            <a:r>
              <a:rPr lang="en-US" sz="2400"/>
              <a:t> </a:t>
            </a:r>
          </a:p>
          <a:p>
            <a:pPr lvl="1">
              <a:lnSpc>
                <a:spcPct val="90000"/>
              </a:lnSpc>
            </a:pPr>
            <a:r>
              <a:rPr lang="en-US" sz="2400">
                <a:hlinkClick r:id="rId7"/>
              </a:rPr>
              <a:t>http://siarchives.si.edu/history/jhp/joseph14.htm</a:t>
            </a:r>
            <a:r>
              <a:rPr lang="en-US" sz="2400"/>
              <a:t> </a:t>
            </a:r>
          </a:p>
          <a:p>
            <a:pPr lvl="1">
              <a:lnSpc>
                <a:spcPct val="90000"/>
              </a:lnSpc>
            </a:pPr>
            <a:r>
              <a:rPr lang="en-US" sz="2400">
                <a:hlinkClick r:id="rId8"/>
              </a:rPr>
              <a:t>http://www.madehow.com/inventorbios/75/Joseph-Henry.html</a:t>
            </a:r>
            <a:r>
              <a:rPr lang="en-US" sz="2400"/>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29410" name="Rectangle 2"/>
          <p:cNvSpPr>
            <a:spLocks noGrp="1" noChangeArrowheads="1"/>
          </p:cNvSpPr>
          <p:nvPr>
            <p:ph type="title"/>
          </p:nvPr>
        </p:nvSpPr>
        <p:spPr/>
        <p:txBody>
          <a:bodyPr/>
          <a:lstStyle/>
          <a:p>
            <a:r>
              <a:rPr lang="en-US"/>
              <a:t>Online References</a:t>
            </a:r>
          </a:p>
        </p:txBody>
      </p:sp>
      <p:sp>
        <p:nvSpPr>
          <p:cNvPr id="529411" name="Rectangle 3"/>
          <p:cNvSpPr>
            <a:spLocks noGrp="1" noChangeArrowheads="1"/>
          </p:cNvSpPr>
          <p:nvPr>
            <p:ph type="body" idx="1"/>
          </p:nvPr>
        </p:nvSpPr>
        <p:spPr/>
        <p:txBody>
          <a:bodyPr/>
          <a:lstStyle/>
          <a:p>
            <a:pPr>
              <a:lnSpc>
                <a:spcPct val="80000"/>
              </a:lnSpc>
            </a:pPr>
            <a:r>
              <a:rPr lang="en-US" sz="2800"/>
              <a:t>Alan Dumont</a:t>
            </a:r>
          </a:p>
          <a:p>
            <a:pPr lvl="1">
              <a:lnSpc>
                <a:spcPct val="80000"/>
              </a:lnSpc>
            </a:pPr>
            <a:r>
              <a:rPr lang="en-US" sz="2400">
                <a:hlinkClick r:id="rId2"/>
              </a:rPr>
              <a:t>http://en.wikipedia.org/wiki/Allen_B._DuMont</a:t>
            </a:r>
            <a:r>
              <a:rPr lang="en-US" sz="2400"/>
              <a:t> </a:t>
            </a:r>
          </a:p>
          <a:p>
            <a:pPr lvl="1">
              <a:lnSpc>
                <a:spcPct val="80000"/>
              </a:lnSpc>
            </a:pPr>
            <a:r>
              <a:rPr lang="en-US" sz="2400">
                <a:hlinkClick r:id="rId3"/>
              </a:rPr>
              <a:t>http://www.eetimes.com/anniversary/designclassics/scopes.html</a:t>
            </a:r>
            <a:r>
              <a:rPr lang="en-US" sz="2400"/>
              <a:t> </a:t>
            </a:r>
          </a:p>
          <a:p>
            <a:pPr lvl="1">
              <a:lnSpc>
                <a:spcPct val="80000"/>
              </a:lnSpc>
            </a:pPr>
            <a:r>
              <a:rPr lang="en-US" sz="2400">
                <a:hlinkClick r:id="rId4"/>
              </a:rPr>
              <a:t>http://www.answers.com/topic/allen-b-dumont?cat=entertainment</a:t>
            </a:r>
            <a:r>
              <a:rPr lang="en-US" sz="2400"/>
              <a:t> </a:t>
            </a:r>
          </a:p>
          <a:p>
            <a:pPr lvl="1">
              <a:lnSpc>
                <a:spcPct val="80000"/>
              </a:lnSpc>
            </a:pPr>
            <a:r>
              <a:rPr lang="en-US" sz="2400">
                <a:hlinkClick r:id="rId5"/>
              </a:rPr>
              <a:t>http://www.ieee.org/web/aboutus/history_center/oral_history/abstracts/goldsmith8ab.html</a:t>
            </a:r>
            <a:r>
              <a:rPr lang="en-US" sz="2400"/>
              <a:t> </a:t>
            </a:r>
          </a:p>
          <a:p>
            <a:pPr lvl="1">
              <a:lnSpc>
                <a:spcPct val="80000"/>
              </a:lnSpc>
            </a:pPr>
            <a:r>
              <a:rPr lang="en-US" sz="2400">
                <a:hlinkClick r:id="rId6"/>
              </a:rPr>
              <a:t>http://en.wikipedia.org/wiki/Oscilloscope</a:t>
            </a:r>
            <a:r>
              <a:rPr lang="en-US" sz="2400"/>
              <a:t> </a:t>
            </a:r>
          </a:p>
          <a:p>
            <a:pPr lvl="1">
              <a:lnSpc>
                <a:spcPct val="80000"/>
              </a:lnSpc>
            </a:pPr>
            <a:r>
              <a:rPr lang="en-US" sz="2400">
                <a:hlinkClick r:id="rId7"/>
              </a:rPr>
              <a:t>https://www.cs.tcd.ie/courses/baict/bac/jf/labs/scope/oscilloscope.html</a:t>
            </a:r>
            <a:r>
              <a:rPr lang="en-US" sz="2400"/>
              <a:t> </a:t>
            </a:r>
          </a:p>
          <a:p>
            <a:pPr lvl="1">
              <a:lnSpc>
                <a:spcPct val="80000"/>
              </a:lnSpc>
            </a:pPr>
            <a:r>
              <a:rPr lang="en-US" sz="2400">
                <a:hlinkClick r:id="rId8"/>
              </a:rPr>
              <a:t>http://www.rpi.edu/dept/NewsComm/Magazine/jun03/archives/archives.html</a:t>
            </a:r>
            <a:r>
              <a:rPr lang="en-US" sz="2400"/>
              <a:t> </a:t>
            </a:r>
          </a:p>
          <a:p>
            <a:pPr lvl="1">
              <a:lnSpc>
                <a:spcPct val="80000"/>
              </a:lnSpc>
            </a:pPr>
            <a:endParaRPr lang="en-US" sz="2400"/>
          </a:p>
          <a:p>
            <a:pPr lvl="1">
              <a:lnSpc>
                <a:spcPct val="80000"/>
              </a:lnSpc>
            </a:pPr>
            <a:endParaRPr lang="en-US" sz="2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530434" name="Rectangle 2"/>
          <p:cNvSpPr>
            <a:spLocks noGrp="1" noChangeArrowheads="1"/>
          </p:cNvSpPr>
          <p:nvPr>
            <p:ph type="title"/>
          </p:nvPr>
        </p:nvSpPr>
        <p:spPr/>
        <p:txBody>
          <a:bodyPr/>
          <a:lstStyle/>
          <a:p>
            <a:r>
              <a:rPr lang="en-US"/>
              <a:t>Online References</a:t>
            </a:r>
          </a:p>
        </p:txBody>
      </p:sp>
      <p:sp>
        <p:nvSpPr>
          <p:cNvPr id="530435" name="Rectangle 3"/>
          <p:cNvSpPr>
            <a:spLocks noGrp="1" noChangeArrowheads="1"/>
          </p:cNvSpPr>
          <p:nvPr>
            <p:ph type="body" idx="1"/>
          </p:nvPr>
        </p:nvSpPr>
        <p:spPr>
          <a:xfrm>
            <a:off x="304800" y="1295400"/>
            <a:ext cx="8686800" cy="5410200"/>
          </a:xfrm>
        </p:spPr>
        <p:txBody>
          <a:bodyPr/>
          <a:lstStyle/>
          <a:p>
            <a:r>
              <a:rPr lang="en-US" sz="2800"/>
              <a:t>Ted Hoff</a:t>
            </a:r>
          </a:p>
          <a:p>
            <a:pPr lvl="1"/>
            <a:r>
              <a:rPr lang="en-US" sz="2400">
                <a:hlinkClick r:id="rId2"/>
              </a:rPr>
              <a:t>http://www.ideafinder.com/history/inventors/hoff.htm</a:t>
            </a:r>
            <a:endParaRPr lang="en-US" sz="2400"/>
          </a:p>
          <a:p>
            <a:pPr lvl="1"/>
            <a:r>
              <a:rPr lang="en-US" sz="2400">
                <a:hlinkClick r:id="rId3"/>
              </a:rPr>
              <a:t>http://www.pbs.org/transistor/album1/addlbios/hoff.html</a:t>
            </a:r>
            <a:r>
              <a:rPr lang="en-US" sz="2400"/>
              <a:t> </a:t>
            </a:r>
          </a:p>
          <a:p>
            <a:pPr lvl="1"/>
            <a:r>
              <a:rPr lang="en-US" sz="2400">
                <a:hlinkClick r:id="rId4"/>
              </a:rPr>
              <a:t>http://www-sul.stanford.edu/depts/hasrg/histsci/silicongenesis/hoff-ntb.html</a:t>
            </a:r>
            <a:r>
              <a:rPr lang="en-US" sz="2400"/>
              <a:t> </a:t>
            </a:r>
          </a:p>
          <a:p>
            <a:pPr lvl="1"/>
            <a:r>
              <a:rPr lang="en-US" sz="2400">
                <a:hlinkClick r:id="rId5"/>
              </a:rPr>
              <a:t>http://en.wikipedia.org/wiki/Microprocessor</a:t>
            </a:r>
            <a:r>
              <a:rPr lang="en-US" sz="2400"/>
              <a:t> </a:t>
            </a:r>
          </a:p>
          <a:p>
            <a:pPr lvl="1"/>
            <a:r>
              <a:rPr lang="en-US" sz="2400">
                <a:hlinkClick r:id="rId6"/>
              </a:rPr>
              <a:t>http://computer.howstuffworks.com/microprocessor.htm</a:t>
            </a:r>
            <a:r>
              <a:rPr lang="en-US" sz="2400"/>
              <a:t> </a:t>
            </a:r>
          </a:p>
          <a:p>
            <a:pPr lvl="1"/>
            <a:r>
              <a:rPr lang="en-US" sz="2400">
                <a:hlinkClick r:id="rId7"/>
              </a:rPr>
              <a:t>http://www.intel.com/education/mpworks/index.htm</a:t>
            </a:r>
            <a:r>
              <a:rPr lang="en-US" sz="2400"/>
              <a:t> </a:t>
            </a:r>
          </a:p>
          <a:p>
            <a:pPr lvl="1"/>
            <a:r>
              <a:rPr lang="en-US" sz="2400">
                <a:hlinkClick r:id="rId8"/>
              </a:rPr>
              <a:t>http://electronics.howstuffworks.com/car-computer.htm</a:t>
            </a:r>
            <a:r>
              <a:rPr lang="en-US" sz="2400"/>
              <a:t> </a:t>
            </a:r>
          </a:p>
          <a:p>
            <a:pPr lvl="1"/>
            <a:r>
              <a:rPr lang="en-US" sz="2400">
                <a:hlinkClick r:id="rId9"/>
              </a:rPr>
              <a:t>http://www.elecdesign.com/Articles/Index.cfm?AD=1&amp;ArticleID=2854</a:t>
            </a:r>
            <a:r>
              <a:rPr lang="en-US" sz="2400"/>
              <a:t> </a:t>
            </a:r>
          </a:p>
          <a:p>
            <a:pPr lvl="1"/>
            <a:endParaRPr lang="en-US" sz="24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K. A. Connor</a:t>
            </a:r>
          </a:p>
        </p:txBody>
      </p:sp>
      <p:sp>
        <p:nvSpPr>
          <p:cNvPr id="573442" name="Rectangle 2"/>
          <p:cNvSpPr>
            <a:spLocks noGrp="1" noChangeArrowheads="1"/>
          </p:cNvSpPr>
          <p:nvPr>
            <p:ph type="title"/>
          </p:nvPr>
        </p:nvSpPr>
        <p:spPr/>
        <p:txBody>
          <a:bodyPr/>
          <a:lstStyle/>
          <a:p>
            <a:r>
              <a:rPr lang="en-US"/>
              <a:t>Other Demos</a:t>
            </a:r>
          </a:p>
        </p:txBody>
      </p:sp>
      <p:sp>
        <p:nvSpPr>
          <p:cNvPr id="573443" name="Rectangle 3"/>
          <p:cNvSpPr>
            <a:spLocks noGrp="1" noChangeArrowheads="1"/>
          </p:cNvSpPr>
          <p:nvPr>
            <p:ph type="body" idx="1"/>
          </p:nvPr>
        </p:nvSpPr>
        <p:spPr/>
        <p:txBody>
          <a:bodyPr/>
          <a:lstStyle/>
          <a:p>
            <a:r>
              <a:rPr lang="en-US"/>
              <a:t>Strange Light Device – A Remote?</a:t>
            </a:r>
          </a:p>
          <a:p>
            <a:pPr>
              <a:buFontTx/>
              <a:buNone/>
            </a:pPr>
            <a:endParaRPr lang="en-US"/>
          </a:p>
          <a:p>
            <a:r>
              <a:rPr lang="en-US"/>
              <a:t>Strange Musical Instrument</a:t>
            </a:r>
          </a:p>
          <a:p>
            <a:endParaRPr lang="en-US"/>
          </a:p>
        </p:txBody>
      </p:sp>
      <p:pic>
        <p:nvPicPr>
          <p:cNvPr id="573445" name="Picture 5"/>
          <p:cNvPicPr>
            <a:picLocks noChangeAspect="1" noChangeArrowheads="1"/>
          </p:cNvPicPr>
          <p:nvPr/>
        </p:nvPicPr>
        <p:blipFill>
          <a:blip r:embed="rId2" cstate="print"/>
          <a:srcRect/>
          <a:stretch>
            <a:fillRect/>
          </a:stretch>
        </p:blipFill>
        <p:spPr bwMode="auto">
          <a:xfrm>
            <a:off x="6259513" y="3048000"/>
            <a:ext cx="2732087" cy="3657600"/>
          </a:xfrm>
          <a:prstGeom prst="rect">
            <a:avLst/>
          </a:prstGeom>
          <a:noFill/>
          <a:ln w="9525">
            <a:noFill/>
            <a:miter lim="800000"/>
            <a:headEnd/>
            <a:tailEnd/>
          </a:ln>
          <a:effectLst/>
        </p:spPr>
      </p:pic>
      <p:pic>
        <p:nvPicPr>
          <p:cNvPr id="573446" name="Picture 6"/>
          <p:cNvPicPr>
            <a:picLocks noChangeAspect="1" noChangeArrowheads="1"/>
          </p:cNvPicPr>
          <p:nvPr/>
        </p:nvPicPr>
        <p:blipFill>
          <a:blip r:embed="rId3" cstate="print"/>
          <a:srcRect/>
          <a:stretch>
            <a:fillRect/>
          </a:stretch>
        </p:blipFill>
        <p:spPr bwMode="auto">
          <a:xfrm>
            <a:off x="2514600" y="3775075"/>
            <a:ext cx="3581400" cy="2835275"/>
          </a:xfrm>
          <a:prstGeom prst="rect">
            <a:avLst/>
          </a:prstGeom>
          <a:noFill/>
          <a:ln w="9525">
            <a:noFill/>
            <a:miter lim="800000"/>
            <a:headEnd/>
            <a:tailEnd/>
          </a:ln>
          <a:effectLst/>
        </p:spPr>
      </p:pic>
      <p:pic>
        <p:nvPicPr>
          <p:cNvPr id="573447" name="Picture 7"/>
          <p:cNvPicPr>
            <a:picLocks noChangeAspect="1" noChangeArrowheads="1"/>
          </p:cNvPicPr>
          <p:nvPr/>
        </p:nvPicPr>
        <p:blipFill>
          <a:blip r:embed="rId4" cstate="print"/>
          <a:srcRect/>
          <a:stretch>
            <a:fillRect/>
          </a:stretch>
        </p:blipFill>
        <p:spPr bwMode="auto">
          <a:xfrm>
            <a:off x="762000" y="3886200"/>
            <a:ext cx="1376363" cy="1933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K. A. Connor</a:t>
            </a:r>
          </a:p>
        </p:txBody>
      </p:sp>
      <p:pic>
        <p:nvPicPr>
          <p:cNvPr id="565252" name="Picture 4"/>
          <p:cNvPicPr>
            <a:picLocks noChangeAspect="1" noChangeArrowheads="1"/>
          </p:cNvPicPr>
          <p:nvPr/>
        </p:nvPicPr>
        <p:blipFill>
          <a:blip r:embed="rId2" cstate="print"/>
          <a:srcRect l="32251" t="25905" r="18652" b="29904"/>
          <a:stretch>
            <a:fillRect/>
          </a:stretch>
        </p:blipFill>
        <p:spPr bwMode="auto">
          <a:xfrm>
            <a:off x="1981200" y="914400"/>
            <a:ext cx="5092700" cy="5791200"/>
          </a:xfrm>
          <a:prstGeom prst="rect">
            <a:avLst/>
          </a:prstGeom>
          <a:noFill/>
          <a:ln w="9525" algn="ctr">
            <a:noFill/>
            <a:miter lim="800000"/>
            <a:headEnd/>
            <a:tailEnd/>
          </a:ln>
          <a:effectLst/>
        </p:spPr>
      </p:pic>
      <p:sp>
        <p:nvSpPr>
          <p:cNvPr id="5" name="Title 4"/>
          <p:cNvSpPr>
            <a:spLocks noGrp="1"/>
          </p:cNvSpPr>
          <p:nvPr>
            <p:ph type="title"/>
          </p:nvPr>
        </p:nvSpPr>
        <p:spPr/>
        <p:txBody>
          <a:bodyPr/>
          <a:lstStyle/>
          <a:p>
            <a:r>
              <a:rPr lang="en-US" dirty="0" smtClean="0"/>
              <a:t>Questions?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to Come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762125" y="1714500"/>
            <a:ext cx="5619750" cy="3429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019800" y="4953000"/>
            <a:ext cx="28575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245762" name="Rectangle 2"/>
          <p:cNvSpPr>
            <a:spLocks noGrp="1" noChangeArrowheads="1"/>
          </p:cNvSpPr>
          <p:nvPr>
            <p:ph type="title"/>
          </p:nvPr>
        </p:nvSpPr>
        <p:spPr/>
        <p:txBody>
          <a:bodyPr/>
          <a:lstStyle/>
          <a:p>
            <a:r>
              <a:rPr lang="en-US"/>
              <a:t>Three Giants of Technology</a:t>
            </a:r>
          </a:p>
        </p:txBody>
      </p:sp>
      <p:sp>
        <p:nvSpPr>
          <p:cNvPr id="245763" name="Rectangle 3"/>
          <p:cNvSpPr>
            <a:spLocks noGrp="1" noChangeArrowheads="1"/>
          </p:cNvSpPr>
          <p:nvPr>
            <p:ph type="body" idx="1"/>
          </p:nvPr>
        </p:nvSpPr>
        <p:spPr/>
        <p:txBody>
          <a:bodyPr/>
          <a:lstStyle/>
          <a:p>
            <a:r>
              <a:rPr lang="en-US" sz="2400" dirty="0"/>
              <a:t>Joseph Henry &amp; the Dawn of the Information Age</a:t>
            </a:r>
          </a:p>
          <a:p>
            <a:pPr lvl="1"/>
            <a:r>
              <a:rPr lang="en-US" sz="2000" dirty="0"/>
              <a:t>A bit of his story</a:t>
            </a:r>
          </a:p>
          <a:p>
            <a:pPr lvl="1"/>
            <a:r>
              <a:rPr lang="en-US" sz="2000" dirty="0"/>
              <a:t>What did he do?</a:t>
            </a:r>
          </a:p>
          <a:p>
            <a:r>
              <a:rPr lang="en-US" sz="2400" dirty="0"/>
              <a:t>Alan Dumont &amp; Measurement</a:t>
            </a:r>
          </a:p>
          <a:p>
            <a:pPr lvl="1"/>
            <a:r>
              <a:rPr lang="en-US" sz="2000" dirty="0"/>
              <a:t>A bit of his story</a:t>
            </a:r>
          </a:p>
          <a:p>
            <a:pPr lvl="1"/>
            <a:r>
              <a:rPr lang="en-US" sz="2000" dirty="0"/>
              <a:t>What did he do?</a:t>
            </a:r>
          </a:p>
          <a:p>
            <a:r>
              <a:rPr lang="en-US" sz="2400" dirty="0"/>
              <a:t>Ted Hoff &amp; Making Everything Smart</a:t>
            </a:r>
          </a:p>
          <a:p>
            <a:pPr lvl="1"/>
            <a:r>
              <a:rPr lang="en-US" sz="2000" dirty="0"/>
              <a:t>A bit of his story</a:t>
            </a:r>
          </a:p>
          <a:p>
            <a:pPr lvl="1"/>
            <a:r>
              <a:rPr lang="en-US" sz="2000" dirty="0"/>
              <a:t>What did he do?</a:t>
            </a:r>
          </a:p>
          <a:p>
            <a:r>
              <a:rPr lang="en-US" sz="2400" dirty="0"/>
              <a:t>Addendum</a:t>
            </a:r>
          </a:p>
          <a:p>
            <a:pPr>
              <a:buFontTx/>
              <a:buNone/>
            </a:pP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18146" name="Rectangle 2"/>
          <p:cNvSpPr>
            <a:spLocks noGrp="1" noChangeArrowheads="1"/>
          </p:cNvSpPr>
          <p:nvPr>
            <p:ph type="title"/>
          </p:nvPr>
        </p:nvSpPr>
        <p:spPr/>
        <p:txBody>
          <a:bodyPr/>
          <a:lstStyle/>
          <a:p>
            <a:r>
              <a:rPr lang="en-US"/>
              <a:t>Joseph Henry</a:t>
            </a:r>
          </a:p>
        </p:txBody>
      </p:sp>
      <p:sp>
        <p:nvSpPr>
          <p:cNvPr id="518147" name="Rectangle 3"/>
          <p:cNvSpPr>
            <a:spLocks noGrp="1" noChangeArrowheads="1"/>
          </p:cNvSpPr>
          <p:nvPr>
            <p:ph type="body" idx="1"/>
          </p:nvPr>
        </p:nvSpPr>
        <p:spPr>
          <a:xfrm>
            <a:off x="457200" y="1600200"/>
            <a:ext cx="8382000" cy="4525963"/>
          </a:xfrm>
        </p:spPr>
        <p:txBody>
          <a:bodyPr/>
          <a:lstStyle/>
          <a:p>
            <a:r>
              <a:rPr lang="en-US" dirty="0">
                <a:hlinkClick r:id="rId2"/>
              </a:rPr>
              <a:t>http://maps.google.com</a:t>
            </a:r>
            <a:r>
              <a:rPr lang="en-US" dirty="0"/>
              <a:t> look up Albany, NY</a:t>
            </a:r>
          </a:p>
          <a:p>
            <a:endParaRPr lang="en-US" dirty="0"/>
          </a:p>
        </p:txBody>
      </p:sp>
      <p:pic>
        <p:nvPicPr>
          <p:cNvPr id="518148" name="Picture 4"/>
          <p:cNvPicPr>
            <a:picLocks noChangeAspect="1" noChangeArrowheads="1"/>
          </p:cNvPicPr>
          <p:nvPr/>
        </p:nvPicPr>
        <p:blipFill>
          <a:blip r:embed="rId3" cstate="print"/>
          <a:srcRect/>
          <a:stretch>
            <a:fillRect/>
          </a:stretch>
        </p:blipFill>
        <p:spPr bwMode="auto">
          <a:xfrm>
            <a:off x="2819400" y="2438400"/>
            <a:ext cx="3241675" cy="4176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19170" name="Rectangle 2"/>
          <p:cNvSpPr>
            <a:spLocks noGrp="1" noChangeArrowheads="1"/>
          </p:cNvSpPr>
          <p:nvPr>
            <p:ph type="title"/>
          </p:nvPr>
        </p:nvSpPr>
        <p:spPr/>
        <p:txBody>
          <a:bodyPr/>
          <a:lstStyle/>
          <a:p>
            <a:r>
              <a:rPr lang="en-US"/>
              <a:t>Joseph Henry</a:t>
            </a:r>
          </a:p>
        </p:txBody>
      </p:sp>
      <p:sp>
        <p:nvSpPr>
          <p:cNvPr id="519171" name="Rectangle 3"/>
          <p:cNvSpPr>
            <a:spLocks noGrp="1" noChangeArrowheads="1"/>
          </p:cNvSpPr>
          <p:nvPr>
            <p:ph type="body" idx="1"/>
          </p:nvPr>
        </p:nvSpPr>
        <p:spPr/>
        <p:txBody>
          <a:bodyPr/>
          <a:lstStyle/>
          <a:p>
            <a:pPr>
              <a:lnSpc>
                <a:spcPct val="90000"/>
              </a:lnSpc>
            </a:pPr>
            <a:r>
              <a:rPr lang="en-US" sz="2800"/>
              <a:t>Born in Albany, December 17, 1797 </a:t>
            </a:r>
          </a:p>
          <a:p>
            <a:pPr>
              <a:lnSpc>
                <a:spcPct val="90000"/>
              </a:lnSpc>
            </a:pPr>
            <a:r>
              <a:rPr lang="en-US" sz="2800"/>
              <a:t>Grew up in Galway with his grandmother after his father died</a:t>
            </a:r>
          </a:p>
          <a:p>
            <a:pPr>
              <a:lnSpc>
                <a:spcPct val="90000"/>
              </a:lnSpc>
            </a:pPr>
            <a:r>
              <a:rPr lang="en-US" sz="2800"/>
              <a:t>1819 Entered Albany Academy</a:t>
            </a:r>
          </a:p>
          <a:p>
            <a:pPr>
              <a:lnSpc>
                <a:spcPct val="90000"/>
              </a:lnSpc>
            </a:pPr>
            <a:r>
              <a:rPr lang="en-US" sz="2800"/>
              <a:t>1826 Professor at Albany Academy</a:t>
            </a:r>
          </a:p>
          <a:p>
            <a:pPr>
              <a:lnSpc>
                <a:spcPct val="90000"/>
              </a:lnSpc>
            </a:pPr>
            <a:r>
              <a:rPr lang="en-US" sz="2800"/>
              <a:t>1832 Professor at Princeton</a:t>
            </a:r>
          </a:p>
          <a:p>
            <a:pPr>
              <a:lnSpc>
                <a:spcPct val="90000"/>
              </a:lnSpc>
            </a:pPr>
            <a:r>
              <a:rPr lang="en-US" sz="2800"/>
              <a:t>1846 First Secretary of the Smithsonian</a:t>
            </a:r>
          </a:p>
          <a:p>
            <a:pPr>
              <a:lnSpc>
                <a:spcPct val="90000"/>
              </a:lnSpc>
            </a:pPr>
            <a:r>
              <a:rPr lang="en-US" sz="2800"/>
              <a:t>1863 Co-founder and 2</a:t>
            </a:r>
            <a:r>
              <a:rPr lang="en-US" sz="2800" baseline="30000"/>
              <a:t>nd</a:t>
            </a:r>
            <a:r>
              <a:rPr lang="en-US" sz="2800"/>
              <a:t> President of NAS</a:t>
            </a:r>
          </a:p>
          <a:p>
            <a:pPr>
              <a:lnSpc>
                <a:spcPct val="90000"/>
              </a:lnSpc>
            </a:pPr>
            <a:r>
              <a:rPr lang="en-US" sz="2800"/>
              <a:t>Died, May 13, 1878</a:t>
            </a:r>
          </a:p>
        </p:txBody>
      </p:sp>
      <p:pic>
        <p:nvPicPr>
          <p:cNvPr id="519172" name="Picture 4"/>
          <p:cNvPicPr>
            <a:picLocks noChangeAspect="1" noChangeArrowheads="1"/>
          </p:cNvPicPr>
          <p:nvPr/>
        </p:nvPicPr>
        <p:blipFill>
          <a:blip r:embed="rId2" cstate="print"/>
          <a:srcRect l="36052" t="29921" r="11302" b="11812"/>
          <a:stretch>
            <a:fillRect/>
          </a:stretch>
        </p:blipFill>
        <p:spPr bwMode="auto">
          <a:xfrm>
            <a:off x="304800" y="-15875"/>
            <a:ext cx="8534400" cy="68643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9172"/>
                                        </p:tgtEl>
                                        <p:attrNameLst>
                                          <p:attrName>style.visibility</p:attrName>
                                        </p:attrNameLst>
                                      </p:cBhvr>
                                      <p:to>
                                        <p:strVal val="visible"/>
                                      </p:to>
                                    </p:set>
                                    <p:animEffect transition="in" filter="blinds(horizontal)">
                                      <p:cBhvr>
                                        <p:cTn id="7" dur="500"/>
                                        <p:tgtEl>
                                          <p:spTgt spid="519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r>
              <a:rPr lang="en-US"/>
              <a:t>K. A. Connor</a:t>
            </a:r>
          </a:p>
        </p:txBody>
      </p:sp>
      <p:sp>
        <p:nvSpPr>
          <p:cNvPr id="549890" name="Rectangle 2"/>
          <p:cNvSpPr>
            <a:spLocks noGrp="1" noChangeArrowheads="1"/>
          </p:cNvSpPr>
          <p:nvPr>
            <p:ph type="title"/>
          </p:nvPr>
        </p:nvSpPr>
        <p:spPr/>
        <p:txBody>
          <a:bodyPr/>
          <a:lstStyle/>
          <a:p>
            <a:r>
              <a:rPr lang="en-US"/>
              <a:t>Joseph Henry</a:t>
            </a:r>
          </a:p>
        </p:txBody>
      </p:sp>
      <p:pic>
        <p:nvPicPr>
          <p:cNvPr id="549892" name="Picture 4"/>
          <p:cNvPicPr>
            <a:picLocks noChangeAspect="1" noChangeArrowheads="1"/>
          </p:cNvPicPr>
          <p:nvPr/>
        </p:nvPicPr>
        <p:blipFill>
          <a:blip r:embed="rId2" cstate="print"/>
          <a:srcRect/>
          <a:stretch>
            <a:fillRect/>
          </a:stretch>
        </p:blipFill>
        <p:spPr bwMode="auto">
          <a:xfrm>
            <a:off x="1143000" y="2133600"/>
            <a:ext cx="2571750" cy="2762250"/>
          </a:xfrm>
          <a:prstGeom prst="rect">
            <a:avLst/>
          </a:prstGeom>
          <a:noFill/>
          <a:ln w="9525">
            <a:noFill/>
            <a:miter lim="800000"/>
            <a:headEnd/>
            <a:tailEnd/>
          </a:ln>
          <a:effectLst/>
        </p:spPr>
      </p:pic>
      <p:pic>
        <p:nvPicPr>
          <p:cNvPr id="549893" name="Picture 5"/>
          <p:cNvPicPr>
            <a:picLocks noChangeAspect="1" noChangeArrowheads="1"/>
          </p:cNvPicPr>
          <p:nvPr/>
        </p:nvPicPr>
        <p:blipFill>
          <a:blip r:embed="rId3" cstate="print"/>
          <a:srcRect/>
          <a:stretch>
            <a:fillRect/>
          </a:stretch>
        </p:blipFill>
        <p:spPr bwMode="auto">
          <a:xfrm>
            <a:off x="4648200" y="1752600"/>
            <a:ext cx="2886075" cy="2295525"/>
          </a:xfrm>
          <a:prstGeom prst="rect">
            <a:avLst/>
          </a:prstGeom>
          <a:noFill/>
          <a:ln w="9525">
            <a:noFill/>
            <a:miter lim="800000"/>
            <a:headEnd/>
            <a:tailEnd/>
          </a:ln>
          <a:effectLst/>
        </p:spPr>
      </p:pic>
      <p:sp>
        <p:nvSpPr>
          <p:cNvPr id="549894" name="Text Box 6"/>
          <p:cNvSpPr txBox="1">
            <a:spLocks noChangeArrowheads="1"/>
          </p:cNvSpPr>
          <p:nvPr/>
        </p:nvSpPr>
        <p:spPr bwMode="auto">
          <a:xfrm>
            <a:off x="2362200" y="5562600"/>
            <a:ext cx="3505200" cy="457200"/>
          </a:xfrm>
          <a:prstGeom prst="rect">
            <a:avLst/>
          </a:prstGeom>
          <a:noFill/>
          <a:ln w="9525">
            <a:noFill/>
            <a:miter lim="800000"/>
            <a:headEnd/>
            <a:tailEnd/>
          </a:ln>
          <a:effectLst/>
        </p:spPr>
        <p:txBody>
          <a:bodyPr>
            <a:spAutoFit/>
          </a:bodyPr>
          <a:lstStyle/>
          <a:p>
            <a:pPr>
              <a:spcBef>
                <a:spcPct val="50000"/>
              </a:spcBef>
            </a:pPr>
            <a:r>
              <a:rPr lang="en-US" sz="2400"/>
              <a:t>Electromagnet</a:t>
            </a:r>
          </a:p>
        </p:txBody>
      </p:sp>
      <p:sp>
        <p:nvSpPr>
          <p:cNvPr id="549895" name="Text Box 7"/>
          <p:cNvSpPr txBox="1">
            <a:spLocks noChangeArrowheads="1"/>
          </p:cNvSpPr>
          <p:nvPr/>
        </p:nvSpPr>
        <p:spPr bwMode="auto">
          <a:xfrm>
            <a:off x="4572000" y="4267200"/>
            <a:ext cx="4114800" cy="641350"/>
          </a:xfrm>
          <a:prstGeom prst="rect">
            <a:avLst/>
          </a:prstGeom>
          <a:noFill/>
          <a:ln w="9525">
            <a:noFill/>
            <a:miter lim="800000"/>
            <a:headEnd/>
            <a:tailEnd/>
          </a:ln>
          <a:effectLst/>
        </p:spPr>
        <p:txBody>
          <a:bodyPr>
            <a:spAutoFit/>
          </a:bodyPr>
          <a:lstStyle/>
          <a:p>
            <a:pPr>
              <a:spcBef>
                <a:spcPct val="50000"/>
              </a:spcBef>
            </a:pPr>
            <a:r>
              <a:rPr lang="en-US"/>
              <a:t>What is one of the keys to making a powerful electromagnet?</a:t>
            </a:r>
          </a:p>
        </p:txBody>
      </p:sp>
      <p:sp>
        <p:nvSpPr>
          <p:cNvPr id="549896" name="Text Box 8"/>
          <p:cNvSpPr txBox="1">
            <a:spLocks noChangeArrowheads="1"/>
          </p:cNvSpPr>
          <p:nvPr/>
        </p:nvSpPr>
        <p:spPr bwMode="auto">
          <a:xfrm>
            <a:off x="4953000" y="5029200"/>
            <a:ext cx="1219200" cy="366713"/>
          </a:xfrm>
          <a:prstGeom prst="rect">
            <a:avLst/>
          </a:prstGeom>
          <a:noFill/>
          <a:ln w="9525">
            <a:noFill/>
            <a:miter lim="800000"/>
            <a:headEnd/>
            <a:tailEnd/>
          </a:ln>
          <a:effectLst/>
        </p:spPr>
        <p:txBody>
          <a:bodyPr>
            <a:spAutoFit/>
          </a:bodyPr>
          <a:lstStyle/>
          <a:p>
            <a:pPr>
              <a:spcBef>
                <a:spcPct val="50000"/>
              </a:spcBef>
            </a:pPr>
            <a:r>
              <a:rPr lang="en-US">
                <a:solidFill>
                  <a:srgbClr val="FF0000"/>
                </a:solidFill>
              </a:rPr>
              <a:t>Insulation</a:t>
            </a:r>
          </a:p>
        </p:txBody>
      </p:sp>
      <p:sp>
        <p:nvSpPr>
          <p:cNvPr id="549897" name="Line 9"/>
          <p:cNvSpPr>
            <a:spLocks noChangeShapeType="1"/>
          </p:cNvSpPr>
          <p:nvPr/>
        </p:nvSpPr>
        <p:spPr bwMode="auto">
          <a:xfrm flipH="1" flipV="1">
            <a:off x="2286000" y="3276600"/>
            <a:ext cx="2590800" cy="1905000"/>
          </a:xfrm>
          <a:prstGeom prst="line">
            <a:avLst/>
          </a:prstGeom>
          <a:noFill/>
          <a:ln w="38100">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98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9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6" grpId="0"/>
      <p:bldP spid="5498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pic>
        <p:nvPicPr>
          <p:cNvPr id="520196" name="Picture 4" descr="39040"/>
          <p:cNvPicPr>
            <a:picLocks noChangeAspect="1" noChangeArrowheads="1"/>
          </p:cNvPicPr>
          <p:nvPr/>
        </p:nvPicPr>
        <p:blipFill>
          <a:blip r:embed="rId2" cstate="print"/>
          <a:srcRect/>
          <a:stretch>
            <a:fillRect/>
          </a:stretch>
        </p:blipFill>
        <p:spPr bwMode="auto">
          <a:xfrm>
            <a:off x="685800" y="1447800"/>
            <a:ext cx="3160713" cy="4191000"/>
          </a:xfrm>
          <a:prstGeom prst="rect">
            <a:avLst/>
          </a:prstGeom>
          <a:noFill/>
        </p:spPr>
      </p:pic>
      <p:pic>
        <p:nvPicPr>
          <p:cNvPr id="520197" name="Picture 5" descr="magnet2"/>
          <p:cNvPicPr>
            <a:picLocks noChangeAspect="1" noChangeArrowheads="1"/>
          </p:cNvPicPr>
          <p:nvPr/>
        </p:nvPicPr>
        <p:blipFill>
          <a:blip r:embed="rId3" cstate="print"/>
          <a:srcRect/>
          <a:stretch>
            <a:fillRect/>
          </a:stretch>
        </p:blipFill>
        <p:spPr bwMode="auto">
          <a:xfrm>
            <a:off x="4876800" y="1524000"/>
            <a:ext cx="2457450" cy="3124200"/>
          </a:xfrm>
          <a:prstGeom prst="rect">
            <a:avLst/>
          </a:prstGeom>
          <a:noFill/>
        </p:spPr>
      </p:pic>
      <p:sp>
        <p:nvSpPr>
          <p:cNvPr id="520198" name="Text Box 6"/>
          <p:cNvSpPr txBox="1">
            <a:spLocks noChangeArrowheads="1"/>
          </p:cNvSpPr>
          <p:nvPr/>
        </p:nvSpPr>
        <p:spPr bwMode="auto">
          <a:xfrm>
            <a:off x="4495800" y="5029200"/>
            <a:ext cx="4267200" cy="641350"/>
          </a:xfrm>
          <a:prstGeom prst="rect">
            <a:avLst/>
          </a:prstGeom>
          <a:noFill/>
          <a:ln w="9525">
            <a:noFill/>
            <a:miter lim="800000"/>
            <a:headEnd/>
            <a:tailEnd/>
          </a:ln>
          <a:effectLst/>
        </p:spPr>
        <p:txBody>
          <a:bodyPr>
            <a:spAutoFit/>
          </a:bodyPr>
          <a:lstStyle/>
          <a:p>
            <a:pPr>
              <a:spcBef>
                <a:spcPct val="50000"/>
              </a:spcBef>
            </a:pPr>
            <a:r>
              <a:rPr lang="en-US"/>
              <a:t>His key practical contribution to the electromagnet – how did he do it?</a:t>
            </a:r>
          </a:p>
        </p:txBody>
      </p:sp>
      <p:sp>
        <p:nvSpPr>
          <p:cNvPr id="7" name="Title 6"/>
          <p:cNvSpPr>
            <a:spLocks noGrp="1"/>
          </p:cNvSpPr>
          <p:nvPr>
            <p:ph type="title"/>
          </p:nvPr>
        </p:nvSpPr>
        <p:spPr/>
        <p:txBody>
          <a:bodyPr/>
          <a:lstStyle/>
          <a:p>
            <a:r>
              <a:rPr lang="en-US" dirty="0" smtClean="0"/>
              <a:t>Joseph Henry</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9695</TotalTime>
  <Words>1510</Words>
  <Application>Microsoft Office PowerPoint</Application>
  <PresentationFormat>On-screen Show (4:3)</PresentationFormat>
  <Paragraphs>222</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Energy, Power and People Connections to the NYS Capital Region</vt:lpstr>
      <vt:lpstr>Goals </vt:lpstr>
      <vt:lpstr>Why Are We Here?</vt:lpstr>
      <vt:lpstr>Also</vt:lpstr>
      <vt:lpstr>Three Giants of Technology</vt:lpstr>
      <vt:lpstr>Joseph Henry</vt:lpstr>
      <vt:lpstr>Joseph Henry</vt:lpstr>
      <vt:lpstr>Joseph Henry</vt:lpstr>
      <vt:lpstr>Joseph Henry</vt:lpstr>
      <vt:lpstr>Joseph Henry</vt:lpstr>
      <vt:lpstr>Joseph Henry</vt:lpstr>
      <vt:lpstr>Joseph Henry</vt:lpstr>
      <vt:lpstr>Telegraph</vt:lpstr>
      <vt:lpstr>Joseph Henry Inspired Demos</vt:lpstr>
      <vt:lpstr>North and South Poles</vt:lpstr>
      <vt:lpstr>Coin Flipper</vt:lpstr>
      <vt:lpstr>Alan Dumont</vt:lpstr>
      <vt:lpstr>Alan Dumont</vt:lpstr>
      <vt:lpstr>Alan Dumont</vt:lpstr>
      <vt:lpstr>Alan Dumont</vt:lpstr>
      <vt:lpstr>Alan Dumont</vt:lpstr>
      <vt:lpstr>Displays: CRT</vt:lpstr>
      <vt:lpstr>Displays: CRT</vt:lpstr>
      <vt:lpstr>Displays: CRT</vt:lpstr>
      <vt:lpstr>Displays: CRT</vt:lpstr>
      <vt:lpstr>Plasma Display</vt:lpstr>
      <vt:lpstr>Alan Dumont</vt:lpstr>
      <vt:lpstr>Alan Dumont</vt:lpstr>
      <vt:lpstr>Alan Dumont Inspired Demos</vt:lpstr>
      <vt:lpstr>Ted Hoff</vt:lpstr>
      <vt:lpstr>Marcian E. (Ted) Hoff</vt:lpstr>
      <vt:lpstr>Ted Hoff</vt:lpstr>
      <vt:lpstr>How Many Transistors in a Processor?</vt:lpstr>
      <vt:lpstr>Slide 34</vt:lpstr>
      <vt:lpstr>Slide 35</vt:lpstr>
      <vt:lpstr>Slide 36</vt:lpstr>
      <vt:lpstr>Ted Hoff Inspired Demos </vt:lpstr>
      <vt:lpstr>What do the Three Have in Common?</vt:lpstr>
      <vt:lpstr>Women in Engineering</vt:lpstr>
      <vt:lpstr>Slide 40</vt:lpstr>
      <vt:lpstr>Microwave Oven Demo</vt:lpstr>
      <vt:lpstr>Online References</vt:lpstr>
      <vt:lpstr>Online References</vt:lpstr>
      <vt:lpstr>Online References</vt:lpstr>
      <vt:lpstr>Other Demos</vt:lpstr>
      <vt:lpstr>Questions?</vt:lpstr>
      <vt:lpstr>More to Come</vt:lpstr>
    </vt:vector>
  </TitlesOfParts>
  <Company>ERC@Rensselaer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Silvia L Mioc</dc:creator>
  <cp:lastModifiedBy>Ken</cp:lastModifiedBy>
  <cp:revision>70</cp:revision>
  <dcterms:created xsi:type="dcterms:W3CDTF">2010-02-01T20:58:56Z</dcterms:created>
  <dcterms:modified xsi:type="dcterms:W3CDTF">2010-06-30T10:04:18Z</dcterms:modified>
</cp:coreProperties>
</file>