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embeddings/oleObject4.bin" ContentType="application/vnd.openxmlformats-officedocument.oleObject"/>
  <Override PartName="/ppt/embeddings/oleObject2.bin" ContentType="application/vnd.openxmlformats-officedocument.oleObject"/>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ms-office.legacyDiagramTex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embeddings/oleObject5.bin" ContentType="application/vnd.openxmlformats-officedocument.oleObject"/>
  <Default Extension="gif" ContentType="image/gif"/>
  <Default Extension="vml" ContentType="application/vnd.openxmlformats-officedocument.vmlDrawing"/>
  <Override PartName="/ppt/embeddings/oleObject3.bin" ContentType="application/vnd.openxmlformats-officedocument.oleObject"/>
  <Override PartName="/ppt/embeddings/oleObject1.bin" ContentType="application/vnd.openxmlformats-officedocument.oleObject"/>
  <Override PartName="/ppt/notesSlides/notesSlide6.xml" ContentType="application/vnd.openxmlformats-officedocument.presentationml.notesSlide+xml"/>
  <Override PartName="/ppt/legacyDocTextInfo.bin" ContentType="application/vnd.ms-office.legacyDocTextInfo"/>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handoutMasterIdLst>
    <p:handoutMasterId r:id="rId79"/>
  </p:handoutMasterIdLst>
  <p:sldIdLst>
    <p:sldId id="256" r:id="rId2"/>
    <p:sldId id="257" r:id="rId3"/>
    <p:sldId id="260" r:id="rId4"/>
    <p:sldId id="265" r:id="rId5"/>
    <p:sldId id="266" r:id="rId6"/>
    <p:sldId id="267" r:id="rId7"/>
    <p:sldId id="278" r:id="rId8"/>
    <p:sldId id="277" r:id="rId9"/>
    <p:sldId id="274" r:id="rId10"/>
    <p:sldId id="275" r:id="rId11"/>
    <p:sldId id="268" r:id="rId12"/>
    <p:sldId id="269" r:id="rId13"/>
    <p:sldId id="279" r:id="rId14"/>
    <p:sldId id="271" r:id="rId15"/>
    <p:sldId id="276" r:id="rId16"/>
    <p:sldId id="280" r:id="rId17"/>
    <p:sldId id="258" r:id="rId18"/>
    <p:sldId id="259" r:id="rId19"/>
    <p:sldId id="281" r:id="rId20"/>
    <p:sldId id="282" r:id="rId21"/>
    <p:sldId id="263" r:id="rId22"/>
    <p:sldId id="331" r:id="rId23"/>
    <p:sldId id="332" r:id="rId24"/>
    <p:sldId id="333" r:id="rId25"/>
    <p:sldId id="334" r:id="rId26"/>
    <p:sldId id="335" r:id="rId27"/>
    <p:sldId id="336" r:id="rId28"/>
    <p:sldId id="337" r:id="rId29"/>
    <p:sldId id="338" r:id="rId30"/>
    <p:sldId id="339" r:id="rId31"/>
    <p:sldId id="340" r:id="rId32"/>
    <p:sldId id="341" r:id="rId33"/>
    <p:sldId id="283" r:id="rId34"/>
    <p:sldId id="298" r:id="rId35"/>
    <p:sldId id="302" r:id="rId36"/>
    <p:sldId id="309" r:id="rId37"/>
    <p:sldId id="310" r:id="rId38"/>
    <p:sldId id="323" r:id="rId39"/>
    <p:sldId id="318" r:id="rId40"/>
    <p:sldId id="319" r:id="rId41"/>
    <p:sldId id="320" r:id="rId42"/>
    <p:sldId id="321" r:id="rId43"/>
    <p:sldId id="322" r:id="rId44"/>
    <p:sldId id="324" r:id="rId45"/>
    <p:sldId id="325" r:id="rId46"/>
    <p:sldId id="326" r:id="rId47"/>
    <p:sldId id="327" r:id="rId48"/>
    <p:sldId id="328" r:id="rId49"/>
    <p:sldId id="329" r:id="rId50"/>
    <p:sldId id="330" r:id="rId51"/>
    <p:sldId id="342" r:id="rId52"/>
    <p:sldId id="312" r:id="rId53"/>
    <p:sldId id="313" r:id="rId54"/>
    <p:sldId id="314" r:id="rId55"/>
    <p:sldId id="343" r:id="rId56"/>
    <p:sldId id="361" r:id="rId57"/>
    <p:sldId id="317" r:id="rId58"/>
    <p:sldId id="315" r:id="rId59"/>
    <p:sldId id="362" r:id="rId60"/>
    <p:sldId id="344" r:id="rId61"/>
    <p:sldId id="358" r:id="rId62"/>
    <p:sldId id="345" r:id="rId63"/>
    <p:sldId id="356" r:id="rId64"/>
    <p:sldId id="359" r:id="rId65"/>
    <p:sldId id="311" r:id="rId66"/>
    <p:sldId id="346" r:id="rId67"/>
    <p:sldId id="363" r:id="rId68"/>
    <p:sldId id="347" r:id="rId69"/>
    <p:sldId id="348" r:id="rId70"/>
    <p:sldId id="349" r:id="rId71"/>
    <p:sldId id="350" r:id="rId72"/>
    <p:sldId id="351" r:id="rId73"/>
    <p:sldId id="352" r:id="rId74"/>
    <p:sldId id="353" r:id="rId75"/>
    <p:sldId id="354" r:id="rId76"/>
    <p:sldId id="355" r:id="rId7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94643" autoAdjust="0"/>
  </p:normalViewPr>
  <p:slideViewPr>
    <p:cSldViewPr>
      <p:cViewPr varScale="1">
        <p:scale>
          <a:sx n="106" d="100"/>
          <a:sy n="106" d="100"/>
        </p:scale>
        <p:origin x="-112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microsoft.com/office/2006/relationships/legacyDocTextInfo" Target="legacyDocTextInfo.bin"/><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microsoft.com/office/2006/relationships/legacyDiagramText" Target="legacyDiagramText3.bin"/><Relationship Id="rId2" Type="http://schemas.microsoft.com/office/2006/relationships/legacyDiagramText" Target="legacyDiagramText2.bin"/><Relationship Id="rId1" Type="http://schemas.microsoft.com/office/2006/relationships/legacyDiagramText" Target="legacyDiagramText1.bin"/></Relationships>
</file>

<file path=ppt/drawings/_rels/vmlDrawing2.vml.rels><?xml version="1.0" encoding="UTF-8" standalone="yes"?>
<Relationships xmlns="http://schemas.openxmlformats.org/package/2006/relationships"><Relationship Id="rId3" Type="http://schemas.microsoft.com/office/2006/relationships/legacyDiagramText" Target="legacyDiagramText6.bin"/><Relationship Id="rId2" Type="http://schemas.microsoft.com/office/2006/relationships/legacyDiagramText" Target="legacyDiagramText5.bin"/><Relationship Id="rId1" Type="http://schemas.microsoft.com/office/2006/relationships/legacyDiagramText" Target="legacyDiagramText4.bin"/></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8.wmf"/><Relationship Id="rId2" Type="http://schemas.openxmlformats.org/officeDocument/2006/relationships/image" Target="../media/image137.wmf"/><Relationship Id="rId1" Type="http://schemas.openxmlformats.org/officeDocument/2006/relationships/image" Target="../media/image1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530CF8D9-8D3E-4E87-90BE-CC89F79BF260}" type="datetimeFigureOut">
              <a:rPr lang="en-US" smtClean="0"/>
              <a:pPr/>
              <a:t>7/25/2010</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B5D1082-9890-4C30-B95E-266342CE9F0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C66CFB8B-EA48-4D6E-BC50-893E6F6C7198}" type="datetimeFigureOut">
              <a:rPr lang="en-US" smtClean="0"/>
              <a:pPr/>
              <a:t>7/25/2010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30A8867D-D44B-4EE3-BAE5-C112E698671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about something</a:t>
            </a:r>
            <a:r>
              <a:rPr lang="en-US" baseline="0" dirty="0" smtClean="0"/>
              <a:t> with the word system in its name?</a:t>
            </a:r>
            <a:endParaRPr lang="en-US" dirty="0"/>
          </a:p>
        </p:txBody>
      </p:sp>
      <p:sp>
        <p:nvSpPr>
          <p:cNvPr id="4" name="Slide Number Placeholder 3"/>
          <p:cNvSpPr>
            <a:spLocks noGrp="1"/>
          </p:cNvSpPr>
          <p:nvPr>
            <p:ph type="sldNum" sz="quarter" idx="10"/>
          </p:nvPr>
        </p:nvSpPr>
        <p:spPr/>
        <p:txBody>
          <a:bodyPr/>
          <a:lstStyle/>
          <a:p>
            <a:fld id="{30A8867D-D44B-4EE3-BAE5-C112E6986711}" type="slidenum">
              <a:rPr lang="en-US" smtClean="0"/>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7A9F9C-238D-49B9-B38C-2EAE58F0155E}" type="slidenum">
              <a:rPr lang="en-US"/>
              <a:pPr/>
              <a:t>62</a:t>
            </a:fld>
            <a:endParaRPr lang="en-US"/>
          </a:p>
        </p:txBody>
      </p:sp>
      <p:sp>
        <p:nvSpPr>
          <p:cNvPr id="131074" name="Rectangle 2"/>
          <p:cNvSpPr>
            <a:spLocks noGrp="1" noRot="1" noChangeAspect="1" noChangeArrowheads="1" noTextEdit="1"/>
          </p:cNvSpPr>
          <p:nvPr>
            <p:ph type="sldImg"/>
          </p:nvPr>
        </p:nvSpPr>
        <p:spPr>
          <a:xfrm>
            <a:off x="1216025" y="709613"/>
            <a:ext cx="4835525" cy="3625850"/>
          </a:xfrm>
          <a:ln/>
        </p:spPr>
      </p:sp>
      <p:sp>
        <p:nvSpPr>
          <p:cNvPr id="131075" name="Rectangle 3"/>
          <p:cNvSpPr>
            <a:spLocks noGrp="1" noChangeArrowheads="1"/>
          </p:cNvSpPr>
          <p:nvPr>
            <p:ph type="body" idx="1"/>
          </p:nvPr>
        </p:nvSpPr>
        <p:spPr>
          <a:xfrm>
            <a:off x="958427" y="4572239"/>
            <a:ext cx="5345854" cy="4333875"/>
          </a:xfrm>
          <a:ln/>
        </p:spPr>
        <p:txBody>
          <a:bodyPr lIns="95194" tIns="47596" rIns="95194" bIns="47596"/>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7DE14C1-BA0F-45F1-8E97-0BEBFC9FA4EB}" type="slidenum">
              <a:rPr lang="en-US" smtClean="0"/>
              <a:pPr>
                <a:defRPr/>
              </a:pPr>
              <a:t>63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00B52-FF3C-4108-848A-50961CFF965F}" type="slidenum">
              <a:rPr lang="en-US"/>
              <a:pPr/>
              <a:t>72</a:t>
            </a:fld>
            <a:endParaRPr lang="en-US"/>
          </a:p>
        </p:txBody>
      </p:sp>
      <p:sp>
        <p:nvSpPr>
          <p:cNvPr id="621570" name="Rectangle 2"/>
          <p:cNvSpPr>
            <a:spLocks noGrp="1" noRot="1" noChangeAspect="1" noChangeArrowheads="1" noTextEdit="1"/>
          </p:cNvSpPr>
          <p:nvPr>
            <p:ph type="sldImg"/>
          </p:nvPr>
        </p:nvSpPr>
        <p:spPr>
          <a:xfrm>
            <a:off x="1258888" y="720725"/>
            <a:ext cx="4797425" cy="3598863"/>
          </a:xfrm>
          <a:ln/>
        </p:spPr>
      </p:sp>
      <p:sp>
        <p:nvSpPr>
          <p:cNvPr id="621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2AE14-CAC2-4EB1-8597-8E199A06892C}" type="slidenum">
              <a:rPr lang="en-US"/>
              <a:pPr/>
              <a:t>73</a:t>
            </a:fld>
            <a:endParaRPr lang="en-US"/>
          </a:p>
        </p:txBody>
      </p:sp>
      <p:sp>
        <p:nvSpPr>
          <p:cNvPr id="602114" name="Rectangle 2"/>
          <p:cNvSpPr>
            <a:spLocks noGrp="1" noRot="1" noChangeAspect="1" noChangeArrowheads="1" noTextEdit="1"/>
          </p:cNvSpPr>
          <p:nvPr>
            <p:ph type="sldImg"/>
          </p:nvPr>
        </p:nvSpPr>
        <p:spPr>
          <a:xfrm>
            <a:off x="1258888" y="720725"/>
            <a:ext cx="4797425" cy="3598863"/>
          </a:xfrm>
          <a:ln/>
        </p:spPr>
      </p:sp>
      <p:sp>
        <p:nvSpPr>
          <p:cNvPr id="602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07336F-E8D0-46B2-92A4-BF671160FDCE}" type="slidenum">
              <a:rPr lang="en-US" smtClean="0"/>
              <a:pPr/>
              <a:t>76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a:stretch>
            <a:fillRect/>
          </a:stretch>
        </p:blipFill>
        <p:spPr bwMode="auto">
          <a:xfrm>
            <a:off x="1558925" y="76200"/>
            <a:ext cx="6213475" cy="793750"/>
          </a:xfrm>
          <a:prstGeom prst="rect">
            <a:avLst/>
          </a:prstGeom>
          <a:noFill/>
          <a:ln w="9525">
            <a:noFill/>
            <a:miter lim="800000"/>
            <a:headEnd/>
            <a:tailEnd/>
          </a:ln>
        </p:spPr>
      </p:pic>
      <p:grpSp>
        <p:nvGrpSpPr>
          <p:cNvPr id="5" name="Group 14"/>
          <p:cNvGrpSpPr>
            <a:grpSpLocks/>
          </p:cNvGrpSpPr>
          <p:nvPr userDrawn="1"/>
        </p:nvGrpSpPr>
        <p:grpSpPr bwMode="auto">
          <a:xfrm>
            <a:off x="223838" y="6248400"/>
            <a:ext cx="8615362" cy="541338"/>
            <a:chOff x="223326" y="6248399"/>
            <a:chExt cx="8615874" cy="541421"/>
          </a:xfrm>
        </p:grpSpPr>
        <p:pic>
          <p:nvPicPr>
            <p:cNvPr id="6" name="Picture 7" descr="Boston University Logo - jpeg format"/>
            <p:cNvPicPr>
              <a:picLocks noChangeAspect="1" noChangeArrowheads="1"/>
            </p:cNvPicPr>
            <p:nvPr userDrawn="1"/>
          </p:nvPicPr>
          <p:blipFill>
            <a:blip r:embed="rId3" cstate="print"/>
            <a:srcRect/>
            <a:stretch>
              <a:fillRect/>
            </a:stretch>
          </p:blipFill>
          <p:spPr bwMode="auto">
            <a:xfrm>
              <a:off x="2204525" y="6477001"/>
              <a:ext cx="719328" cy="304800"/>
            </a:xfrm>
            <a:prstGeom prst="rect">
              <a:avLst/>
            </a:prstGeom>
            <a:noFill/>
            <a:ln w="9525">
              <a:noFill/>
              <a:miter lim="800000"/>
              <a:headEnd/>
              <a:tailEnd/>
            </a:ln>
          </p:spPr>
        </p:pic>
        <p:pic>
          <p:nvPicPr>
            <p:cNvPr id="7" name="Picture 2"/>
            <p:cNvPicPr>
              <a:picLocks noChangeAspect="1" noChangeArrowheads="1"/>
            </p:cNvPicPr>
            <p:nvPr userDrawn="1"/>
          </p:nvPicPr>
          <p:blipFill>
            <a:blip r:embed="rId4" cstate="print"/>
            <a:srcRect/>
            <a:stretch>
              <a:fillRect/>
            </a:stretch>
          </p:blipFill>
          <p:spPr bwMode="auto">
            <a:xfrm>
              <a:off x="8376725" y="6324600"/>
              <a:ext cx="462475" cy="457200"/>
            </a:xfrm>
            <a:prstGeom prst="rect">
              <a:avLst/>
            </a:prstGeom>
            <a:noFill/>
            <a:ln w="9525">
              <a:noFill/>
              <a:miter lim="800000"/>
              <a:headEnd/>
              <a:tailEnd/>
            </a:ln>
          </p:spPr>
        </p:pic>
        <p:pic>
          <p:nvPicPr>
            <p:cNvPr id="8" name="Picture 3"/>
            <p:cNvPicPr>
              <a:picLocks noChangeAspect="1" noChangeArrowheads="1"/>
            </p:cNvPicPr>
            <p:nvPr userDrawn="1"/>
          </p:nvPicPr>
          <p:blipFill>
            <a:blip r:embed="rId5" cstate="print"/>
            <a:srcRect/>
            <a:stretch>
              <a:fillRect/>
            </a:stretch>
          </p:blipFill>
          <p:spPr bwMode="auto">
            <a:xfrm>
              <a:off x="223326" y="6436902"/>
              <a:ext cx="1828799" cy="344898"/>
            </a:xfrm>
            <a:prstGeom prst="rect">
              <a:avLst/>
            </a:prstGeom>
            <a:noFill/>
            <a:ln w="9525">
              <a:noFill/>
              <a:miter lim="800000"/>
              <a:headEnd/>
              <a:tailEnd/>
            </a:ln>
          </p:spPr>
        </p:pic>
        <p:pic>
          <p:nvPicPr>
            <p:cNvPr id="9" name="Picture 4"/>
            <p:cNvPicPr>
              <a:picLocks noChangeAspect="1" noChangeArrowheads="1"/>
            </p:cNvPicPr>
            <p:nvPr userDrawn="1"/>
          </p:nvPicPr>
          <p:blipFill>
            <a:blip r:embed="rId6" cstate="print"/>
            <a:srcRect/>
            <a:stretch>
              <a:fillRect/>
            </a:stretch>
          </p:blipFill>
          <p:spPr bwMode="auto">
            <a:xfrm>
              <a:off x="3004624" y="6477000"/>
              <a:ext cx="952501" cy="304800"/>
            </a:xfrm>
            <a:prstGeom prst="rect">
              <a:avLst/>
            </a:prstGeom>
            <a:noFill/>
            <a:ln w="9525">
              <a:noFill/>
              <a:miter lim="800000"/>
              <a:headEnd/>
              <a:tailEnd/>
            </a:ln>
          </p:spPr>
        </p:pic>
        <p:pic>
          <p:nvPicPr>
            <p:cNvPr id="10" name="Picture 5"/>
            <p:cNvPicPr>
              <a:picLocks noChangeAspect="1" noChangeArrowheads="1"/>
            </p:cNvPicPr>
            <p:nvPr userDrawn="1"/>
          </p:nvPicPr>
          <p:blipFill>
            <a:blip r:embed="rId7" cstate="print"/>
            <a:srcRect/>
            <a:stretch>
              <a:fillRect/>
            </a:stretch>
          </p:blipFill>
          <p:spPr bwMode="auto">
            <a:xfrm>
              <a:off x="6928925" y="6553200"/>
              <a:ext cx="1295400" cy="210444"/>
            </a:xfrm>
            <a:prstGeom prst="rect">
              <a:avLst/>
            </a:prstGeom>
            <a:noFill/>
            <a:ln w="9525">
              <a:noFill/>
              <a:miter lim="800000"/>
              <a:headEnd/>
              <a:tailEnd/>
            </a:ln>
          </p:spPr>
        </p:pic>
        <p:pic>
          <p:nvPicPr>
            <p:cNvPr id="11" name="Picture 2" descr="S:\ERC\Marketing Materials\LOGOS\Howard\HowardUniversityLogo2_054LR.jpg"/>
            <p:cNvPicPr>
              <a:picLocks noChangeAspect="1" noChangeArrowheads="1"/>
            </p:cNvPicPr>
            <p:nvPr userDrawn="1"/>
          </p:nvPicPr>
          <p:blipFill>
            <a:blip r:embed="rId8" cstate="print"/>
            <a:srcRect/>
            <a:stretch>
              <a:fillRect/>
            </a:stretch>
          </p:blipFill>
          <p:spPr bwMode="auto">
            <a:xfrm>
              <a:off x="6324600" y="6248399"/>
              <a:ext cx="457200" cy="541421"/>
            </a:xfrm>
            <a:prstGeom prst="rect">
              <a:avLst/>
            </a:prstGeom>
            <a:noFill/>
            <a:ln w="9525">
              <a:noFill/>
              <a:miter lim="800000"/>
              <a:headEnd/>
              <a:tailEnd/>
            </a:ln>
          </p:spPr>
        </p:pic>
      </p:grpSp>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90D47DA-9E89-4E3A-93AC-42050CCF2788}" type="datetimeFigureOut">
              <a:rPr lang="en-US"/>
              <a:pPr>
                <a:defRPr/>
              </a:pPr>
              <a:t>7/25/2010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6555B4-E6EC-42E6-9E48-BEEBA09A339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A70703C-218D-411E-A375-3C7C968C05B5}" type="datetimeFigureOut">
              <a:rPr lang="en-US"/>
              <a:pPr>
                <a:defRPr/>
              </a:pPr>
              <a:t>7/25/2010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1B33E4-A19B-496B-9D60-0F1AF66E4C1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92681DC-36C6-4A00-A5FB-9FD93CCEA3ED}" type="datetimeFigureOut">
              <a:rPr lang="en-US"/>
              <a:pPr>
                <a:defRPr/>
              </a:pPr>
              <a:t>7/25/2010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8522F9-051E-4032-81D6-3945DE479AB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1C963C3-9F59-4EAC-AD21-FD265787E64B}" type="datetimeFigureOut">
              <a:rPr lang="en-US"/>
              <a:pPr>
                <a:defRPr/>
              </a:pPr>
              <a:t>7/25/2010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7CEC732-80C3-430B-9ABF-7DB0073A558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BE70939-1593-491D-93DF-580FDF405EEF}" type="datetimeFigureOut">
              <a:rPr lang="en-US"/>
              <a:pPr>
                <a:defRPr/>
              </a:pPr>
              <a:t>7/25/2010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DC3BD81-2C0B-487A-A8D5-A48521369B6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D228B4-0627-44F3-AD41-164477B19483}" type="datetimeFigureOut">
              <a:rPr lang="en-US"/>
              <a:pPr>
                <a:defRPr/>
              </a:pPr>
              <a:t>7/25/2010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E81B77F-06B4-4D61-854C-087598EF6B1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50518D1-20EF-4FB4-929A-56A988F90869}" type="datetimeFigureOut">
              <a:rPr lang="en-US"/>
              <a:pPr>
                <a:defRPr/>
              </a:pPr>
              <a:t>7/25/2010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024BFE-70B1-4C7B-9C4B-074DA776F48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4938" y="76200"/>
            <a:ext cx="64770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F945A16-F3A6-45C5-88F9-A5A1D3101E79}" type="datetimeFigureOut">
              <a:rPr lang="en-US"/>
              <a:pPr>
                <a:defRPr/>
              </a:pPr>
              <a:t>7/25/2010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8526805-6AB7-4F3D-B8CD-96B5378EF60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1404938" y="76200"/>
            <a:ext cx="6477000" cy="762000"/>
          </a:xfrm>
          <a:prstGeom prst="rect">
            <a:avLst/>
          </a:prstGeom>
          <a:gradFill rotWithShape="1">
            <a:gsLst>
              <a:gs pos="0">
                <a:srgbClr val="396E9A"/>
              </a:gs>
              <a:gs pos="100000">
                <a:srgbClr val="032940"/>
              </a:gs>
            </a:gsLst>
            <a:lin ang="2700000" scaled="1"/>
          </a:gradFill>
          <a:ln w="9525">
            <a:solidFill>
              <a:srgbClr val="50545F"/>
            </a:solidFill>
            <a:round/>
            <a:headEnd/>
            <a:tailEnd/>
          </a:ln>
        </p:spPr>
        <p:txBody>
          <a:bodyPr vert="horz" wrap="non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B69FA1A-A5A5-44A5-BF64-F891BF1678D1}" type="datetimeFigureOut">
              <a:rPr lang="en-US"/>
              <a:pPr>
                <a:defRPr/>
              </a:pPr>
              <a:t>7/25/2010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4B09159-5976-4102-ACD7-92113A61825F}" type="slidenum">
              <a:rPr lang="en-US"/>
              <a:pPr>
                <a:defRPr/>
              </a:pPr>
              <a:t>‹#›</a:t>
            </a:fld>
            <a:endParaRPr lang="en-US"/>
          </a:p>
        </p:txBody>
      </p:sp>
      <p:pic>
        <p:nvPicPr>
          <p:cNvPr id="6151" name="Picture 2"/>
          <p:cNvPicPr>
            <a:picLocks noChangeAspect="1" noChangeArrowheads="1"/>
          </p:cNvPicPr>
          <p:nvPr userDrawn="1"/>
        </p:nvPicPr>
        <p:blipFill>
          <a:blip r:embed="rId11" cstate="print"/>
          <a:srcRect/>
          <a:stretch>
            <a:fillRect/>
          </a:stretch>
        </p:blipFill>
        <p:spPr bwMode="auto">
          <a:xfrm>
            <a:off x="457200" y="77788"/>
            <a:ext cx="863600" cy="762000"/>
          </a:xfrm>
          <a:prstGeom prst="rect">
            <a:avLst/>
          </a:prstGeom>
          <a:noFill/>
          <a:ln w="9525">
            <a:noFill/>
            <a:miter lim="800000"/>
            <a:headEnd/>
            <a:tailEnd/>
          </a:ln>
        </p:spPr>
      </p:pic>
      <p:pic>
        <p:nvPicPr>
          <p:cNvPr id="6152" name="Picture 2"/>
          <p:cNvPicPr>
            <a:picLocks noChangeAspect="1" noChangeArrowheads="1"/>
          </p:cNvPicPr>
          <p:nvPr userDrawn="1"/>
        </p:nvPicPr>
        <p:blipFill>
          <a:blip r:embed="rId12" cstate="print"/>
          <a:srcRect/>
          <a:stretch>
            <a:fillRect/>
          </a:stretch>
        </p:blipFill>
        <p:spPr bwMode="auto">
          <a:xfrm>
            <a:off x="7924800" y="76200"/>
            <a:ext cx="762000" cy="766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8"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txStyles>
    <p:titleStyle>
      <a:lvl1pPr algn="ctr" defTabSz="4702175" rtl="0" eaLnBrk="0" fontAlgn="base" hangingPunct="0">
        <a:spcBef>
          <a:spcPct val="0"/>
        </a:spcBef>
        <a:spcAft>
          <a:spcPct val="0"/>
        </a:spcAft>
        <a:defRPr lang="en-US" sz="2800" kern="1200" dirty="0">
          <a:solidFill>
            <a:schemeClr val="bg1"/>
          </a:solidFill>
          <a:latin typeface="Arial" pitchFamily="34" charset="0"/>
          <a:ea typeface="+mn-ea"/>
          <a:cs typeface="Arial" pitchFamily="34" charset="0"/>
        </a:defRPr>
      </a:lvl1pPr>
      <a:lvl2pPr algn="ctr" defTabSz="4702175" rtl="0" eaLnBrk="0" fontAlgn="base" hangingPunct="0">
        <a:spcBef>
          <a:spcPct val="0"/>
        </a:spcBef>
        <a:spcAft>
          <a:spcPct val="0"/>
        </a:spcAft>
        <a:defRPr sz="2800">
          <a:solidFill>
            <a:schemeClr val="bg1"/>
          </a:solidFill>
          <a:latin typeface="Arial" charset="0"/>
          <a:cs typeface="Arial" charset="0"/>
        </a:defRPr>
      </a:lvl2pPr>
      <a:lvl3pPr algn="ctr" defTabSz="4702175" rtl="0" eaLnBrk="0" fontAlgn="base" hangingPunct="0">
        <a:spcBef>
          <a:spcPct val="0"/>
        </a:spcBef>
        <a:spcAft>
          <a:spcPct val="0"/>
        </a:spcAft>
        <a:defRPr sz="2800">
          <a:solidFill>
            <a:schemeClr val="bg1"/>
          </a:solidFill>
          <a:latin typeface="Arial" charset="0"/>
          <a:cs typeface="Arial" charset="0"/>
        </a:defRPr>
      </a:lvl3pPr>
      <a:lvl4pPr algn="ctr" defTabSz="4702175" rtl="0" eaLnBrk="0" fontAlgn="base" hangingPunct="0">
        <a:spcBef>
          <a:spcPct val="0"/>
        </a:spcBef>
        <a:spcAft>
          <a:spcPct val="0"/>
        </a:spcAft>
        <a:defRPr sz="2800">
          <a:solidFill>
            <a:schemeClr val="bg1"/>
          </a:solidFill>
          <a:latin typeface="Arial" charset="0"/>
          <a:cs typeface="Arial" charset="0"/>
        </a:defRPr>
      </a:lvl4pPr>
      <a:lvl5pPr algn="ctr" defTabSz="4702175" rtl="0" eaLnBrk="0" fontAlgn="base" hangingPunct="0">
        <a:spcBef>
          <a:spcPct val="0"/>
        </a:spcBef>
        <a:spcAft>
          <a:spcPct val="0"/>
        </a:spcAft>
        <a:defRPr sz="2800">
          <a:solidFill>
            <a:schemeClr val="bg1"/>
          </a:solidFill>
          <a:latin typeface="Arial" charset="0"/>
          <a:cs typeface="Arial" charset="0"/>
        </a:defRPr>
      </a:lvl5pPr>
      <a:lvl6pPr marL="457200" algn="ctr" defTabSz="4702175" rtl="0" fontAlgn="base">
        <a:spcBef>
          <a:spcPct val="0"/>
        </a:spcBef>
        <a:spcAft>
          <a:spcPct val="0"/>
        </a:spcAft>
        <a:defRPr sz="2800">
          <a:solidFill>
            <a:schemeClr val="bg1"/>
          </a:solidFill>
          <a:latin typeface="Arial" charset="0"/>
          <a:cs typeface="Arial" charset="0"/>
        </a:defRPr>
      </a:lvl6pPr>
      <a:lvl7pPr marL="914400" algn="ctr" defTabSz="4702175" rtl="0" fontAlgn="base">
        <a:spcBef>
          <a:spcPct val="0"/>
        </a:spcBef>
        <a:spcAft>
          <a:spcPct val="0"/>
        </a:spcAft>
        <a:defRPr sz="2800">
          <a:solidFill>
            <a:schemeClr val="bg1"/>
          </a:solidFill>
          <a:latin typeface="Arial" charset="0"/>
          <a:cs typeface="Arial" charset="0"/>
        </a:defRPr>
      </a:lvl7pPr>
      <a:lvl8pPr marL="1371600" algn="ctr" defTabSz="4702175" rtl="0" fontAlgn="base">
        <a:spcBef>
          <a:spcPct val="0"/>
        </a:spcBef>
        <a:spcAft>
          <a:spcPct val="0"/>
        </a:spcAft>
        <a:defRPr sz="2800">
          <a:solidFill>
            <a:schemeClr val="bg1"/>
          </a:solidFill>
          <a:latin typeface="Arial" charset="0"/>
          <a:cs typeface="Arial" charset="0"/>
        </a:defRPr>
      </a:lvl8pPr>
      <a:lvl9pPr marL="1828800" algn="ctr" defTabSz="4702175" rtl="0" fontAlgn="base">
        <a:spcBef>
          <a:spcPct val="0"/>
        </a:spcBef>
        <a:spcAft>
          <a:spcPct val="0"/>
        </a:spcAft>
        <a:defRPr sz="28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hyperlink" Target="http://www.rpi.edu/~connor" TargetMode="Externa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6"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nae.edu/nae/naepcms.nsf/weblinks/MKEZ-7FWNXE?OpenDocument"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engineeringchallenges.org/cms/challenges.aspx" TargetMode="External"/><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engineeringchallenges.org/cms/challenges.aspx"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asee.org/k12/" TargetMode="External"/><Relationship Id="rId2" Type="http://schemas.openxmlformats.org/officeDocument/2006/relationships/hyperlink" Target="http://www.asme.org/Education/PreCollege/TeacherResources/Guide_Thinking_Like_Engineer.cfm" TargetMode="External"/><Relationship Id="rId1" Type="http://schemas.openxmlformats.org/officeDocument/2006/relationships/slideLayout" Target="../slideLayouts/slideLayout2.xml"/><Relationship Id="rId5" Type="http://schemas.openxmlformats.org/officeDocument/2006/relationships/hyperlink" Target="http://cprr.org/Museum/Judah_Report_1863.html" TargetMode="External"/><Relationship Id="rId4" Type="http://schemas.openxmlformats.org/officeDocument/2006/relationships/hyperlink" Target="http://hibp.ecse.rpi.edu/~connor/EO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maps.google.co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1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6.gif"/><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gif"/><Relationship Id="rId4" Type="http://schemas.openxmlformats.org/officeDocument/2006/relationships/image" Target="../media/image117.gif"/></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23.png"/><Relationship Id="rId4" Type="http://schemas.openxmlformats.org/officeDocument/2006/relationships/image" Target="../media/image122.png"/></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125.png"/></Relationships>
</file>

<file path=ppt/slides/_rels/slide46.xml.rels><?xml version="1.0" encoding="UTF-8" standalone="yes"?>
<Relationships xmlns="http://schemas.openxmlformats.org/package/2006/relationships"><Relationship Id="rId3" Type="http://schemas.openxmlformats.org/officeDocument/2006/relationships/hyperlink" Target="http://www.robotroom.com/" TargetMode="External"/><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www.dlp.com/tech/what.aspx" TargetMode="External"/><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jpeg"/><Relationship Id="rId1" Type="http://schemas.openxmlformats.org/officeDocument/2006/relationships/slideLayout" Target="../slideLayouts/slideLayout6.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jpeg"/><Relationship Id="rId9" Type="http://schemas.openxmlformats.org/officeDocument/2006/relationships/image" Target="../media/image13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140.png"/></Relationships>
</file>

<file path=ppt/slides/_rels/slide5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oleObject" Target="../embeddings/oleObject4.bin"/><Relationship Id="rId4" Type="http://schemas.openxmlformats.org/officeDocument/2006/relationships/image" Target="../media/image143.png"/></Relationships>
</file>

<file path=ppt/slides/_rels/slide5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5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5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57.png"/><Relationship Id="rId4" Type="http://schemas.openxmlformats.org/officeDocument/2006/relationships/oleObject" Target="../embeddings/oleObject5.bin"/></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hyperlink" Target="http://www.youtube.com/watch?v=048ApwN0NyU" TargetMode="External"/><Relationship Id="rId7" Type="http://schemas.openxmlformats.org/officeDocument/2006/relationships/hyperlink" Target="http://www.osram.com/osram_com/LED/index.html" TargetMode="External"/><Relationship Id="rId2" Type="http://schemas.openxmlformats.org/officeDocument/2006/relationships/hyperlink" Target="http://www.philipslumileds.com/" TargetMode="External"/><Relationship Id="rId1" Type="http://schemas.openxmlformats.org/officeDocument/2006/relationships/slideLayout" Target="../slideLayouts/slideLayout2.xml"/><Relationship Id="rId6" Type="http://schemas.openxmlformats.org/officeDocument/2006/relationships/hyperlink" Target="http://www.nichia.com/" TargetMode="External"/><Relationship Id="rId5" Type="http://schemas.openxmlformats.org/officeDocument/2006/relationships/hyperlink" Target="http://www.youtube.com/watch?v=eVWxYyxc-9g&amp;feature=PlayList&amp;p=061D62548EE60704&amp;playnext=1&amp;index=21" TargetMode="External"/><Relationship Id="rId4" Type="http://schemas.openxmlformats.org/officeDocument/2006/relationships/hyperlink" Target="http://www.cree.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jpeg"/><Relationship Id="rId4" Type="http://schemas.openxmlformats.org/officeDocument/2006/relationships/image" Target="../media/image161.png"/></Relationships>
</file>

<file path=ppt/slides/_rels/slide6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 Id="rId4" Type="http://schemas.openxmlformats.org/officeDocument/2006/relationships/image" Target="../media/image166.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68.png"/><Relationship Id="rId4" Type="http://schemas.openxmlformats.org/officeDocument/2006/relationships/oleObject" Target="../embeddings/Microsoft_Office_Word_97_-_2003_Document1.doc"/></Relationships>
</file>

<file path=ppt/slides/_rels/slide6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hyperlink" Target="http://mrsec.wisc.edu/Edetc/nanolab/PDMS/index.html" TargetMode="External"/><Relationship Id="rId1" Type="http://schemas.openxmlformats.org/officeDocument/2006/relationships/slideLayout" Target="../slideLayouts/slideLayout2.xml"/><Relationship Id="rId5" Type="http://schemas.openxmlformats.org/officeDocument/2006/relationships/image" Target="../media/image172.jpeg"/><Relationship Id="rId4" Type="http://schemas.openxmlformats.org/officeDocument/2006/relationships/image" Target="../media/image17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nytimes.com/interactive/2007/09/24/science/space/20070924_SPUTNIK_GRAPHIC.html#tab1"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www.mentallandscape.com/Sputnik1_WashingtonDC.mp3"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Microsoft_Office_Excel_97-2003_Worksheet2.xls"/></Relationships>
</file>

<file path=ppt/slides/_rels/slide7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jpeg"/><Relationship Id="rId1" Type="http://schemas.openxmlformats.org/officeDocument/2006/relationships/slideLayout" Target="../slideLayouts/slideLayout2.xml"/><Relationship Id="rId5" Type="http://schemas.openxmlformats.org/officeDocument/2006/relationships/image" Target="../media/image183.png"/><Relationship Id="rId4" Type="http://schemas.openxmlformats.org/officeDocument/2006/relationships/image" Target="../media/image182.png"/></Relationships>
</file>

<file path=ppt/slides/_rels/slide7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5.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p:txBody>
          <a:bodyPr/>
          <a:lstStyle/>
          <a:p>
            <a:pPr eaLnBrk="1" hangingPunct="1"/>
            <a:r>
              <a:rPr dirty="0" smtClean="0">
                <a:latin typeface="Arial" charset="0"/>
                <a:cs typeface="Arial" charset="0"/>
              </a:rPr>
              <a:t>Nanotechnology</a:t>
            </a:r>
            <a:br>
              <a:rPr dirty="0" smtClean="0">
                <a:latin typeface="Arial" charset="0"/>
                <a:cs typeface="Arial" charset="0"/>
              </a:rPr>
            </a:br>
            <a:r>
              <a:rPr i="1" dirty="0" smtClean="0">
                <a:latin typeface="Arial" charset="0"/>
                <a:cs typeface="Arial" charset="0"/>
              </a:rPr>
              <a:t>in Smart Lighting</a:t>
            </a:r>
          </a:p>
        </p:txBody>
      </p:sp>
      <p:sp>
        <p:nvSpPr>
          <p:cNvPr id="8195" name="Subtitle 2"/>
          <p:cNvSpPr>
            <a:spLocks noGrp="1"/>
          </p:cNvSpPr>
          <p:nvPr>
            <p:ph type="subTitle" idx="1"/>
          </p:nvPr>
        </p:nvSpPr>
        <p:spPr/>
        <p:txBody>
          <a:bodyPr/>
          <a:lstStyle/>
          <a:p>
            <a:pPr eaLnBrk="1" hangingPunct="1"/>
            <a:r>
              <a:rPr lang="en-US" dirty="0" smtClean="0">
                <a:solidFill>
                  <a:srgbClr val="898989"/>
                </a:solidFill>
                <a:latin typeface="Arial" charset="0"/>
                <a:cs typeface="Arial" charset="0"/>
              </a:rPr>
              <a:t>Kenneth A. Connor</a:t>
            </a:r>
          </a:p>
          <a:p>
            <a:pPr eaLnBrk="1" hangingPunct="1"/>
            <a:r>
              <a:rPr lang="en-US" dirty="0" smtClean="0">
                <a:solidFill>
                  <a:srgbClr val="898989"/>
                </a:solidFill>
                <a:latin typeface="Arial" charset="0"/>
                <a:cs typeface="Arial" charset="0"/>
              </a:rPr>
              <a:t>Education Director</a:t>
            </a:r>
          </a:p>
          <a:p>
            <a:pPr eaLnBrk="1" hangingPunct="1"/>
            <a:r>
              <a:rPr lang="en-US" dirty="0" smtClean="0">
                <a:solidFill>
                  <a:srgbClr val="898989"/>
                </a:solidFill>
                <a:latin typeface="Arial" charset="0"/>
                <a:cs typeface="Arial" charset="0"/>
              </a:rPr>
              <a:t>Smart Lighting ERC</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r>
              <a:rPr lang="en-US"/>
              <a:t>K. A. Connor</a:t>
            </a:r>
          </a:p>
        </p:txBody>
      </p:sp>
      <p:pic>
        <p:nvPicPr>
          <p:cNvPr id="570370" name="Picture 2" descr="scan0006"/>
          <p:cNvPicPr>
            <a:picLocks noChangeAspect="1" noChangeArrowheads="1"/>
          </p:cNvPicPr>
          <p:nvPr/>
        </p:nvPicPr>
        <p:blipFill>
          <a:blip r:embed="rId2" cstate="print"/>
          <a:srcRect l="21387" t="75470" r="4367" b="5902"/>
          <a:stretch>
            <a:fillRect/>
          </a:stretch>
        </p:blipFill>
        <p:spPr bwMode="auto">
          <a:xfrm>
            <a:off x="0" y="4995863"/>
            <a:ext cx="9144000" cy="1668462"/>
          </a:xfrm>
          <a:prstGeom prst="rect">
            <a:avLst/>
          </a:prstGeom>
          <a:noFill/>
        </p:spPr>
      </p:pic>
      <p:pic>
        <p:nvPicPr>
          <p:cNvPr id="570371" name="Picture 3" descr="scan0006"/>
          <p:cNvPicPr>
            <a:picLocks noChangeAspect="1" noChangeArrowheads="1"/>
          </p:cNvPicPr>
          <p:nvPr/>
        </p:nvPicPr>
        <p:blipFill>
          <a:blip r:embed="rId2" cstate="print"/>
          <a:srcRect l="60597" t="22549" r="3758" b="24510"/>
          <a:stretch>
            <a:fillRect/>
          </a:stretch>
        </p:blipFill>
        <p:spPr bwMode="auto">
          <a:xfrm>
            <a:off x="5105400" y="890962"/>
            <a:ext cx="3810000" cy="4114800"/>
          </a:xfrm>
          <a:prstGeom prst="rect">
            <a:avLst/>
          </a:prstGeom>
          <a:noFill/>
        </p:spPr>
      </p:pic>
      <p:pic>
        <p:nvPicPr>
          <p:cNvPr id="570372" name="Picture 4" descr="scan0007"/>
          <p:cNvPicPr>
            <a:picLocks noChangeAspect="1" noChangeArrowheads="1"/>
          </p:cNvPicPr>
          <p:nvPr/>
        </p:nvPicPr>
        <p:blipFill>
          <a:blip r:embed="rId3" cstate="print"/>
          <a:srcRect l="3922" t="50616" r="42157" b="15164"/>
          <a:stretch>
            <a:fillRect/>
          </a:stretch>
        </p:blipFill>
        <p:spPr bwMode="auto">
          <a:xfrm>
            <a:off x="228600" y="883025"/>
            <a:ext cx="4724400" cy="4122737"/>
          </a:xfrm>
          <a:prstGeom prst="rect">
            <a:avLst/>
          </a:prstGeom>
          <a:noFill/>
        </p:spPr>
      </p:pic>
      <p:sp>
        <p:nvSpPr>
          <p:cNvPr id="6" name="Oval 5"/>
          <p:cNvSpPr>
            <a:spLocks noChangeArrowheads="1"/>
          </p:cNvSpPr>
          <p:nvPr/>
        </p:nvSpPr>
        <p:spPr bwMode="auto">
          <a:xfrm>
            <a:off x="3429000" y="990600"/>
            <a:ext cx="1981200" cy="2133600"/>
          </a:xfrm>
          <a:prstGeom prst="ellipse">
            <a:avLst/>
          </a:prstGeom>
          <a:noFill/>
          <a:ln w="57150">
            <a:solidFill>
              <a:srgbClr val="FF3300"/>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K. A. Connor</a:t>
            </a:r>
          </a:p>
        </p:txBody>
      </p:sp>
      <p:sp>
        <p:nvSpPr>
          <p:cNvPr id="581634" name="Rectangle 2"/>
          <p:cNvSpPr>
            <a:spLocks noGrp="1" noChangeArrowheads="1"/>
          </p:cNvSpPr>
          <p:nvPr>
            <p:ph type="title"/>
          </p:nvPr>
        </p:nvSpPr>
        <p:spPr/>
        <p:txBody>
          <a:bodyPr/>
          <a:lstStyle/>
          <a:p>
            <a:r>
              <a:rPr lang="en-US"/>
              <a:t>Who Am I?</a:t>
            </a:r>
          </a:p>
        </p:txBody>
      </p:sp>
      <p:sp>
        <p:nvSpPr>
          <p:cNvPr id="581635" name="Rectangle 3"/>
          <p:cNvSpPr>
            <a:spLocks noGrp="1" noChangeArrowheads="1"/>
          </p:cNvSpPr>
          <p:nvPr>
            <p:ph type="body" idx="1"/>
          </p:nvPr>
        </p:nvSpPr>
        <p:spPr/>
        <p:txBody>
          <a:bodyPr/>
          <a:lstStyle/>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r>
              <a:rPr lang="en-US" dirty="0" smtClean="0"/>
              <a:t>I </a:t>
            </a:r>
            <a:r>
              <a:rPr lang="en-US" dirty="0"/>
              <a:t>attended Sherman Junior High School from 1958 – 1961</a:t>
            </a:r>
          </a:p>
          <a:p>
            <a:pPr>
              <a:lnSpc>
                <a:spcPct val="90000"/>
              </a:lnSpc>
            </a:pPr>
            <a:r>
              <a:rPr lang="en-US" dirty="0"/>
              <a:t>I attended East High School from 1961 - 1964 </a:t>
            </a:r>
          </a:p>
        </p:txBody>
      </p:sp>
      <p:pic>
        <p:nvPicPr>
          <p:cNvPr id="581640" name="Picture 8"/>
          <p:cNvPicPr>
            <a:picLocks noChangeAspect="1" noChangeArrowheads="1"/>
          </p:cNvPicPr>
          <p:nvPr/>
        </p:nvPicPr>
        <p:blipFill>
          <a:blip r:embed="rId2" cstate="print"/>
          <a:srcRect r="28465"/>
          <a:stretch>
            <a:fillRect/>
          </a:stretch>
        </p:blipFill>
        <p:spPr bwMode="auto">
          <a:xfrm>
            <a:off x="2286000" y="5715000"/>
            <a:ext cx="4572000" cy="1028700"/>
          </a:xfrm>
          <a:prstGeom prst="rect">
            <a:avLst/>
          </a:prstGeom>
          <a:noFill/>
          <a:ln w="9525">
            <a:noFill/>
            <a:miter lim="800000"/>
            <a:headEnd/>
            <a:tailEnd/>
          </a:ln>
          <a:effectLst/>
        </p:spPr>
      </p:pic>
      <p:pic>
        <p:nvPicPr>
          <p:cNvPr id="24577" name="Picture 1"/>
          <p:cNvPicPr>
            <a:picLocks noChangeAspect="1" noChangeArrowheads="1"/>
          </p:cNvPicPr>
          <p:nvPr/>
        </p:nvPicPr>
        <p:blipFill>
          <a:blip r:embed="rId3" cstate="print"/>
          <a:srcRect/>
          <a:stretch>
            <a:fillRect/>
          </a:stretch>
        </p:blipFill>
        <p:spPr bwMode="auto">
          <a:xfrm>
            <a:off x="152400" y="914400"/>
            <a:ext cx="3048000" cy="2161903"/>
          </a:xfrm>
          <a:prstGeom prst="rect">
            <a:avLst/>
          </a:prstGeom>
          <a:noFill/>
          <a:ln w="9525">
            <a:noFill/>
            <a:miter lim="800000"/>
            <a:headEnd/>
            <a:tailEnd/>
          </a:ln>
        </p:spPr>
      </p:pic>
      <p:pic>
        <p:nvPicPr>
          <p:cNvPr id="24578" name="Picture 2"/>
          <p:cNvPicPr>
            <a:picLocks noChangeAspect="1" noChangeArrowheads="1"/>
          </p:cNvPicPr>
          <p:nvPr/>
        </p:nvPicPr>
        <p:blipFill>
          <a:blip r:embed="rId4" cstate="print"/>
          <a:srcRect/>
          <a:stretch>
            <a:fillRect/>
          </a:stretch>
        </p:blipFill>
        <p:spPr bwMode="auto">
          <a:xfrm>
            <a:off x="4800600" y="914400"/>
            <a:ext cx="2095500" cy="2138265"/>
          </a:xfrm>
          <a:prstGeom prst="rect">
            <a:avLst/>
          </a:prstGeom>
          <a:noFill/>
          <a:ln w="9525">
            <a:noFill/>
            <a:miter lim="800000"/>
            <a:headEnd/>
            <a:tailEnd/>
          </a:ln>
        </p:spPr>
      </p:pic>
      <p:pic>
        <p:nvPicPr>
          <p:cNvPr id="581641" name="Picture 9"/>
          <p:cNvPicPr>
            <a:picLocks noChangeAspect="1" noChangeArrowheads="1"/>
          </p:cNvPicPr>
          <p:nvPr/>
        </p:nvPicPr>
        <p:blipFill>
          <a:blip r:embed="rId5" cstate="print"/>
          <a:srcRect/>
          <a:stretch>
            <a:fillRect/>
          </a:stretch>
        </p:blipFill>
        <p:spPr bwMode="auto">
          <a:xfrm>
            <a:off x="2664725" y="2286000"/>
            <a:ext cx="2231125" cy="1480053"/>
          </a:xfrm>
          <a:prstGeom prst="rect">
            <a:avLst/>
          </a:prstGeom>
          <a:noFill/>
          <a:ln w="9525">
            <a:noFill/>
            <a:miter lim="800000"/>
            <a:headEnd/>
            <a:tailEnd/>
          </a:ln>
          <a:effectLst/>
        </p:spPr>
      </p:pic>
      <p:pic>
        <p:nvPicPr>
          <p:cNvPr id="581638" name="Picture 6"/>
          <p:cNvPicPr>
            <a:picLocks noChangeAspect="1" noChangeArrowheads="1"/>
          </p:cNvPicPr>
          <p:nvPr/>
        </p:nvPicPr>
        <p:blipFill>
          <a:blip r:embed="rId6" cstate="print"/>
          <a:srcRect l="12727" r="12727"/>
          <a:stretch>
            <a:fillRect/>
          </a:stretch>
        </p:blipFill>
        <p:spPr bwMode="auto">
          <a:xfrm>
            <a:off x="6781800" y="1600200"/>
            <a:ext cx="1995131" cy="219586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K. A. Connor</a:t>
            </a:r>
          </a:p>
        </p:txBody>
      </p:sp>
      <p:sp>
        <p:nvSpPr>
          <p:cNvPr id="576514" name="Rectangle 2"/>
          <p:cNvSpPr>
            <a:spLocks noGrp="1" noChangeArrowheads="1"/>
          </p:cNvSpPr>
          <p:nvPr>
            <p:ph type="title"/>
          </p:nvPr>
        </p:nvSpPr>
        <p:spPr/>
        <p:txBody>
          <a:bodyPr/>
          <a:lstStyle/>
          <a:p>
            <a:r>
              <a:rPr lang="en-US"/>
              <a:t>Who Am I?</a:t>
            </a:r>
          </a:p>
        </p:txBody>
      </p:sp>
      <p:sp>
        <p:nvSpPr>
          <p:cNvPr id="576515" name="Rectangle 3"/>
          <p:cNvSpPr>
            <a:spLocks noGrp="1" noChangeArrowheads="1"/>
          </p:cNvSpPr>
          <p:nvPr>
            <p:ph type="body" idx="1"/>
          </p:nvPr>
        </p:nvSpPr>
        <p:spPr>
          <a:xfrm>
            <a:off x="457200" y="990600"/>
            <a:ext cx="6324600" cy="5135563"/>
          </a:xfrm>
        </p:spPr>
        <p:txBody>
          <a:bodyPr/>
          <a:lstStyle/>
          <a:p>
            <a:r>
              <a:rPr lang="en-US" dirty="0"/>
              <a:t>I attended the University of Wisconsin from 1964 – 1970 receiving two degrees in Electrical Engineering</a:t>
            </a:r>
          </a:p>
          <a:p>
            <a:endParaRPr lang="en-US" dirty="0"/>
          </a:p>
        </p:txBody>
      </p:sp>
      <p:pic>
        <p:nvPicPr>
          <p:cNvPr id="576517" name="Picture 5"/>
          <p:cNvPicPr>
            <a:picLocks noChangeAspect="1" noChangeArrowheads="1"/>
          </p:cNvPicPr>
          <p:nvPr/>
        </p:nvPicPr>
        <p:blipFill>
          <a:blip r:embed="rId2" cstate="print"/>
          <a:srcRect/>
          <a:stretch>
            <a:fillRect/>
          </a:stretch>
        </p:blipFill>
        <p:spPr bwMode="auto">
          <a:xfrm>
            <a:off x="7391400" y="3886200"/>
            <a:ext cx="1524000" cy="1970690"/>
          </a:xfrm>
          <a:prstGeom prst="rect">
            <a:avLst/>
          </a:prstGeom>
          <a:noFill/>
          <a:ln w="9525">
            <a:noFill/>
            <a:miter lim="800000"/>
            <a:headEnd/>
            <a:tailEnd/>
          </a:ln>
          <a:effectLst/>
        </p:spPr>
      </p:pic>
      <p:pic>
        <p:nvPicPr>
          <p:cNvPr id="6" name="Picture 6"/>
          <p:cNvPicPr>
            <a:picLocks noChangeAspect="1" noChangeArrowheads="1"/>
          </p:cNvPicPr>
          <p:nvPr/>
        </p:nvPicPr>
        <p:blipFill>
          <a:blip r:embed="rId3" cstate="print"/>
          <a:srcRect/>
          <a:stretch>
            <a:fillRect/>
          </a:stretch>
        </p:blipFill>
        <p:spPr bwMode="auto">
          <a:xfrm>
            <a:off x="6400800" y="990600"/>
            <a:ext cx="1447800" cy="1396565"/>
          </a:xfrm>
          <a:prstGeom prst="rect">
            <a:avLst/>
          </a:prstGeom>
          <a:noFill/>
          <a:ln w="9525">
            <a:noFill/>
            <a:miter lim="800000"/>
            <a:headEnd/>
            <a:tailEnd/>
          </a:ln>
          <a:effectLst/>
        </p:spPr>
      </p:pic>
      <p:pic>
        <p:nvPicPr>
          <p:cNvPr id="23553" name="Picture 1"/>
          <p:cNvPicPr>
            <a:picLocks noChangeAspect="1" noChangeArrowheads="1"/>
          </p:cNvPicPr>
          <p:nvPr/>
        </p:nvPicPr>
        <p:blipFill>
          <a:blip r:embed="rId4" cstate="print"/>
          <a:srcRect/>
          <a:stretch>
            <a:fillRect/>
          </a:stretch>
        </p:blipFill>
        <p:spPr bwMode="auto">
          <a:xfrm>
            <a:off x="3810000" y="3733800"/>
            <a:ext cx="1630988" cy="2179615"/>
          </a:xfrm>
          <a:prstGeom prst="rect">
            <a:avLst/>
          </a:prstGeom>
          <a:noFill/>
          <a:ln w="9525">
            <a:noFill/>
            <a:miter lim="800000"/>
            <a:headEnd/>
            <a:tailEnd/>
          </a:ln>
        </p:spPr>
      </p:pic>
      <p:sp>
        <p:nvSpPr>
          <p:cNvPr id="8" name="TextBox 7"/>
          <p:cNvSpPr txBox="1"/>
          <p:nvPr/>
        </p:nvSpPr>
        <p:spPr>
          <a:xfrm>
            <a:off x="4724400" y="5943600"/>
            <a:ext cx="4267200" cy="369332"/>
          </a:xfrm>
          <a:prstGeom prst="rect">
            <a:avLst/>
          </a:prstGeom>
          <a:noFill/>
        </p:spPr>
        <p:txBody>
          <a:bodyPr wrap="square" rtlCol="0">
            <a:spAutoFit/>
          </a:bodyPr>
          <a:lstStyle/>
          <a:p>
            <a:r>
              <a:rPr lang="en-US" dirty="0" smtClean="0"/>
              <a:t>UW Football 11-45-3 during these years</a:t>
            </a:r>
            <a:endParaRPr lang="en-US" dirty="0"/>
          </a:p>
        </p:txBody>
      </p:sp>
      <p:pic>
        <p:nvPicPr>
          <p:cNvPr id="23554" name="Picture 2"/>
          <p:cNvPicPr>
            <a:picLocks noChangeAspect="1" noChangeArrowheads="1"/>
          </p:cNvPicPr>
          <p:nvPr/>
        </p:nvPicPr>
        <p:blipFill>
          <a:blip r:embed="rId5" cstate="print"/>
          <a:srcRect/>
          <a:stretch>
            <a:fillRect/>
          </a:stretch>
        </p:blipFill>
        <p:spPr bwMode="auto">
          <a:xfrm>
            <a:off x="5486400" y="2667000"/>
            <a:ext cx="1804307" cy="1943100"/>
          </a:xfrm>
          <a:prstGeom prst="rect">
            <a:avLst/>
          </a:prstGeom>
          <a:noFill/>
          <a:ln w="9525">
            <a:noFill/>
            <a:miter lim="800000"/>
            <a:headEnd/>
            <a:tailEnd/>
          </a:ln>
        </p:spPr>
      </p:pic>
      <p:pic>
        <p:nvPicPr>
          <p:cNvPr id="23555" name="Picture 3"/>
          <p:cNvPicPr>
            <a:picLocks noChangeAspect="1" noChangeArrowheads="1"/>
          </p:cNvPicPr>
          <p:nvPr/>
        </p:nvPicPr>
        <p:blipFill>
          <a:blip r:embed="rId6" cstate="print"/>
          <a:srcRect/>
          <a:stretch>
            <a:fillRect/>
          </a:stretch>
        </p:blipFill>
        <p:spPr bwMode="auto">
          <a:xfrm>
            <a:off x="1905000" y="2971800"/>
            <a:ext cx="1828800" cy="1412748"/>
          </a:xfrm>
          <a:prstGeom prst="rect">
            <a:avLst/>
          </a:prstGeom>
          <a:noFill/>
          <a:ln w="9525">
            <a:noFill/>
            <a:miter lim="800000"/>
            <a:headEnd/>
            <a:tailEnd/>
          </a:ln>
        </p:spPr>
      </p:pic>
      <p:pic>
        <p:nvPicPr>
          <p:cNvPr id="23556" name="Picture 4"/>
          <p:cNvPicPr>
            <a:picLocks noChangeAspect="1" noChangeArrowheads="1"/>
          </p:cNvPicPr>
          <p:nvPr/>
        </p:nvPicPr>
        <p:blipFill>
          <a:blip r:embed="rId7" cstate="print"/>
          <a:srcRect/>
          <a:stretch>
            <a:fillRect/>
          </a:stretch>
        </p:blipFill>
        <p:spPr bwMode="auto">
          <a:xfrm>
            <a:off x="0" y="3729037"/>
            <a:ext cx="2350213" cy="3128963"/>
          </a:xfrm>
          <a:prstGeom prst="rect">
            <a:avLst/>
          </a:prstGeom>
          <a:noFill/>
          <a:ln w="9525">
            <a:noFill/>
            <a:miter lim="800000"/>
            <a:headEnd/>
            <a:tailEnd/>
          </a:ln>
        </p:spPr>
      </p:pic>
      <p:sp>
        <p:nvSpPr>
          <p:cNvPr id="12" name="TextBox 11"/>
          <p:cNvSpPr txBox="1"/>
          <p:nvPr/>
        </p:nvSpPr>
        <p:spPr>
          <a:xfrm>
            <a:off x="2438400" y="4495800"/>
            <a:ext cx="1143000" cy="923330"/>
          </a:xfrm>
          <a:prstGeom prst="rect">
            <a:avLst/>
          </a:prstGeom>
          <a:noFill/>
        </p:spPr>
        <p:txBody>
          <a:bodyPr wrap="square" rtlCol="0">
            <a:spAutoFit/>
          </a:bodyPr>
          <a:lstStyle/>
          <a:p>
            <a:r>
              <a:rPr lang="en-US" dirty="0" smtClean="0"/>
              <a:t>Physics Building Bombed</a:t>
            </a:r>
            <a:endParaRPr lang="en-US" dirty="0"/>
          </a:p>
        </p:txBody>
      </p:sp>
      <p:sp>
        <p:nvSpPr>
          <p:cNvPr id="13" name="TextBox 12"/>
          <p:cNvSpPr txBox="1"/>
          <p:nvPr/>
        </p:nvSpPr>
        <p:spPr>
          <a:xfrm>
            <a:off x="7543800" y="2514600"/>
            <a:ext cx="1143000" cy="1200329"/>
          </a:xfrm>
          <a:prstGeom prst="rect">
            <a:avLst/>
          </a:prstGeom>
          <a:noFill/>
        </p:spPr>
        <p:txBody>
          <a:bodyPr wrap="square" rtlCol="0">
            <a:spAutoFit/>
          </a:bodyPr>
          <a:lstStyle/>
          <a:p>
            <a:r>
              <a:rPr lang="en-US" dirty="0" smtClean="0"/>
              <a:t>Students Kidnap</a:t>
            </a:r>
          </a:p>
          <a:p>
            <a:r>
              <a:rPr lang="en-US" dirty="0" smtClean="0"/>
              <a:t>Dow Recruiter</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am I an Engineer?</a:t>
            </a:r>
            <a:endParaRPr lang="en-US" dirty="0"/>
          </a:p>
        </p:txBody>
      </p:sp>
      <p:sp>
        <p:nvSpPr>
          <p:cNvPr id="3" name="Content Placeholder 2"/>
          <p:cNvSpPr>
            <a:spLocks noGrp="1"/>
          </p:cNvSpPr>
          <p:nvPr>
            <p:ph idx="1"/>
          </p:nvPr>
        </p:nvSpPr>
        <p:spPr/>
        <p:txBody>
          <a:bodyPr/>
          <a:lstStyle/>
          <a:p>
            <a:r>
              <a:rPr lang="en-US" dirty="0" smtClean="0"/>
              <a:t>Why did I go to engineering school when none of the other three accelerated students from my elementary school did?</a:t>
            </a:r>
          </a:p>
          <a:p>
            <a:r>
              <a:rPr lang="en-US" dirty="0" smtClean="0"/>
              <a:t>My theory – my dad was the ‘go to’ person for our extended family … if anyone had a problem they could not solve, they asked him to help. This made his sons problem solvers … it does not matter what the problem was, we do our best to find a solution. </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K. A. Connor</a:t>
            </a:r>
          </a:p>
        </p:txBody>
      </p:sp>
      <p:sp>
        <p:nvSpPr>
          <p:cNvPr id="583682" name="Rectangle 2"/>
          <p:cNvSpPr>
            <a:spLocks noGrp="1" noChangeArrowheads="1"/>
          </p:cNvSpPr>
          <p:nvPr>
            <p:ph type="title"/>
          </p:nvPr>
        </p:nvSpPr>
        <p:spPr/>
        <p:txBody>
          <a:bodyPr/>
          <a:lstStyle/>
          <a:p>
            <a:r>
              <a:rPr lang="en-US"/>
              <a:t>Who Am I?</a:t>
            </a:r>
          </a:p>
        </p:txBody>
      </p:sp>
      <p:sp>
        <p:nvSpPr>
          <p:cNvPr id="583683" name="Rectangle 3"/>
          <p:cNvSpPr>
            <a:spLocks noGrp="1" noChangeArrowheads="1"/>
          </p:cNvSpPr>
          <p:nvPr>
            <p:ph type="body" idx="1"/>
          </p:nvPr>
        </p:nvSpPr>
        <p:spPr>
          <a:xfrm>
            <a:off x="457200" y="1981200"/>
            <a:ext cx="8229600" cy="4144963"/>
          </a:xfrm>
        </p:spPr>
        <p:txBody>
          <a:bodyPr/>
          <a:lstStyle/>
          <a:p>
            <a:pPr>
              <a:lnSpc>
                <a:spcPct val="90000"/>
              </a:lnSpc>
            </a:pPr>
            <a:endParaRPr lang="en-US" dirty="0" smtClean="0"/>
          </a:p>
          <a:p>
            <a:pPr>
              <a:lnSpc>
                <a:spcPct val="90000"/>
              </a:lnSpc>
            </a:pPr>
            <a:r>
              <a:rPr lang="en-US" dirty="0" smtClean="0"/>
              <a:t>I </a:t>
            </a:r>
            <a:r>
              <a:rPr lang="en-US" dirty="0"/>
              <a:t>attended the Polytechnic Institute of Brooklyn from 1970 – 1974 receiving a PhD in </a:t>
            </a:r>
            <a:r>
              <a:rPr lang="en-US" dirty="0" err="1"/>
              <a:t>Electrophysics</a:t>
            </a:r>
            <a:endParaRPr lang="en-US" dirty="0"/>
          </a:p>
          <a:p>
            <a:pPr>
              <a:lnSpc>
                <a:spcPct val="90000"/>
              </a:lnSpc>
            </a:pPr>
            <a:r>
              <a:rPr lang="en-US" dirty="0"/>
              <a:t>I have been a professor of Electrical Engineering at Rensselaer Polytechnic Institute in Troy, NY since 1974. </a:t>
            </a:r>
          </a:p>
        </p:txBody>
      </p:sp>
      <p:pic>
        <p:nvPicPr>
          <p:cNvPr id="583684" name="Picture 4"/>
          <p:cNvPicPr>
            <a:picLocks noChangeAspect="1" noChangeArrowheads="1"/>
          </p:cNvPicPr>
          <p:nvPr/>
        </p:nvPicPr>
        <p:blipFill>
          <a:blip r:embed="rId2" cstate="print"/>
          <a:srcRect/>
          <a:stretch>
            <a:fillRect/>
          </a:stretch>
        </p:blipFill>
        <p:spPr bwMode="auto">
          <a:xfrm>
            <a:off x="4419600" y="990600"/>
            <a:ext cx="4248150" cy="806033"/>
          </a:xfrm>
          <a:prstGeom prst="rect">
            <a:avLst/>
          </a:prstGeom>
          <a:noFill/>
          <a:ln w="9525">
            <a:noFill/>
            <a:miter lim="800000"/>
            <a:headEnd/>
            <a:tailEnd/>
          </a:ln>
          <a:effectLst/>
        </p:spPr>
      </p:pic>
      <p:pic>
        <p:nvPicPr>
          <p:cNvPr id="6" name="Picture 6"/>
          <p:cNvPicPr>
            <a:picLocks noChangeAspect="1" noChangeArrowheads="1"/>
          </p:cNvPicPr>
          <p:nvPr/>
        </p:nvPicPr>
        <p:blipFill>
          <a:blip r:embed="rId3" cstate="print"/>
          <a:srcRect/>
          <a:stretch>
            <a:fillRect/>
          </a:stretch>
        </p:blipFill>
        <p:spPr bwMode="auto">
          <a:xfrm>
            <a:off x="762000" y="990600"/>
            <a:ext cx="1066800" cy="1029048"/>
          </a:xfrm>
          <a:prstGeom prst="rect">
            <a:avLst/>
          </a:prstGeom>
          <a:noFill/>
          <a:ln w="9525">
            <a:noFill/>
            <a:miter lim="800000"/>
            <a:headEnd/>
            <a:tailEnd/>
          </a:ln>
          <a:effectLst/>
        </p:spPr>
      </p:pic>
      <p:pic>
        <p:nvPicPr>
          <p:cNvPr id="8" name="Picture 2"/>
          <p:cNvPicPr>
            <a:picLocks noChangeAspect="1" noChangeArrowheads="1"/>
          </p:cNvPicPr>
          <p:nvPr/>
        </p:nvPicPr>
        <p:blipFill>
          <a:blip r:embed="rId4" cstate="print"/>
          <a:srcRect/>
          <a:stretch>
            <a:fillRect/>
          </a:stretch>
        </p:blipFill>
        <p:spPr bwMode="auto">
          <a:xfrm>
            <a:off x="2057400" y="1066800"/>
            <a:ext cx="2057400" cy="693344"/>
          </a:xfrm>
          <a:prstGeom prst="rect">
            <a:avLst/>
          </a:prstGeom>
          <a:noFill/>
          <a:ln w="9525">
            <a:noFill/>
            <a:miter lim="800000"/>
            <a:headEnd/>
            <a:tailEnd/>
          </a:ln>
        </p:spPr>
      </p:pic>
      <p:sp>
        <p:nvSpPr>
          <p:cNvPr id="9" name="TextBox 8"/>
          <p:cNvSpPr txBox="1"/>
          <p:nvPr/>
        </p:nvSpPr>
        <p:spPr>
          <a:xfrm>
            <a:off x="3657600" y="5715000"/>
            <a:ext cx="4572000" cy="646331"/>
          </a:xfrm>
          <a:prstGeom prst="rect">
            <a:avLst/>
          </a:prstGeom>
          <a:noFill/>
        </p:spPr>
        <p:txBody>
          <a:bodyPr wrap="square" rtlCol="0">
            <a:spAutoFit/>
          </a:bodyPr>
          <a:lstStyle/>
          <a:p>
            <a:r>
              <a:rPr lang="en-US" sz="3600" dirty="0" smtClean="0">
                <a:hlinkClick r:id="rId5"/>
              </a:rPr>
              <a:t>www.rpi.edu/~connor</a:t>
            </a:r>
            <a:r>
              <a:rPr lang="en-US" sz="3600" dirty="0" smtClean="0"/>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2"/>
          <p:cNvSpPr>
            <a:spLocks noGrp="1"/>
          </p:cNvSpPr>
          <p:nvPr>
            <p:ph type="ftr" sz="quarter" idx="10"/>
          </p:nvPr>
        </p:nvSpPr>
        <p:spPr/>
        <p:txBody>
          <a:bodyPr/>
          <a:lstStyle/>
          <a:p>
            <a:r>
              <a:rPr lang="en-US"/>
              <a:t>K. A. Connor</a:t>
            </a:r>
          </a:p>
        </p:txBody>
      </p:sp>
      <p:sp>
        <p:nvSpPr>
          <p:cNvPr id="595970" name="Rectangle 2"/>
          <p:cNvSpPr>
            <a:spLocks noGrp="1" noChangeArrowheads="1"/>
          </p:cNvSpPr>
          <p:nvPr>
            <p:ph type="title"/>
          </p:nvPr>
        </p:nvSpPr>
        <p:spPr/>
        <p:txBody>
          <a:bodyPr/>
          <a:lstStyle/>
          <a:p>
            <a:r>
              <a:rPr lang="en-US"/>
              <a:t>I Get to Work with Really Great People</a:t>
            </a:r>
          </a:p>
        </p:txBody>
      </p:sp>
      <p:pic>
        <p:nvPicPr>
          <p:cNvPr id="595972" name="Picture 4"/>
          <p:cNvPicPr>
            <a:picLocks noChangeAspect="1" noChangeArrowheads="1"/>
          </p:cNvPicPr>
          <p:nvPr/>
        </p:nvPicPr>
        <p:blipFill>
          <a:blip r:embed="rId2" cstate="print"/>
          <a:srcRect/>
          <a:stretch>
            <a:fillRect/>
          </a:stretch>
        </p:blipFill>
        <p:spPr bwMode="auto">
          <a:xfrm>
            <a:off x="609600" y="1219200"/>
            <a:ext cx="3100388" cy="3952875"/>
          </a:xfrm>
          <a:prstGeom prst="rect">
            <a:avLst/>
          </a:prstGeom>
          <a:noFill/>
          <a:ln w="9525">
            <a:noFill/>
            <a:miter lim="800000"/>
            <a:headEnd/>
            <a:tailEnd/>
          </a:ln>
          <a:effectLst/>
        </p:spPr>
      </p:pic>
      <p:sp>
        <p:nvSpPr>
          <p:cNvPr id="595973" name="Text Box 5"/>
          <p:cNvSpPr txBox="1">
            <a:spLocks noChangeArrowheads="1"/>
          </p:cNvSpPr>
          <p:nvPr/>
        </p:nvSpPr>
        <p:spPr bwMode="auto">
          <a:xfrm>
            <a:off x="685800" y="5334000"/>
            <a:ext cx="2895600" cy="641350"/>
          </a:xfrm>
          <a:prstGeom prst="rect">
            <a:avLst/>
          </a:prstGeom>
          <a:noFill/>
          <a:ln w="9525">
            <a:noFill/>
            <a:miter lim="800000"/>
            <a:headEnd/>
            <a:tailEnd/>
          </a:ln>
          <a:effectLst/>
        </p:spPr>
        <p:txBody>
          <a:bodyPr>
            <a:spAutoFit/>
          </a:bodyPr>
          <a:lstStyle/>
          <a:p>
            <a:pPr>
              <a:spcBef>
                <a:spcPct val="50000"/>
              </a:spcBef>
            </a:pPr>
            <a:r>
              <a:rPr lang="en-US"/>
              <a:t>Tobi Saulnier – Founder of 1</a:t>
            </a:r>
            <a:r>
              <a:rPr lang="en-US" baseline="30000"/>
              <a:t>st</a:t>
            </a:r>
            <a:r>
              <a:rPr lang="en-US"/>
              <a:t> Playable</a:t>
            </a:r>
          </a:p>
        </p:txBody>
      </p:sp>
      <p:pic>
        <p:nvPicPr>
          <p:cNvPr id="595974" name="Picture 6"/>
          <p:cNvPicPr>
            <a:picLocks noChangeAspect="1" noChangeArrowheads="1"/>
          </p:cNvPicPr>
          <p:nvPr/>
        </p:nvPicPr>
        <p:blipFill>
          <a:blip r:embed="rId3" cstate="print"/>
          <a:srcRect/>
          <a:stretch>
            <a:fillRect/>
          </a:stretch>
        </p:blipFill>
        <p:spPr bwMode="auto">
          <a:xfrm>
            <a:off x="4114800" y="1219200"/>
            <a:ext cx="1066800" cy="1445591"/>
          </a:xfrm>
          <a:prstGeom prst="rect">
            <a:avLst/>
          </a:prstGeom>
          <a:noFill/>
          <a:ln w="9525">
            <a:noFill/>
            <a:miter lim="800000"/>
            <a:headEnd/>
            <a:tailEnd/>
          </a:ln>
          <a:effectLst/>
        </p:spPr>
      </p:pic>
      <p:pic>
        <p:nvPicPr>
          <p:cNvPr id="595976" name="Picture 8"/>
          <p:cNvPicPr>
            <a:picLocks noChangeAspect="1" noChangeArrowheads="1"/>
          </p:cNvPicPr>
          <p:nvPr/>
        </p:nvPicPr>
        <p:blipFill>
          <a:blip r:embed="rId4" cstate="print"/>
          <a:srcRect/>
          <a:stretch>
            <a:fillRect/>
          </a:stretch>
        </p:blipFill>
        <p:spPr bwMode="auto">
          <a:xfrm>
            <a:off x="4114800" y="2743200"/>
            <a:ext cx="1219200" cy="1319134"/>
          </a:xfrm>
          <a:prstGeom prst="rect">
            <a:avLst/>
          </a:prstGeom>
          <a:noFill/>
          <a:ln w="9525">
            <a:noFill/>
            <a:miter lim="800000"/>
            <a:headEnd/>
            <a:tailEnd/>
          </a:ln>
          <a:effectLst/>
        </p:spPr>
      </p:pic>
      <p:pic>
        <p:nvPicPr>
          <p:cNvPr id="595980" name="Picture 12"/>
          <p:cNvPicPr>
            <a:picLocks noChangeAspect="1" noChangeArrowheads="1"/>
          </p:cNvPicPr>
          <p:nvPr/>
        </p:nvPicPr>
        <p:blipFill>
          <a:blip r:embed="rId5" cstate="print"/>
          <a:srcRect/>
          <a:stretch>
            <a:fillRect/>
          </a:stretch>
        </p:blipFill>
        <p:spPr bwMode="auto">
          <a:xfrm>
            <a:off x="6324600" y="5457825"/>
            <a:ext cx="977051" cy="1323975"/>
          </a:xfrm>
          <a:prstGeom prst="rect">
            <a:avLst/>
          </a:prstGeom>
          <a:noFill/>
          <a:ln w="9525">
            <a:noFill/>
            <a:miter lim="800000"/>
            <a:headEnd/>
            <a:tailEnd/>
          </a:ln>
          <a:effectLst/>
        </p:spPr>
      </p:pic>
      <p:pic>
        <p:nvPicPr>
          <p:cNvPr id="595981" name="Picture 13"/>
          <p:cNvPicPr>
            <a:picLocks noChangeAspect="1" noChangeArrowheads="1"/>
          </p:cNvPicPr>
          <p:nvPr/>
        </p:nvPicPr>
        <p:blipFill>
          <a:blip r:embed="rId6" cstate="print"/>
          <a:srcRect/>
          <a:stretch>
            <a:fillRect/>
          </a:stretch>
        </p:blipFill>
        <p:spPr bwMode="auto">
          <a:xfrm>
            <a:off x="5181600" y="4648200"/>
            <a:ext cx="1089517" cy="1476375"/>
          </a:xfrm>
          <a:prstGeom prst="rect">
            <a:avLst/>
          </a:prstGeom>
          <a:noFill/>
          <a:ln w="9525">
            <a:noFill/>
            <a:miter lim="800000"/>
            <a:headEnd/>
            <a:tailEnd/>
          </a:ln>
          <a:effectLst/>
        </p:spPr>
      </p:pic>
      <p:pic>
        <p:nvPicPr>
          <p:cNvPr id="595982" name="Picture 14"/>
          <p:cNvPicPr>
            <a:picLocks noChangeAspect="1" noChangeArrowheads="1"/>
          </p:cNvPicPr>
          <p:nvPr/>
        </p:nvPicPr>
        <p:blipFill>
          <a:blip r:embed="rId7" cstate="print"/>
          <a:srcRect/>
          <a:stretch>
            <a:fillRect/>
          </a:stretch>
        </p:blipFill>
        <p:spPr bwMode="auto">
          <a:xfrm>
            <a:off x="8001000" y="914400"/>
            <a:ext cx="1009650" cy="1368149"/>
          </a:xfrm>
          <a:prstGeom prst="rect">
            <a:avLst/>
          </a:prstGeom>
          <a:noFill/>
          <a:ln w="9525">
            <a:noFill/>
            <a:miter lim="800000"/>
            <a:headEnd/>
            <a:tailEnd/>
          </a:ln>
          <a:effectLst/>
        </p:spPr>
      </p:pic>
      <p:pic>
        <p:nvPicPr>
          <p:cNvPr id="595983" name="Picture 15"/>
          <p:cNvPicPr>
            <a:picLocks noChangeAspect="1" noChangeArrowheads="1"/>
          </p:cNvPicPr>
          <p:nvPr/>
        </p:nvPicPr>
        <p:blipFill>
          <a:blip r:embed="rId8" cstate="print"/>
          <a:srcRect/>
          <a:stretch>
            <a:fillRect/>
          </a:stretch>
        </p:blipFill>
        <p:spPr bwMode="auto">
          <a:xfrm>
            <a:off x="4114800" y="4114800"/>
            <a:ext cx="990600" cy="1342335"/>
          </a:xfrm>
          <a:prstGeom prst="rect">
            <a:avLst/>
          </a:prstGeom>
          <a:noFill/>
          <a:ln w="9525">
            <a:noFill/>
            <a:miter lim="800000"/>
            <a:headEnd/>
            <a:tailEnd/>
          </a:ln>
          <a:effectLst/>
        </p:spPr>
      </p:pic>
      <p:sp>
        <p:nvSpPr>
          <p:cNvPr id="595985" name="Text Box 17"/>
          <p:cNvSpPr txBox="1">
            <a:spLocks noChangeArrowheads="1"/>
          </p:cNvSpPr>
          <p:nvPr/>
        </p:nvSpPr>
        <p:spPr bwMode="auto">
          <a:xfrm>
            <a:off x="5638800" y="3505200"/>
            <a:ext cx="1752600" cy="641350"/>
          </a:xfrm>
          <a:prstGeom prst="rect">
            <a:avLst/>
          </a:prstGeom>
          <a:noFill/>
          <a:ln w="9525">
            <a:noFill/>
            <a:miter lim="800000"/>
            <a:headEnd/>
            <a:tailEnd/>
          </a:ln>
          <a:effectLst/>
        </p:spPr>
        <p:txBody>
          <a:bodyPr>
            <a:spAutoFit/>
          </a:bodyPr>
          <a:lstStyle/>
          <a:p>
            <a:pPr>
              <a:spcBef>
                <a:spcPct val="50000"/>
              </a:spcBef>
            </a:pPr>
            <a:r>
              <a:rPr lang="en-US"/>
              <a:t>Professors in My Department</a:t>
            </a:r>
          </a:p>
        </p:txBody>
      </p:sp>
      <p:pic>
        <p:nvPicPr>
          <p:cNvPr id="595988" name="Picture 20"/>
          <p:cNvPicPr>
            <a:picLocks noChangeAspect="1" noChangeArrowheads="1"/>
          </p:cNvPicPr>
          <p:nvPr/>
        </p:nvPicPr>
        <p:blipFill>
          <a:blip r:embed="rId9" cstate="print"/>
          <a:srcRect/>
          <a:stretch>
            <a:fillRect/>
          </a:stretch>
        </p:blipFill>
        <p:spPr bwMode="auto">
          <a:xfrm>
            <a:off x="6781800" y="934291"/>
            <a:ext cx="1030288" cy="1410961"/>
          </a:xfrm>
          <a:prstGeom prst="rect">
            <a:avLst/>
          </a:prstGeom>
          <a:noFill/>
          <a:ln w="9525">
            <a:noFill/>
            <a:miter lim="800000"/>
            <a:headEnd/>
            <a:tailEnd/>
          </a:ln>
          <a:effectLst/>
        </p:spPr>
      </p:pic>
      <p:pic>
        <p:nvPicPr>
          <p:cNvPr id="20481" name="Picture 1"/>
          <p:cNvPicPr>
            <a:picLocks noChangeAspect="1" noChangeArrowheads="1"/>
          </p:cNvPicPr>
          <p:nvPr/>
        </p:nvPicPr>
        <p:blipFill>
          <a:blip r:embed="rId10" cstate="print"/>
          <a:srcRect/>
          <a:stretch>
            <a:fillRect/>
          </a:stretch>
        </p:blipFill>
        <p:spPr bwMode="auto">
          <a:xfrm>
            <a:off x="7391400" y="4648200"/>
            <a:ext cx="1009650" cy="1368149"/>
          </a:xfrm>
          <a:prstGeom prst="rect">
            <a:avLst/>
          </a:prstGeom>
          <a:noFill/>
          <a:ln w="9525">
            <a:noFill/>
            <a:miter lim="800000"/>
            <a:headEnd/>
            <a:tailEnd/>
          </a:ln>
        </p:spPr>
      </p:pic>
      <p:pic>
        <p:nvPicPr>
          <p:cNvPr id="20482" name="Picture 2"/>
          <p:cNvPicPr>
            <a:picLocks noChangeAspect="1" noChangeArrowheads="1"/>
          </p:cNvPicPr>
          <p:nvPr/>
        </p:nvPicPr>
        <p:blipFill>
          <a:blip r:embed="rId11" cstate="print"/>
          <a:srcRect/>
          <a:stretch>
            <a:fillRect/>
          </a:stretch>
        </p:blipFill>
        <p:spPr bwMode="auto">
          <a:xfrm>
            <a:off x="5486400" y="990600"/>
            <a:ext cx="885825" cy="1200357"/>
          </a:xfrm>
          <a:prstGeom prst="rect">
            <a:avLst/>
          </a:prstGeom>
          <a:noFill/>
          <a:ln w="9525">
            <a:noFill/>
            <a:miter lim="800000"/>
            <a:headEnd/>
            <a:tailEnd/>
          </a:ln>
        </p:spPr>
      </p:pic>
      <p:pic>
        <p:nvPicPr>
          <p:cNvPr id="20483" name="Picture 3"/>
          <p:cNvPicPr>
            <a:picLocks noChangeAspect="1" noChangeArrowheads="1"/>
          </p:cNvPicPr>
          <p:nvPr/>
        </p:nvPicPr>
        <p:blipFill>
          <a:blip r:embed="rId12" cstate="print"/>
          <a:srcRect/>
          <a:stretch>
            <a:fillRect/>
          </a:stretch>
        </p:blipFill>
        <p:spPr bwMode="auto">
          <a:xfrm>
            <a:off x="5410200" y="2286000"/>
            <a:ext cx="885825" cy="1200357"/>
          </a:xfrm>
          <a:prstGeom prst="rect">
            <a:avLst/>
          </a:prstGeom>
          <a:noFill/>
          <a:ln w="9525">
            <a:noFill/>
            <a:miter lim="800000"/>
            <a:headEnd/>
            <a:tailEnd/>
          </a:ln>
        </p:spPr>
      </p:pic>
      <p:pic>
        <p:nvPicPr>
          <p:cNvPr id="20484" name="Picture 4"/>
          <p:cNvPicPr>
            <a:picLocks noChangeAspect="1" noChangeArrowheads="1"/>
          </p:cNvPicPr>
          <p:nvPr/>
        </p:nvPicPr>
        <p:blipFill>
          <a:blip r:embed="rId13" cstate="print"/>
          <a:srcRect/>
          <a:stretch>
            <a:fillRect/>
          </a:stretch>
        </p:blipFill>
        <p:spPr bwMode="auto">
          <a:xfrm>
            <a:off x="8153400" y="3276600"/>
            <a:ext cx="962025" cy="1303614"/>
          </a:xfrm>
          <a:prstGeom prst="rect">
            <a:avLst/>
          </a:prstGeom>
          <a:noFill/>
          <a:ln w="9525">
            <a:noFill/>
            <a:miter lim="800000"/>
            <a:headEnd/>
            <a:tailEnd/>
          </a:ln>
        </p:spPr>
      </p:pic>
      <p:pic>
        <p:nvPicPr>
          <p:cNvPr id="20485" name="Picture 5"/>
          <p:cNvPicPr>
            <a:picLocks noChangeAspect="1" noChangeArrowheads="1"/>
          </p:cNvPicPr>
          <p:nvPr/>
        </p:nvPicPr>
        <p:blipFill>
          <a:blip r:embed="rId14" cstate="print"/>
          <a:srcRect/>
          <a:stretch>
            <a:fillRect/>
          </a:stretch>
        </p:blipFill>
        <p:spPr bwMode="auto">
          <a:xfrm>
            <a:off x="3657600" y="5554386"/>
            <a:ext cx="962025" cy="1303614"/>
          </a:xfrm>
          <a:prstGeom prst="rect">
            <a:avLst/>
          </a:prstGeom>
          <a:noFill/>
          <a:ln w="9525">
            <a:noFill/>
            <a:miter lim="800000"/>
            <a:headEnd/>
            <a:tailEnd/>
          </a:ln>
        </p:spPr>
      </p:pic>
      <p:pic>
        <p:nvPicPr>
          <p:cNvPr id="20486" name="Picture 6"/>
          <p:cNvPicPr>
            <a:picLocks noChangeAspect="1" noChangeArrowheads="1"/>
          </p:cNvPicPr>
          <p:nvPr/>
        </p:nvPicPr>
        <p:blipFill>
          <a:blip r:embed="rId15" cstate="print"/>
          <a:srcRect/>
          <a:stretch>
            <a:fillRect/>
          </a:stretch>
        </p:blipFill>
        <p:spPr bwMode="auto">
          <a:xfrm>
            <a:off x="7086600" y="2362200"/>
            <a:ext cx="994624" cy="1347788"/>
          </a:xfrm>
          <a:prstGeom prst="rect">
            <a:avLst/>
          </a:prstGeom>
          <a:noFill/>
          <a:ln w="9525">
            <a:noFill/>
            <a:miter lim="800000"/>
            <a:headEnd/>
            <a:tailEnd/>
          </a:ln>
        </p:spPr>
      </p:pic>
      <p:pic>
        <p:nvPicPr>
          <p:cNvPr id="20487" name="Picture 7"/>
          <p:cNvPicPr>
            <a:picLocks noChangeAspect="1" noChangeArrowheads="1"/>
          </p:cNvPicPr>
          <p:nvPr/>
        </p:nvPicPr>
        <p:blipFill>
          <a:blip r:embed="rId16" cstate="print"/>
          <a:srcRect/>
          <a:stretch>
            <a:fillRect/>
          </a:stretch>
        </p:blipFill>
        <p:spPr bwMode="auto">
          <a:xfrm>
            <a:off x="6324600" y="4106586"/>
            <a:ext cx="962025" cy="13036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Brothers Today</a:t>
            </a:r>
            <a:endParaRPr lang="en-US" dirty="0"/>
          </a:p>
        </p:txBody>
      </p:sp>
      <p:pic>
        <p:nvPicPr>
          <p:cNvPr id="34818" name="Picture 2"/>
          <p:cNvPicPr>
            <a:picLocks noChangeAspect="1" noChangeArrowheads="1"/>
          </p:cNvPicPr>
          <p:nvPr/>
        </p:nvPicPr>
        <p:blipFill>
          <a:blip r:embed="rId2" cstate="print"/>
          <a:srcRect/>
          <a:stretch>
            <a:fillRect/>
          </a:stretch>
        </p:blipFill>
        <p:spPr bwMode="auto">
          <a:xfrm>
            <a:off x="228600" y="1066800"/>
            <a:ext cx="3257550" cy="2329903"/>
          </a:xfrm>
          <a:prstGeom prst="rect">
            <a:avLst/>
          </a:prstGeom>
          <a:noFill/>
          <a:ln w="9525">
            <a:noFill/>
            <a:miter lim="800000"/>
            <a:headEnd/>
            <a:tailEnd/>
          </a:ln>
        </p:spPr>
      </p:pic>
      <p:pic>
        <p:nvPicPr>
          <p:cNvPr id="34819" name="Picture 3"/>
          <p:cNvPicPr>
            <a:picLocks noChangeAspect="1" noChangeArrowheads="1"/>
          </p:cNvPicPr>
          <p:nvPr/>
        </p:nvPicPr>
        <p:blipFill>
          <a:blip r:embed="rId3" cstate="print"/>
          <a:srcRect/>
          <a:stretch>
            <a:fillRect/>
          </a:stretch>
        </p:blipFill>
        <p:spPr bwMode="auto">
          <a:xfrm>
            <a:off x="3581399" y="1066800"/>
            <a:ext cx="3047999" cy="2286000"/>
          </a:xfrm>
          <a:prstGeom prst="rect">
            <a:avLst/>
          </a:prstGeom>
          <a:noFill/>
          <a:ln w="9525">
            <a:noFill/>
            <a:miter lim="800000"/>
            <a:headEnd/>
            <a:tailEnd/>
          </a:ln>
        </p:spPr>
      </p:pic>
      <p:pic>
        <p:nvPicPr>
          <p:cNvPr id="34820" name="Picture 4"/>
          <p:cNvPicPr>
            <a:picLocks noGrp="1" noChangeAspect="1" noChangeArrowheads="1"/>
          </p:cNvPicPr>
          <p:nvPr>
            <p:ph idx="1"/>
          </p:nvPr>
        </p:nvPicPr>
        <p:blipFill>
          <a:blip r:embed="rId4" cstate="print"/>
          <a:srcRect/>
          <a:stretch>
            <a:fillRect/>
          </a:stretch>
        </p:blipFill>
        <p:spPr bwMode="auto">
          <a:xfrm>
            <a:off x="6705600" y="1066800"/>
            <a:ext cx="2288060" cy="3352800"/>
          </a:xfrm>
          <a:prstGeom prst="rect">
            <a:avLst/>
          </a:prstGeom>
          <a:noFill/>
          <a:ln w="9525">
            <a:noFill/>
            <a:miter lim="800000"/>
            <a:headEnd/>
            <a:tailEnd/>
          </a:ln>
        </p:spPr>
      </p:pic>
      <p:pic>
        <p:nvPicPr>
          <p:cNvPr id="34821" name="Picture 5"/>
          <p:cNvPicPr>
            <a:picLocks noChangeAspect="1" noChangeArrowheads="1"/>
          </p:cNvPicPr>
          <p:nvPr/>
        </p:nvPicPr>
        <p:blipFill>
          <a:blip r:embed="rId5" cstate="print"/>
          <a:srcRect/>
          <a:stretch>
            <a:fillRect/>
          </a:stretch>
        </p:blipFill>
        <p:spPr bwMode="auto">
          <a:xfrm>
            <a:off x="228600" y="3429000"/>
            <a:ext cx="2264868" cy="3181350"/>
          </a:xfrm>
          <a:prstGeom prst="rect">
            <a:avLst/>
          </a:prstGeom>
          <a:noFill/>
          <a:ln w="9525">
            <a:noFill/>
            <a:miter lim="800000"/>
            <a:headEnd/>
            <a:tailEnd/>
          </a:ln>
        </p:spPr>
      </p:pic>
      <p:sp>
        <p:nvSpPr>
          <p:cNvPr id="8" name="Oval 7"/>
          <p:cNvSpPr>
            <a:spLocks noChangeArrowheads="1"/>
          </p:cNvSpPr>
          <p:nvPr/>
        </p:nvSpPr>
        <p:spPr bwMode="auto">
          <a:xfrm>
            <a:off x="6831105" y="2344270"/>
            <a:ext cx="685800" cy="762000"/>
          </a:xfrm>
          <a:prstGeom prst="ellipse">
            <a:avLst/>
          </a:prstGeom>
          <a:noFill/>
          <a:ln w="57150">
            <a:solidFill>
              <a:srgbClr val="FF3300"/>
            </a:solidFill>
            <a:round/>
            <a:headEnd/>
            <a:tailEnd/>
          </a:ln>
          <a:effectLst/>
        </p:spPr>
        <p:txBody>
          <a:bodyPr wrap="none" anchor="ctr"/>
          <a:lstStyle/>
          <a:p>
            <a:endParaRPr lang="en-US"/>
          </a:p>
        </p:txBody>
      </p:sp>
      <p:pic>
        <p:nvPicPr>
          <p:cNvPr id="34822" name="Picture 6"/>
          <p:cNvPicPr>
            <a:picLocks noChangeAspect="1" noChangeArrowheads="1"/>
          </p:cNvPicPr>
          <p:nvPr/>
        </p:nvPicPr>
        <p:blipFill>
          <a:blip r:embed="rId6" cstate="print"/>
          <a:srcRect/>
          <a:stretch>
            <a:fillRect/>
          </a:stretch>
        </p:blipFill>
        <p:spPr bwMode="auto">
          <a:xfrm>
            <a:off x="5257800" y="4648200"/>
            <a:ext cx="3771900" cy="1774190"/>
          </a:xfrm>
          <a:prstGeom prst="rect">
            <a:avLst/>
          </a:prstGeom>
          <a:noFill/>
          <a:ln w="9525">
            <a:noFill/>
            <a:miter lim="800000"/>
            <a:headEnd/>
            <a:tailEnd/>
          </a:ln>
        </p:spPr>
      </p:pic>
      <p:pic>
        <p:nvPicPr>
          <p:cNvPr id="34823" name="Picture 7"/>
          <p:cNvPicPr>
            <a:picLocks noChangeAspect="1" noChangeArrowheads="1"/>
          </p:cNvPicPr>
          <p:nvPr/>
        </p:nvPicPr>
        <p:blipFill>
          <a:blip r:embed="rId7" cstate="print"/>
          <a:srcRect/>
          <a:stretch>
            <a:fillRect/>
          </a:stretch>
        </p:blipFill>
        <p:spPr bwMode="auto">
          <a:xfrm>
            <a:off x="2667000" y="3505200"/>
            <a:ext cx="2743200" cy="1257300"/>
          </a:xfrm>
          <a:prstGeom prst="rect">
            <a:avLst/>
          </a:prstGeom>
          <a:noFill/>
          <a:ln w="9525">
            <a:noFill/>
            <a:miter lim="800000"/>
            <a:headEnd/>
            <a:tailEnd/>
          </a:ln>
        </p:spPr>
      </p:pic>
      <p:sp>
        <p:nvSpPr>
          <p:cNvPr id="11" name="Rectangle 10"/>
          <p:cNvSpPr/>
          <p:nvPr/>
        </p:nvSpPr>
        <p:spPr>
          <a:xfrm>
            <a:off x="2514600" y="4800600"/>
            <a:ext cx="3313728" cy="369332"/>
          </a:xfrm>
          <a:prstGeom prst="rect">
            <a:avLst/>
          </a:prstGeom>
        </p:spPr>
        <p:txBody>
          <a:bodyPr wrap="none">
            <a:spAutoFit/>
          </a:bodyPr>
          <a:lstStyle/>
          <a:p>
            <a:r>
              <a:rPr lang="en-US" dirty="0" err="1" smtClean="0"/>
              <a:t>Metso</a:t>
            </a:r>
            <a:r>
              <a:rPr lang="en-US" dirty="0" smtClean="0"/>
              <a:t> Minerals Industries, Inc.</a:t>
            </a:r>
            <a:endParaRPr lang="en-US" dirty="0"/>
          </a:p>
        </p:txBody>
      </p:sp>
      <p:sp>
        <p:nvSpPr>
          <p:cNvPr id="12" name="Rectangle 11"/>
          <p:cNvSpPr/>
          <p:nvPr/>
        </p:nvSpPr>
        <p:spPr>
          <a:xfrm>
            <a:off x="2590800" y="5181600"/>
            <a:ext cx="2514600" cy="646331"/>
          </a:xfrm>
          <a:prstGeom prst="rect">
            <a:avLst/>
          </a:prstGeom>
        </p:spPr>
        <p:txBody>
          <a:bodyPr wrap="square">
            <a:spAutoFit/>
          </a:bodyPr>
          <a:lstStyle/>
          <a:p>
            <a:r>
              <a:rPr lang="en-US" dirty="0" smtClean="0"/>
              <a:t>Mining Services North America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r>
              <a:rPr lang="en-US"/>
              <a:t>K. A. Connor</a:t>
            </a:r>
          </a:p>
        </p:txBody>
      </p:sp>
      <p:sp>
        <p:nvSpPr>
          <p:cNvPr id="517122" name="Rectangle 2"/>
          <p:cNvSpPr>
            <a:spLocks noGrp="1" noChangeArrowheads="1"/>
          </p:cNvSpPr>
          <p:nvPr>
            <p:ph type="title"/>
          </p:nvPr>
        </p:nvSpPr>
        <p:spPr/>
        <p:txBody>
          <a:bodyPr/>
          <a:lstStyle/>
          <a:p>
            <a:r>
              <a:rPr lang="en-US"/>
              <a:t>Why Be an Engineer?</a:t>
            </a:r>
          </a:p>
        </p:txBody>
      </p:sp>
      <p:sp>
        <p:nvSpPr>
          <p:cNvPr id="517123" name="Rectangle 3"/>
          <p:cNvSpPr>
            <a:spLocks noGrp="1" noChangeArrowheads="1"/>
          </p:cNvSpPr>
          <p:nvPr>
            <p:ph type="body" idx="1"/>
          </p:nvPr>
        </p:nvSpPr>
        <p:spPr/>
        <p:txBody>
          <a:bodyPr/>
          <a:lstStyle/>
          <a:p>
            <a:r>
              <a:rPr lang="en-US" sz="3600">
                <a:latin typeface="Times New Roman" pitchFamily="18" charset="0"/>
              </a:rPr>
              <a:t>Engineers make a world of difference</a:t>
            </a:r>
          </a:p>
          <a:p>
            <a:r>
              <a:rPr lang="en-US" sz="3600">
                <a:latin typeface="Times New Roman" pitchFamily="18" charset="0"/>
              </a:rPr>
              <a:t>Engineers are creative problem-solvers</a:t>
            </a:r>
          </a:p>
          <a:p>
            <a:r>
              <a:rPr lang="en-US" sz="3600">
                <a:latin typeface="Times New Roman" pitchFamily="18" charset="0"/>
              </a:rPr>
              <a:t>Engineers help shape the future</a:t>
            </a:r>
          </a:p>
          <a:p>
            <a:r>
              <a:rPr lang="en-US" sz="3600">
                <a:latin typeface="Times New Roman" pitchFamily="18" charset="0"/>
              </a:rPr>
              <a:t>Engineering is essential to our health, happiness and safety</a:t>
            </a:r>
            <a:endParaRPr lang="en-US"/>
          </a:p>
        </p:txBody>
      </p:sp>
      <p:sp>
        <p:nvSpPr>
          <p:cNvPr id="517125" name="Text Box 5"/>
          <p:cNvSpPr txBox="1">
            <a:spLocks noChangeArrowheads="1"/>
          </p:cNvSpPr>
          <p:nvPr/>
        </p:nvSpPr>
        <p:spPr bwMode="auto">
          <a:xfrm>
            <a:off x="2743200" y="5562600"/>
            <a:ext cx="3048000" cy="366713"/>
          </a:xfrm>
          <a:prstGeom prst="rect">
            <a:avLst/>
          </a:prstGeom>
          <a:noFill/>
          <a:ln w="9525">
            <a:noFill/>
            <a:miter lim="800000"/>
            <a:headEnd/>
            <a:tailEnd/>
          </a:ln>
          <a:effectLst/>
        </p:spPr>
        <p:txBody>
          <a:bodyPr>
            <a:spAutoFit/>
          </a:bodyPr>
          <a:lstStyle/>
          <a:p>
            <a:pPr>
              <a:spcBef>
                <a:spcPct val="50000"/>
              </a:spcBef>
            </a:pPr>
            <a:r>
              <a:rPr lang="en-US"/>
              <a:t>From the NAE</a:t>
            </a:r>
          </a:p>
        </p:txBody>
      </p:sp>
      <p:sp>
        <p:nvSpPr>
          <p:cNvPr id="517126" name="Line 6"/>
          <p:cNvSpPr>
            <a:spLocks noChangeShapeType="1"/>
          </p:cNvSpPr>
          <p:nvPr/>
        </p:nvSpPr>
        <p:spPr bwMode="auto">
          <a:xfrm>
            <a:off x="6629400" y="4114800"/>
            <a:ext cx="990600" cy="0"/>
          </a:xfrm>
          <a:prstGeom prst="line">
            <a:avLst/>
          </a:prstGeom>
          <a:noFill/>
          <a:ln w="38100">
            <a:solidFill>
              <a:srgbClr val="FF0000"/>
            </a:solidFill>
            <a:round/>
            <a:headEnd/>
            <a:tailEnd/>
          </a:ln>
          <a:effectLst/>
        </p:spPr>
        <p:txBody>
          <a:bodyPr/>
          <a:lstStyle/>
          <a:p>
            <a:endParaRPr lang="en-US"/>
          </a:p>
        </p:txBody>
      </p:sp>
      <p:sp>
        <p:nvSpPr>
          <p:cNvPr id="517127" name="Line 7"/>
          <p:cNvSpPr>
            <a:spLocks noChangeShapeType="1"/>
          </p:cNvSpPr>
          <p:nvPr/>
        </p:nvSpPr>
        <p:spPr bwMode="auto">
          <a:xfrm>
            <a:off x="933450" y="4657725"/>
            <a:ext cx="1676400" cy="0"/>
          </a:xfrm>
          <a:prstGeom prst="line">
            <a:avLst/>
          </a:prstGeom>
          <a:noFill/>
          <a:ln w="38100">
            <a:solidFill>
              <a:srgbClr val="FF0000"/>
            </a:solidFill>
            <a:round/>
            <a:headEnd/>
            <a:tailEnd/>
          </a:ln>
          <a:effectLst/>
        </p:spPr>
        <p:txBody>
          <a:bodyPr/>
          <a:lstStyle/>
          <a:p>
            <a:endParaRPr lang="en-US"/>
          </a:p>
        </p:txBody>
      </p:sp>
      <p:sp>
        <p:nvSpPr>
          <p:cNvPr id="517128" name="Line 8"/>
          <p:cNvSpPr>
            <a:spLocks noChangeShapeType="1"/>
          </p:cNvSpPr>
          <p:nvPr/>
        </p:nvSpPr>
        <p:spPr bwMode="auto">
          <a:xfrm>
            <a:off x="3638550" y="4657725"/>
            <a:ext cx="914400" cy="0"/>
          </a:xfrm>
          <a:prstGeom prst="line">
            <a:avLst/>
          </a:prstGeom>
          <a:noFill/>
          <a:ln w="38100">
            <a:solidFill>
              <a:srgbClr val="FF0000"/>
            </a:solidFill>
            <a:round/>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71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71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7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nimBg="1"/>
      <p:bldP spid="517127" grpId="0" animBg="1"/>
      <p:bldP spid="5171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K. A. Connor</a:t>
            </a:r>
          </a:p>
        </p:txBody>
      </p:sp>
      <p:sp>
        <p:nvSpPr>
          <p:cNvPr id="690178" name="Rectangle 2"/>
          <p:cNvSpPr>
            <a:spLocks noGrp="1" noChangeArrowheads="1"/>
          </p:cNvSpPr>
          <p:nvPr>
            <p:ph type="title"/>
          </p:nvPr>
        </p:nvSpPr>
        <p:spPr>
          <a:xfrm>
            <a:off x="304800" y="1600200"/>
            <a:ext cx="3657600" cy="1143000"/>
          </a:xfrm>
        </p:spPr>
        <p:txBody>
          <a:bodyPr/>
          <a:lstStyle/>
          <a:p>
            <a:r>
              <a:rPr lang="en-US"/>
              <a:t>NAE Study</a:t>
            </a:r>
          </a:p>
        </p:txBody>
      </p:sp>
      <p:pic>
        <p:nvPicPr>
          <p:cNvPr id="690180" name="Picture 4"/>
          <p:cNvPicPr>
            <a:picLocks noChangeAspect="1" noChangeArrowheads="1"/>
          </p:cNvPicPr>
          <p:nvPr/>
        </p:nvPicPr>
        <p:blipFill>
          <a:blip r:embed="rId2" cstate="print"/>
          <a:srcRect l="45334" t="-314"/>
          <a:stretch>
            <a:fillRect/>
          </a:stretch>
        </p:blipFill>
        <p:spPr bwMode="auto">
          <a:xfrm>
            <a:off x="4308475" y="0"/>
            <a:ext cx="4835525" cy="6858000"/>
          </a:xfrm>
          <a:prstGeom prst="rect">
            <a:avLst/>
          </a:prstGeom>
          <a:noFill/>
          <a:ln w="9525">
            <a:noFill/>
            <a:miter lim="800000"/>
            <a:headEnd/>
            <a:tailEnd/>
          </a:ln>
          <a:effectLst/>
        </p:spPr>
      </p:pic>
      <p:sp>
        <p:nvSpPr>
          <p:cNvPr id="690181" name="Rectangle 5"/>
          <p:cNvSpPr>
            <a:spLocks noChangeArrowheads="1"/>
          </p:cNvSpPr>
          <p:nvPr/>
        </p:nvSpPr>
        <p:spPr bwMode="auto">
          <a:xfrm>
            <a:off x="457200" y="4953000"/>
            <a:ext cx="3508375" cy="915988"/>
          </a:xfrm>
          <a:prstGeom prst="rect">
            <a:avLst/>
          </a:prstGeom>
          <a:noFill/>
          <a:ln w="9525">
            <a:noFill/>
            <a:miter lim="800000"/>
            <a:headEnd/>
            <a:tailEnd/>
          </a:ln>
          <a:effectLst/>
        </p:spPr>
        <p:txBody>
          <a:bodyPr>
            <a:spAutoFit/>
          </a:bodyPr>
          <a:lstStyle/>
          <a:p>
            <a:r>
              <a:rPr lang="en-US">
                <a:hlinkClick r:id="rId3"/>
              </a:rPr>
              <a:t>http://nae.edu/nae/naepcms.nsf/weblinks/MKEZ-7FWNXE?OpenDocument</a:t>
            </a:r>
            <a:r>
              <a:rPr lang="en-US"/>
              <a:t> </a:t>
            </a:r>
          </a:p>
        </p:txBody>
      </p:sp>
      <p:sp>
        <p:nvSpPr>
          <p:cNvPr id="690182" name="Text Box 6"/>
          <p:cNvSpPr txBox="1">
            <a:spLocks noChangeArrowheads="1"/>
          </p:cNvSpPr>
          <p:nvPr/>
        </p:nvSpPr>
        <p:spPr bwMode="auto">
          <a:xfrm>
            <a:off x="381000" y="3505200"/>
            <a:ext cx="3505200" cy="1465263"/>
          </a:xfrm>
          <a:prstGeom prst="rect">
            <a:avLst/>
          </a:prstGeom>
          <a:noFill/>
          <a:ln w="9525">
            <a:noFill/>
            <a:miter lim="800000"/>
            <a:headEnd/>
            <a:tailEnd/>
          </a:ln>
          <a:effectLst/>
        </p:spPr>
        <p:txBody>
          <a:bodyPr>
            <a:spAutoFit/>
          </a:bodyPr>
          <a:lstStyle/>
          <a:p>
            <a:pPr>
              <a:spcBef>
                <a:spcPct val="50000"/>
              </a:spcBef>
            </a:pPr>
            <a:r>
              <a:rPr lang="en-US" dirty="0"/>
              <a:t>It is a good idea to read at least the executive summary of this document, which is free online, but cannot be fully downloaded for free.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Challenges</a:t>
            </a:r>
            <a:endParaRPr lang="en-US" dirty="0"/>
          </a:p>
        </p:txBody>
      </p:sp>
      <p:pic>
        <p:nvPicPr>
          <p:cNvPr id="35842" name="Picture 2"/>
          <p:cNvPicPr>
            <a:picLocks noChangeAspect="1" noChangeArrowheads="1"/>
          </p:cNvPicPr>
          <p:nvPr/>
        </p:nvPicPr>
        <p:blipFill>
          <a:blip r:embed="rId2" cstate="print"/>
          <a:srcRect/>
          <a:stretch>
            <a:fillRect/>
          </a:stretch>
        </p:blipFill>
        <p:spPr bwMode="auto">
          <a:xfrm>
            <a:off x="2362200" y="990600"/>
            <a:ext cx="4324350" cy="1981200"/>
          </a:xfrm>
          <a:prstGeom prst="rect">
            <a:avLst/>
          </a:prstGeom>
          <a:noFill/>
          <a:ln w="9525">
            <a:noFill/>
            <a:miter lim="800000"/>
            <a:headEnd/>
            <a:tailEnd/>
          </a:ln>
        </p:spPr>
      </p:pic>
      <p:pic>
        <p:nvPicPr>
          <p:cNvPr id="35843" name="Picture 3">
            <a:hlinkClick r:id="rId3"/>
          </p:cNvPr>
          <p:cNvPicPr>
            <a:picLocks noChangeAspect="1" noChangeArrowheads="1"/>
          </p:cNvPicPr>
          <p:nvPr/>
        </p:nvPicPr>
        <p:blipFill>
          <a:blip r:embed="rId4" cstate="print"/>
          <a:srcRect/>
          <a:stretch>
            <a:fillRect/>
          </a:stretch>
        </p:blipFill>
        <p:spPr bwMode="auto">
          <a:xfrm>
            <a:off x="1733550" y="2971800"/>
            <a:ext cx="5581650" cy="3810000"/>
          </a:xfrm>
          <a:prstGeom prst="rect">
            <a:avLst/>
          </a:prstGeom>
          <a:noFill/>
          <a:ln w="9525">
            <a:noFill/>
            <a:miter lim="800000"/>
            <a:headEnd/>
            <a:tailEnd/>
          </a:ln>
        </p:spPr>
      </p:pic>
      <p:sp>
        <p:nvSpPr>
          <p:cNvPr id="5" name="Rounded Rectangle 4"/>
          <p:cNvSpPr/>
          <p:nvPr/>
        </p:nvSpPr>
        <p:spPr>
          <a:xfrm>
            <a:off x="3505200" y="2819400"/>
            <a:ext cx="1828800" cy="838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p:cNvSpPr>
          <p:nvPr>
            <p:ph type="title" idx="4294967295"/>
          </p:nvPr>
        </p:nvSpPr>
        <p:spPr/>
        <p:txBody>
          <a:bodyPr/>
          <a:lstStyle/>
          <a:p>
            <a:pPr eaLnBrk="1" hangingPunct="1"/>
            <a:r>
              <a:rPr dirty="0" smtClean="0">
                <a:latin typeface="Arial" charset="0"/>
                <a:cs typeface="Arial" charset="0"/>
              </a:rPr>
              <a:t>Overview</a:t>
            </a:r>
          </a:p>
        </p:txBody>
      </p:sp>
      <p:sp>
        <p:nvSpPr>
          <p:cNvPr id="9219" name="Rectangle 8"/>
          <p:cNvSpPr>
            <a:spLocks noGrp="1"/>
          </p:cNvSpPr>
          <p:nvPr>
            <p:ph type="body" idx="4294967295"/>
          </p:nvPr>
        </p:nvSpPr>
        <p:spPr/>
        <p:txBody>
          <a:bodyPr/>
          <a:lstStyle/>
          <a:p>
            <a:pPr eaLnBrk="1" hangingPunct="1"/>
            <a:r>
              <a:rPr lang="en-US" dirty="0" smtClean="0">
                <a:latin typeface="Arial" charset="0"/>
                <a:cs typeface="Arial" charset="0"/>
              </a:rPr>
              <a:t>Introduction</a:t>
            </a:r>
          </a:p>
          <a:p>
            <a:pPr eaLnBrk="1" hangingPunct="1"/>
            <a:r>
              <a:rPr lang="en-US" dirty="0" smtClean="0">
                <a:latin typeface="Arial" charset="0"/>
                <a:cs typeface="Arial" charset="0"/>
              </a:rPr>
              <a:t>Who am I &amp; Why am I an Engineer?</a:t>
            </a:r>
          </a:p>
          <a:p>
            <a:pPr eaLnBrk="1" hangingPunct="1"/>
            <a:r>
              <a:rPr lang="en-US" dirty="0" smtClean="0">
                <a:latin typeface="Arial" charset="0"/>
                <a:cs typeface="Arial" charset="0"/>
              </a:rPr>
              <a:t>A Local Boy Does Good &amp; How My Career Built on His Success</a:t>
            </a:r>
          </a:p>
          <a:p>
            <a:pPr eaLnBrk="1" hangingPunct="1"/>
            <a:r>
              <a:rPr lang="en-US" dirty="0" smtClean="0">
                <a:latin typeface="Arial" charset="0"/>
                <a:cs typeface="Arial" charset="0"/>
              </a:rPr>
              <a:t>Systems</a:t>
            </a:r>
          </a:p>
          <a:p>
            <a:pPr eaLnBrk="1" hangingPunct="1"/>
            <a:r>
              <a:rPr lang="en-US" dirty="0" smtClean="0">
                <a:latin typeface="Arial" charset="0"/>
                <a:cs typeface="Arial" charset="0"/>
              </a:rPr>
              <a:t>Smart Lighting ERC</a:t>
            </a:r>
          </a:p>
          <a:p>
            <a:pPr eaLnBrk="1" hangingPunct="1"/>
            <a:r>
              <a:rPr lang="en-US" dirty="0" smtClean="0">
                <a:latin typeface="Arial" charset="0"/>
                <a:cs typeface="Arial" charset="0"/>
              </a:rPr>
              <a:t>Light &amp; Light-Based Activities</a:t>
            </a:r>
          </a:p>
          <a:p>
            <a:pPr eaLnBrk="1" hangingPunct="1"/>
            <a:r>
              <a:rPr lang="en-US" dirty="0" err="1" smtClean="0">
                <a:latin typeface="Arial" charset="0"/>
                <a:cs typeface="Arial" charset="0"/>
              </a:rPr>
              <a:t>Nano</a:t>
            </a:r>
            <a:r>
              <a:rPr lang="en-US" dirty="0" smtClean="0">
                <a:latin typeface="Arial" charset="0"/>
                <a:cs typeface="Arial" charset="0"/>
              </a:rPr>
              <a:t> in Smart Lighting</a:t>
            </a:r>
          </a:p>
          <a:p>
            <a:pPr eaLnBrk="1" hangingPunct="1"/>
            <a:r>
              <a:rPr lang="en-US" dirty="0" smtClean="0">
                <a:latin typeface="Arial" charset="0"/>
                <a:cs typeface="Arial" charset="0"/>
              </a:rPr>
              <a:t>Additional thoughts</a:t>
            </a:r>
          </a:p>
          <a:p>
            <a:pPr eaLnBrk="1" hangingPunct="1"/>
            <a:endParaRPr lang="en-US"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Challenges</a:t>
            </a:r>
            <a:endParaRPr lang="en-US" dirty="0"/>
          </a:p>
        </p:txBody>
      </p:sp>
      <p:sp>
        <p:nvSpPr>
          <p:cNvPr id="3" name="Content Placeholder 2"/>
          <p:cNvSpPr>
            <a:spLocks noGrp="1"/>
          </p:cNvSpPr>
          <p:nvPr>
            <p:ph idx="1"/>
          </p:nvPr>
        </p:nvSpPr>
        <p:spPr>
          <a:xfrm>
            <a:off x="5181600" y="1600200"/>
            <a:ext cx="3505200" cy="4525963"/>
          </a:xfrm>
        </p:spPr>
        <p:txBody>
          <a:bodyPr/>
          <a:lstStyle/>
          <a:p>
            <a:r>
              <a:rPr lang="en-US" dirty="0" smtClean="0"/>
              <a:t>Download the report</a:t>
            </a:r>
          </a:p>
          <a:p>
            <a:r>
              <a:rPr lang="en-US" dirty="0" smtClean="0"/>
              <a:t>Watch the PR video</a:t>
            </a:r>
          </a:p>
          <a:p>
            <a:r>
              <a:rPr lang="en-US" dirty="0" smtClean="0"/>
              <a:t>Select your favorite challenge</a:t>
            </a:r>
            <a:endParaRPr lang="en-US" dirty="0"/>
          </a:p>
        </p:txBody>
      </p:sp>
      <p:pic>
        <p:nvPicPr>
          <p:cNvPr id="37890" name="Picture 2"/>
          <p:cNvPicPr>
            <a:picLocks noChangeAspect="1" noChangeArrowheads="1"/>
          </p:cNvPicPr>
          <p:nvPr/>
        </p:nvPicPr>
        <p:blipFill>
          <a:blip r:embed="rId2" cstate="print"/>
          <a:srcRect l="32841" t="12576" r="31463" b="1752"/>
          <a:stretch>
            <a:fillRect/>
          </a:stretch>
        </p:blipFill>
        <p:spPr bwMode="auto">
          <a:xfrm>
            <a:off x="457200" y="912369"/>
            <a:ext cx="4038600" cy="5869431"/>
          </a:xfrm>
          <a:prstGeom prst="rect">
            <a:avLst/>
          </a:prstGeom>
          <a:noFill/>
          <a:ln w="9525">
            <a:noFill/>
            <a:miter lim="800000"/>
            <a:headEnd/>
            <a:tailEnd/>
          </a:ln>
        </p:spPr>
      </p:pic>
      <p:sp>
        <p:nvSpPr>
          <p:cNvPr id="5" name="Rectangle 4"/>
          <p:cNvSpPr/>
          <p:nvPr/>
        </p:nvSpPr>
        <p:spPr>
          <a:xfrm>
            <a:off x="4800600" y="5638800"/>
            <a:ext cx="3657600" cy="646331"/>
          </a:xfrm>
          <a:prstGeom prst="rect">
            <a:avLst/>
          </a:prstGeom>
        </p:spPr>
        <p:txBody>
          <a:bodyPr wrap="square">
            <a:spAutoFit/>
          </a:bodyPr>
          <a:lstStyle/>
          <a:p>
            <a:r>
              <a:rPr lang="en-US" dirty="0" smtClean="0">
                <a:hlinkClick r:id="rId3"/>
              </a:rPr>
              <a:t>http://www.engineeringchallenges.org/cms/challenges.aspx</a:t>
            </a:r>
            <a:r>
              <a:rPr lang="en-US" dirty="0" smtClean="0"/>
              <a:t>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691202" name="Rectangle 2"/>
          <p:cNvSpPr>
            <a:spLocks noGrp="1" noChangeArrowheads="1"/>
          </p:cNvSpPr>
          <p:nvPr>
            <p:ph type="title"/>
          </p:nvPr>
        </p:nvSpPr>
        <p:spPr/>
        <p:txBody>
          <a:bodyPr/>
          <a:lstStyle/>
          <a:p>
            <a:r>
              <a:rPr lang="en-US"/>
              <a:t>Thinking Like an Engineer</a:t>
            </a:r>
          </a:p>
        </p:txBody>
      </p:sp>
      <p:sp>
        <p:nvSpPr>
          <p:cNvPr id="691203" name="Rectangle 3"/>
          <p:cNvSpPr>
            <a:spLocks noGrp="1" noChangeArrowheads="1"/>
          </p:cNvSpPr>
          <p:nvPr>
            <p:ph type="body" idx="1"/>
          </p:nvPr>
        </p:nvSpPr>
        <p:spPr/>
        <p:txBody>
          <a:bodyPr/>
          <a:lstStyle/>
          <a:p>
            <a:pPr>
              <a:lnSpc>
                <a:spcPct val="90000"/>
              </a:lnSpc>
            </a:pPr>
            <a:r>
              <a:rPr lang="en-US"/>
              <a:t>There are many resources available from professional societies, etc. </a:t>
            </a:r>
          </a:p>
          <a:p>
            <a:pPr>
              <a:lnSpc>
                <a:spcPct val="90000"/>
              </a:lnSpc>
            </a:pPr>
            <a:r>
              <a:rPr lang="en-US">
                <a:hlinkClick r:id="rId2"/>
              </a:rPr>
              <a:t>From the ASME</a:t>
            </a:r>
            <a:r>
              <a:rPr lang="en-US"/>
              <a:t>, for example.</a:t>
            </a:r>
          </a:p>
          <a:p>
            <a:pPr>
              <a:lnSpc>
                <a:spcPct val="90000"/>
              </a:lnSpc>
            </a:pPr>
            <a:r>
              <a:rPr lang="en-US">
                <a:hlinkClick r:id="rId3"/>
              </a:rPr>
              <a:t>ASEE</a:t>
            </a:r>
            <a:r>
              <a:rPr lang="en-US"/>
              <a:t> has extensive K-12 support </a:t>
            </a:r>
          </a:p>
          <a:p>
            <a:pPr>
              <a:lnSpc>
                <a:spcPct val="90000"/>
              </a:lnSpc>
            </a:pPr>
            <a:r>
              <a:rPr lang="en-US"/>
              <a:t>Links I have collected</a:t>
            </a:r>
          </a:p>
          <a:p>
            <a:pPr lvl="1">
              <a:lnSpc>
                <a:spcPct val="90000"/>
              </a:lnSpc>
            </a:pPr>
            <a:r>
              <a:rPr lang="en-US">
                <a:hlinkClick r:id="rId4"/>
              </a:rPr>
              <a:t>http://hibp.ecse.rpi.edu/~connor/EOD/</a:t>
            </a:r>
            <a:r>
              <a:rPr lang="en-US"/>
              <a:t> </a:t>
            </a:r>
          </a:p>
          <a:p>
            <a:pPr>
              <a:lnSpc>
                <a:spcPct val="90000"/>
              </a:lnSpc>
            </a:pPr>
            <a:r>
              <a:rPr lang="en-US"/>
              <a:t>Historical Connection – Theodore Judah</a:t>
            </a:r>
          </a:p>
          <a:p>
            <a:pPr lvl="1">
              <a:lnSpc>
                <a:spcPct val="90000"/>
              </a:lnSpc>
            </a:pPr>
            <a:r>
              <a:rPr lang="en-US">
                <a:hlinkClick r:id="rId5"/>
              </a:rPr>
              <a:t>http://cprr.org/Museum/Judah_Report_1863.html</a:t>
            </a:r>
            <a:r>
              <a:rPr lang="en-US"/>
              <a:t> </a:t>
            </a:r>
          </a:p>
        </p:txBody>
      </p:sp>
      <p:sp>
        <p:nvSpPr>
          <p:cNvPr id="5" name="TextBox 4"/>
          <p:cNvSpPr txBox="1"/>
          <p:nvPr/>
        </p:nvSpPr>
        <p:spPr>
          <a:xfrm>
            <a:off x="2667000" y="5867400"/>
            <a:ext cx="5715000" cy="369332"/>
          </a:xfrm>
          <a:prstGeom prst="rect">
            <a:avLst/>
          </a:prstGeom>
          <a:noFill/>
        </p:spPr>
        <p:txBody>
          <a:bodyPr wrap="square" rtlCol="0">
            <a:spAutoFit/>
          </a:bodyPr>
          <a:lstStyle/>
          <a:p>
            <a:r>
              <a:rPr lang="en-US" dirty="0" smtClean="0"/>
              <a:t>One the most interesting people to have attended RPI </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10"/>
          </p:nvPr>
        </p:nvSpPr>
        <p:spPr/>
        <p:txBody>
          <a:bodyPr/>
          <a:lstStyle/>
          <a:p>
            <a:r>
              <a:rPr lang="en-US"/>
              <a:t>K. A. Connor</a:t>
            </a:r>
          </a:p>
        </p:txBody>
      </p:sp>
      <p:sp>
        <p:nvSpPr>
          <p:cNvPr id="563202" name="Rectangle 2"/>
          <p:cNvSpPr>
            <a:spLocks noGrp="1" noChangeArrowheads="1"/>
          </p:cNvSpPr>
          <p:nvPr>
            <p:ph type="title"/>
          </p:nvPr>
        </p:nvSpPr>
        <p:spPr/>
        <p:txBody>
          <a:bodyPr/>
          <a:lstStyle/>
          <a:p>
            <a:r>
              <a:rPr lang="en-US"/>
              <a:t>Why Are We Here?</a:t>
            </a:r>
          </a:p>
        </p:txBody>
      </p:sp>
      <p:pic>
        <p:nvPicPr>
          <p:cNvPr id="50178" name="Picture 2"/>
          <p:cNvPicPr>
            <a:picLocks noChangeAspect="1" noChangeArrowheads="1"/>
          </p:cNvPicPr>
          <p:nvPr/>
        </p:nvPicPr>
        <p:blipFill>
          <a:blip r:embed="rId2" cstate="print"/>
          <a:srcRect/>
          <a:stretch>
            <a:fillRect/>
          </a:stretch>
        </p:blipFill>
        <p:spPr bwMode="auto">
          <a:xfrm>
            <a:off x="1371600" y="1028700"/>
            <a:ext cx="6553200" cy="4914900"/>
          </a:xfrm>
          <a:prstGeom prst="rect">
            <a:avLst/>
          </a:prstGeom>
          <a:noFill/>
          <a:ln w="9525">
            <a:noFill/>
            <a:miter lim="800000"/>
            <a:headEnd/>
            <a:tailEnd/>
          </a:ln>
        </p:spPr>
      </p:pic>
      <p:pic>
        <p:nvPicPr>
          <p:cNvPr id="563205" name="Picture 5"/>
          <p:cNvPicPr>
            <a:picLocks noChangeAspect="1" noChangeArrowheads="1"/>
          </p:cNvPicPr>
          <p:nvPr/>
        </p:nvPicPr>
        <p:blipFill>
          <a:blip r:embed="rId3" cstate="print"/>
          <a:srcRect/>
          <a:stretch>
            <a:fillRect/>
          </a:stretch>
        </p:blipFill>
        <p:spPr bwMode="auto">
          <a:xfrm>
            <a:off x="847725" y="990600"/>
            <a:ext cx="7686675" cy="5486400"/>
          </a:xfrm>
          <a:prstGeom prst="rect">
            <a:avLst/>
          </a:prstGeom>
          <a:noFill/>
          <a:ln w="9525">
            <a:noFill/>
            <a:miter lim="800000"/>
            <a:headEnd/>
            <a:tailEnd/>
          </a:ln>
          <a:effectLst/>
        </p:spPr>
      </p:pic>
      <p:sp>
        <p:nvSpPr>
          <p:cNvPr id="563207" name="Oval 7"/>
          <p:cNvSpPr>
            <a:spLocks noChangeArrowheads="1"/>
          </p:cNvSpPr>
          <p:nvPr/>
        </p:nvSpPr>
        <p:spPr bwMode="auto">
          <a:xfrm>
            <a:off x="6981825" y="3381375"/>
            <a:ext cx="1371600" cy="1295400"/>
          </a:xfrm>
          <a:prstGeom prst="ellipse">
            <a:avLst/>
          </a:prstGeom>
          <a:noFill/>
          <a:ln w="76200" cmpd="tri">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US"/>
              <a:t>K. A. Connor</a:t>
            </a:r>
          </a:p>
        </p:txBody>
      </p:sp>
      <p:sp>
        <p:nvSpPr>
          <p:cNvPr id="576514" name="Rectangle 2"/>
          <p:cNvSpPr>
            <a:spLocks noGrp="1" noChangeArrowheads="1"/>
          </p:cNvSpPr>
          <p:nvPr>
            <p:ph type="title"/>
          </p:nvPr>
        </p:nvSpPr>
        <p:spPr/>
        <p:txBody>
          <a:bodyPr/>
          <a:lstStyle/>
          <a:p>
            <a:r>
              <a:rPr lang="en-US"/>
              <a:t>Also</a:t>
            </a:r>
          </a:p>
        </p:txBody>
      </p:sp>
      <p:pic>
        <p:nvPicPr>
          <p:cNvPr id="576516" name="Picture 4"/>
          <p:cNvPicPr>
            <a:picLocks noChangeAspect="1" noChangeArrowheads="1"/>
          </p:cNvPicPr>
          <p:nvPr/>
        </p:nvPicPr>
        <p:blipFill>
          <a:blip r:embed="rId2" cstate="print"/>
          <a:srcRect/>
          <a:stretch>
            <a:fillRect/>
          </a:stretch>
        </p:blipFill>
        <p:spPr bwMode="auto">
          <a:xfrm>
            <a:off x="304800" y="1219200"/>
            <a:ext cx="5867400" cy="4400550"/>
          </a:xfrm>
          <a:prstGeom prst="rect">
            <a:avLst/>
          </a:prstGeom>
          <a:noFill/>
          <a:ln w="9525">
            <a:noFill/>
            <a:miter lim="800000"/>
            <a:headEnd/>
            <a:tailEnd/>
          </a:ln>
          <a:effectLst/>
        </p:spPr>
      </p:pic>
      <p:pic>
        <p:nvPicPr>
          <p:cNvPr id="576517" name="Picture 5"/>
          <p:cNvPicPr>
            <a:picLocks noChangeAspect="1" noChangeArrowheads="1"/>
          </p:cNvPicPr>
          <p:nvPr/>
        </p:nvPicPr>
        <p:blipFill>
          <a:blip r:embed="rId3" cstate="print"/>
          <a:srcRect b="4225"/>
          <a:stretch>
            <a:fillRect/>
          </a:stretch>
        </p:blipFill>
        <p:spPr bwMode="auto">
          <a:xfrm>
            <a:off x="4913313" y="1371600"/>
            <a:ext cx="4230687" cy="5486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6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K. A. Connor</a:t>
            </a:r>
          </a:p>
        </p:txBody>
      </p:sp>
      <p:sp>
        <p:nvSpPr>
          <p:cNvPr id="518146" name="Rectangle 2"/>
          <p:cNvSpPr>
            <a:spLocks noGrp="1" noChangeArrowheads="1"/>
          </p:cNvSpPr>
          <p:nvPr>
            <p:ph type="title"/>
          </p:nvPr>
        </p:nvSpPr>
        <p:spPr/>
        <p:txBody>
          <a:bodyPr/>
          <a:lstStyle/>
          <a:p>
            <a:r>
              <a:rPr lang="en-US"/>
              <a:t>Joseph Henry</a:t>
            </a:r>
          </a:p>
        </p:txBody>
      </p:sp>
      <p:sp>
        <p:nvSpPr>
          <p:cNvPr id="518147" name="Rectangle 3"/>
          <p:cNvSpPr>
            <a:spLocks noGrp="1" noChangeArrowheads="1"/>
          </p:cNvSpPr>
          <p:nvPr>
            <p:ph type="body" idx="1"/>
          </p:nvPr>
        </p:nvSpPr>
        <p:spPr>
          <a:xfrm>
            <a:off x="457200" y="1600200"/>
            <a:ext cx="8382000" cy="4525963"/>
          </a:xfrm>
        </p:spPr>
        <p:txBody>
          <a:bodyPr/>
          <a:lstStyle/>
          <a:p>
            <a:r>
              <a:rPr lang="en-US" dirty="0">
                <a:hlinkClick r:id="rId2"/>
              </a:rPr>
              <a:t>http://maps.google.com</a:t>
            </a:r>
            <a:r>
              <a:rPr lang="en-US" dirty="0"/>
              <a:t> look up Albany, NY</a:t>
            </a:r>
          </a:p>
          <a:p>
            <a:endParaRPr lang="en-US" dirty="0"/>
          </a:p>
        </p:txBody>
      </p:sp>
      <p:pic>
        <p:nvPicPr>
          <p:cNvPr id="518148" name="Picture 4"/>
          <p:cNvPicPr>
            <a:picLocks noChangeAspect="1" noChangeArrowheads="1"/>
          </p:cNvPicPr>
          <p:nvPr/>
        </p:nvPicPr>
        <p:blipFill>
          <a:blip r:embed="rId3" cstate="print"/>
          <a:srcRect/>
          <a:stretch>
            <a:fillRect/>
          </a:stretch>
        </p:blipFill>
        <p:spPr bwMode="auto">
          <a:xfrm>
            <a:off x="2819400" y="2438400"/>
            <a:ext cx="3241675" cy="41767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K. A. Connor</a:t>
            </a:r>
          </a:p>
        </p:txBody>
      </p:sp>
      <p:sp>
        <p:nvSpPr>
          <p:cNvPr id="519170" name="Rectangle 2"/>
          <p:cNvSpPr>
            <a:spLocks noGrp="1" noChangeArrowheads="1"/>
          </p:cNvSpPr>
          <p:nvPr>
            <p:ph type="title"/>
          </p:nvPr>
        </p:nvSpPr>
        <p:spPr/>
        <p:txBody>
          <a:bodyPr/>
          <a:lstStyle/>
          <a:p>
            <a:r>
              <a:rPr lang="en-US"/>
              <a:t>Joseph Henry</a:t>
            </a:r>
          </a:p>
        </p:txBody>
      </p:sp>
      <p:sp>
        <p:nvSpPr>
          <p:cNvPr id="519171" name="Rectangle 3"/>
          <p:cNvSpPr>
            <a:spLocks noGrp="1" noChangeArrowheads="1"/>
          </p:cNvSpPr>
          <p:nvPr>
            <p:ph type="body" idx="1"/>
          </p:nvPr>
        </p:nvSpPr>
        <p:spPr/>
        <p:txBody>
          <a:bodyPr/>
          <a:lstStyle/>
          <a:p>
            <a:pPr>
              <a:lnSpc>
                <a:spcPct val="90000"/>
              </a:lnSpc>
            </a:pPr>
            <a:r>
              <a:rPr lang="en-US" sz="2800"/>
              <a:t>Born in Albany, December 17, 1797 </a:t>
            </a:r>
          </a:p>
          <a:p>
            <a:pPr>
              <a:lnSpc>
                <a:spcPct val="90000"/>
              </a:lnSpc>
            </a:pPr>
            <a:r>
              <a:rPr lang="en-US" sz="2800"/>
              <a:t>Grew up in Galway with his grandmother after his father died</a:t>
            </a:r>
          </a:p>
          <a:p>
            <a:pPr>
              <a:lnSpc>
                <a:spcPct val="90000"/>
              </a:lnSpc>
            </a:pPr>
            <a:r>
              <a:rPr lang="en-US" sz="2800"/>
              <a:t>1819 Entered Albany Academy</a:t>
            </a:r>
          </a:p>
          <a:p>
            <a:pPr>
              <a:lnSpc>
                <a:spcPct val="90000"/>
              </a:lnSpc>
            </a:pPr>
            <a:r>
              <a:rPr lang="en-US" sz="2800"/>
              <a:t>1826 Professor at Albany Academy</a:t>
            </a:r>
          </a:p>
          <a:p>
            <a:pPr>
              <a:lnSpc>
                <a:spcPct val="90000"/>
              </a:lnSpc>
            </a:pPr>
            <a:r>
              <a:rPr lang="en-US" sz="2800"/>
              <a:t>1832 Professor at Princeton</a:t>
            </a:r>
          </a:p>
          <a:p>
            <a:pPr>
              <a:lnSpc>
                <a:spcPct val="90000"/>
              </a:lnSpc>
            </a:pPr>
            <a:r>
              <a:rPr lang="en-US" sz="2800"/>
              <a:t>1846 First Secretary of the Smithsonian</a:t>
            </a:r>
          </a:p>
          <a:p>
            <a:pPr>
              <a:lnSpc>
                <a:spcPct val="90000"/>
              </a:lnSpc>
            </a:pPr>
            <a:r>
              <a:rPr lang="en-US" sz="2800"/>
              <a:t>1863 Co-founder and 2</a:t>
            </a:r>
            <a:r>
              <a:rPr lang="en-US" sz="2800" baseline="30000"/>
              <a:t>nd</a:t>
            </a:r>
            <a:r>
              <a:rPr lang="en-US" sz="2800"/>
              <a:t> President of NAS</a:t>
            </a:r>
          </a:p>
          <a:p>
            <a:pPr>
              <a:lnSpc>
                <a:spcPct val="90000"/>
              </a:lnSpc>
            </a:pPr>
            <a:r>
              <a:rPr lang="en-US" sz="2800"/>
              <a:t>Died, May 13, 1878</a:t>
            </a:r>
          </a:p>
        </p:txBody>
      </p:sp>
      <p:pic>
        <p:nvPicPr>
          <p:cNvPr id="519172" name="Picture 4"/>
          <p:cNvPicPr>
            <a:picLocks noChangeAspect="1" noChangeArrowheads="1"/>
          </p:cNvPicPr>
          <p:nvPr/>
        </p:nvPicPr>
        <p:blipFill>
          <a:blip r:embed="rId2" cstate="print"/>
          <a:srcRect l="36052" t="29921" r="11302" b="11812"/>
          <a:stretch>
            <a:fillRect/>
          </a:stretch>
        </p:blipFill>
        <p:spPr bwMode="auto">
          <a:xfrm>
            <a:off x="304800" y="-15875"/>
            <a:ext cx="8534400" cy="68643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9172"/>
                                        </p:tgtEl>
                                        <p:attrNameLst>
                                          <p:attrName>style.visibility</p:attrName>
                                        </p:attrNameLst>
                                      </p:cBhvr>
                                      <p:to>
                                        <p:strVal val="visible"/>
                                      </p:to>
                                    </p:set>
                                    <p:animEffect transition="in" filter="blinds(horizontal)">
                                      <p:cBhvr>
                                        <p:cTn id="7" dur="500"/>
                                        <p:tgtEl>
                                          <p:spTgt spid="519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a:spLocks noGrp="1"/>
          </p:cNvSpPr>
          <p:nvPr>
            <p:ph type="ftr" sz="quarter" idx="10"/>
          </p:nvPr>
        </p:nvSpPr>
        <p:spPr/>
        <p:txBody>
          <a:bodyPr/>
          <a:lstStyle/>
          <a:p>
            <a:r>
              <a:rPr lang="en-US"/>
              <a:t>K. A. Connor</a:t>
            </a:r>
          </a:p>
        </p:txBody>
      </p:sp>
      <p:sp>
        <p:nvSpPr>
          <p:cNvPr id="549890" name="Rectangle 2"/>
          <p:cNvSpPr>
            <a:spLocks noGrp="1" noChangeArrowheads="1"/>
          </p:cNvSpPr>
          <p:nvPr>
            <p:ph type="title"/>
          </p:nvPr>
        </p:nvSpPr>
        <p:spPr/>
        <p:txBody>
          <a:bodyPr/>
          <a:lstStyle/>
          <a:p>
            <a:r>
              <a:rPr lang="en-US"/>
              <a:t>Joseph Henry</a:t>
            </a:r>
          </a:p>
        </p:txBody>
      </p:sp>
      <p:pic>
        <p:nvPicPr>
          <p:cNvPr id="549892" name="Picture 4"/>
          <p:cNvPicPr>
            <a:picLocks noChangeAspect="1" noChangeArrowheads="1"/>
          </p:cNvPicPr>
          <p:nvPr/>
        </p:nvPicPr>
        <p:blipFill>
          <a:blip r:embed="rId2" cstate="print"/>
          <a:srcRect/>
          <a:stretch>
            <a:fillRect/>
          </a:stretch>
        </p:blipFill>
        <p:spPr bwMode="auto">
          <a:xfrm>
            <a:off x="1143000" y="2133600"/>
            <a:ext cx="2571750" cy="2762250"/>
          </a:xfrm>
          <a:prstGeom prst="rect">
            <a:avLst/>
          </a:prstGeom>
          <a:noFill/>
          <a:ln w="9525">
            <a:noFill/>
            <a:miter lim="800000"/>
            <a:headEnd/>
            <a:tailEnd/>
          </a:ln>
          <a:effectLst/>
        </p:spPr>
      </p:pic>
      <p:pic>
        <p:nvPicPr>
          <p:cNvPr id="549893" name="Picture 5"/>
          <p:cNvPicPr>
            <a:picLocks noChangeAspect="1" noChangeArrowheads="1"/>
          </p:cNvPicPr>
          <p:nvPr/>
        </p:nvPicPr>
        <p:blipFill>
          <a:blip r:embed="rId3" cstate="print"/>
          <a:srcRect/>
          <a:stretch>
            <a:fillRect/>
          </a:stretch>
        </p:blipFill>
        <p:spPr bwMode="auto">
          <a:xfrm>
            <a:off x="4648200" y="1752600"/>
            <a:ext cx="2886075" cy="2295525"/>
          </a:xfrm>
          <a:prstGeom prst="rect">
            <a:avLst/>
          </a:prstGeom>
          <a:noFill/>
          <a:ln w="9525">
            <a:noFill/>
            <a:miter lim="800000"/>
            <a:headEnd/>
            <a:tailEnd/>
          </a:ln>
          <a:effectLst/>
        </p:spPr>
      </p:pic>
      <p:sp>
        <p:nvSpPr>
          <p:cNvPr id="549894" name="Text Box 6"/>
          <p:cNvSpPr txBox="1">
            <a:spLocks noChangeArrowheads="1"/>
          </p:cNvSpPr>
          <p:nvPr/>
        </p:nvSpPr>
        <p:spPr bwMode="auto">
          <a:xfrm>
            <a:off x="2362200" y="5562600"/>
            <a:ext cx="3505200" cy="457200"/>
          </a:xfrm>
          <a:prstGeom prst="rect">
            <a:avLst/>
          </a:prstGeom>
          <a:noFill/>
          <a:ln w="9525">
            <a:noFill/>
            <a:miter lim="800000"/>
            <a:headEnd/>
            <a:tailEnd/>
          </a:ln>
          <a:effectLst/>
        </p:spPr>
        <p:txBody>
          <a:bodyPr>
            <a:spAutoFit/>
          </a:bodyPr>
          <a:lstStyle/>
          <a:p>
            <a:pPr>
              <a:spcBef>
                <a:spcPct val="50000"/>
              </a:spcBef>
            </a:pPr>
            <a:r>
              <a:rPr lang="en-US" sz="2400"/>
              <a:t>Electromagnet</a:t>
            </a:r>
          </a:p>
        </p:txBody>
      </p:sp>
      <p:sp>
        <p:nvSpPr>
          <p:cNvPr id="549895" name="Text Box 7"/>
          <p:cNvSpPr txBox="1">
            <a:spLocks noChangeArrowheads="1"/>
          </p:cNvSpPr>
          <p:nvPr/>
        </p:nvSpPr>
        <p:spPr bwMode="auto">
          <a:xfrm>
            <a:off x="4572000" y="4267200"/>
            <a:ext cx="4114800" cy="641350"/>
          </a:xfrm>
          <a:prstGeom prst="rect">
            <a:avLst/>
          </a:prstGeom>
          <a:noFill/>
          <a:ln w="9525">
            <a:noFill/>
            <a:miter lim="800000"/>
            <a:headEnd/>
            <a:tailEnd/>
          </a:ln>
          <a:effectLst/>
        </p:spPr>
        <p:txBody>
          <a:bodyPr>
            <a:spAutoFit/>
          </a:bodyPr>
          <a:lstStyle/>
          <a:p>
            <a:pPr>
              <a:spcBef>
                <a:spcPct val="50000"/>
              </a:spcBef>
            </a:pPr>
            <a:r>
              <a:rPr lang="en-US"/>
              <a:t>What is one of the keys to making a powerful electromagnet?</a:t>
            </a:r>
          </a:p>
        </p:txBody>
      </p:sp>
      <p:sp>
        <p:nvSpPr>
          <p:cNvPr id="549896" name="Text Box 8"/>
          <p:cNvSpPr txBox="1">
            <a:spLocks noChangeArrowheads="1"/>
          </p:cNvSpPr>
          <p:nvPr/>
        </p:nvSpPr>
        <p:spPr bwMode="auto">
          <a:xfrm>
            <a:off x="4953000" y="5029200"/>
            <a:ext cx="1219200" cy="366713"/>
          </a:xfrm>
          <a:prstGeom prst="rect">
            <a:avLst/>
          </a:prstGeom>
          <a:noFill/>
          <a:ln w="9525">
            <a:noFill/>
            <a:miter lim="800000"/>
            <a:headEnd/>
            <a:tailEnd/>
          </a:ln>
          <a:effectLst/>
        </p:spPr>
        <p:txBody>
          <a:bodyPr>
            <a:spAutoFit/>
          </a:bodyPr>
          <a:lstStyle/>
          <a:p>
            <a:pPr>
              <a:spcBef>
                <a:spcPct val="50000"/>
              </a:spcBef>
            </a:pPr>
            <a:r>
              <a:rPr lang="en-US">
                <a:solidFill>
                  <a:srgbClr val="FF0000"/>
                </a:solidFill>
              </a:rPr>
              <a:t>Insulation</a:t>
            </a:r>
          </a:p>
        </p:txBody>
      </p:sp>
      <p:sp>
        <p:nvSpPr>
          <p:cNvPr id="549897" name="Line 9"/>
          <p:cNvSpPr>
            <a:spLocks noChangeShapeType="1"/>
          </p:cNvSpPr>
          <p:nvPr/>
        </p:nvSpPr>
        <p:spPr bwMode="auto">
          <a:xfrm flipH="1" flipV="1">
            <a:off x="2286000" y="3276600"/>
            <a:ext cx="2590800" cy="1905000"/>
          </a:xfrm>
          <a:prstGeom prst="line">
            <a:avLst/>
          </a:prstGeom>
          <a:noFill/>
          <a:ln w="38100">
            <a:solidFill>
              <a:srgbClr val="FF0000"/>
            </a:solidFill>
            <a:round/>
            <a:headEnd/>
            <a:tailEnd type="triangl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98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9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6" grpId="0"/>
      <p:bldP spid="54989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10"/>
          </p:nvPr>
        </p:nvSpPr>
        <p:spPr/>
        <p:txBody>
          <a:bodyPr/>
          <a:lstStyle/>
          <a:p>
            <a:r>
              <a:rPr lang="en-US"/>
              <a:t>K. A. Connor</a:t>
            </a:r>
          </a:p>
        </p:txBody>
      </p:sp>
      <p:pic>
        <p:nvPicPr>
          <p:cNvPr id="520196" name="Picture 4" descr="39040"/>
          <p:cNvPicPr>
            <a:picLocks noChangeAspect="1" noChangeArrowheads="1"/>
          </p:cNvPicPr>
          <p:nvPr/>
        </p:nvPicPr>
        <p:blipFill>
          <a:blip r:embed="rId2" cstate="print"/>
          <a:srcRect/>
          <a:stretch>
            <a:fillRect/>
          </a:stretch>
        </p:blipFill>
        <p:spPr bwMode="auto">
          <a:xfrm>
            <a:off x="685800" y="1447800"/>
            <a:ext cx="3160713" cy="4191000"/>
          </a:xfrm>
          <a:prstGeom prst="rect">
            <a:avLst/>
          </a:prstGeom>
          <a:noFill/>
        </p:spPr>
      </p:pic>
      <p:pic>
        <p:nvPicPr>
          <p:cNvPr id="520197" name="Picture 5" descr="magnet2"/>
          <p:cNvPicPr>
            <a:picLocks noChangeAspect="1" noChangeArrowheads="1"/>
          </p:cNvPicPr>
          <p:nvPr/>
        </p:nvPicPr>
        <p:blipFill>
          <a:blip r:embed="rId3" cstate="print"/>
          <a:srcRect/>
          <a:stretch>
            <a:fillRect/>
          </a:stretch>
        </p:blipFill>
        <p:spPr bwMode="auto">
          <a:xfrm>
            <a:off x="4876800" y="1524000"/>
            <a:ext cx="2457450" cy="3124200"/>
          </a:xfrm>
          <a:prstGeom prst="rect">
            <a:avLst/>
          </a:prstGeom>
          <a:noFill/>
        </p:spPr>
      </p:pic>
      <p:sp>
        <p:nvSpPr>
          <p:cNvPr id="520198" name="Text Box 6"/>
          <p:cNvSpPr txBox="1">
            <a:spLocks noChangeArrowheads="1"/>
          </p:cNvSpPr>
          <p:nvPr/>
        </p:nvSpPr>
        <p:spPr bwMode="auto">
          <a:xfrm>
            <a:off x="4495800" y="5029200"/>
            <a:ext cx="4267200" cy="641350"/>
          </a:xfrm>
          <a:prstGeom prst="rect">
            <a:avLst/>
          </a:prstGeom>
          <a:noFill/>
          <a:ln w="9525">
            <a:noFill/>
            <a:miter lim="800000"/>
            <a:headEnd/>
            <a:tailEnd/>
          </a:ln>
          <a:effectLst/>
        </p:spPr>
        <p:txBody>
          <a:bodyPr>
            <a:spAutoFit/>
          </a:bodyPr>
          <a:lstStyle/>
          <a:p>
            <a:pPr>
              <a:spcBef>
                <a:spcPct val="50000"/>
              </a:spcBef>
            </a:pPr>
            <a:r>
              <a:rPr lang="en-US"/>
              <a:t>His key practical contribution to the electromagnet – how did he do it?</a:t>
            </a:r>
          </a:p>
        </p:txBody>
      </p:sp>
      <p:sp>
        <p:nvSpPr>
          <p:cNvPr id="7" name="Title 6"/>
          <p:cNvSpPr>
            <a:spLocks noGrp="1"/>
          </p:cNvSpPr>
          <p:nvPr>
            <p:ph type="title"/>
          </p:nvPr>
        </p:nvSpPr>
        <p:spPr/>
        <p:txBody>
          <a:bodyPr/>
          <a:lstStyle/>
          <a:p>
            <a:r>
              <a:rPr lang="en-US" dirty="0" smtClean="0"/>
              <a:t>Joseph Henry</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Joseph Henry</a:t>
            </a:r>
            <a:endParaRPr lang="en-US" dirty="0"/>
          </a:p>
        </p:txBody>
      </p:sp>
      <p:sp>
        <p:nvSpPr>
          <p:cNvPr id="3" name="Footer Placeholder 1"/>
          <p:cNvSpPr>
            <a:spLocks noGrp="1"/>
          </p:cNvSpPr>
          <p:nvPr>
            <p:ph type="ftr" sz="quarter" idx="11"/>
          </p:nvPr>
        </p:nvSpPr>
        <p:spPr/>
        <p:txBody>
          <a:bodyPr/>
          <a:lstStyle/>
          <a:p>
            <a:r>
              <a:rPr lang="en-US"/>
              <a:t>K. A. Connor</a:t>
            </a:r>
          </a:p>
        </p:txBody>
      </p:sp>
      <p:sp>
        <p:nvSpPr>
          <p:cNvPr id="555013" name="Text Box 5"/>
          <p:cNvSpPr txBox="1">
            <a:spLocks noChangeArrowheads="1"/>
          </p:cNvSpPr>
          <p:nvPr/>
        </p:nvSpPr>
        <p:spPr bwMode="auto">
          <a:xfrm>
            <a:off x="457200" y="1143000"/>
            <a:ext cx="8153400" cy="5203825"/>
          </a:xfrm>
          <a:prstGeom prst="rect">
            <a:avLst/>
          </a:prstGeom>
          <a:noFill/>
          <a:ln w="9525">
            <a:noFill/>
            <a:miter lim="800000"/>
            <a:headEnd/>
            <a:tailEnd/>
          </a:ln>
          <a:effectLst/>
        </p:spPr>
        <p:txBody>
          <a:bodyPr>
            <a:spAutoFit/>
          </a:bodyPr>
          <a:lstStyle/>
          <a:p>
            <a:pPr>
              <a:spcBef>
                <a:spcPct val="50000"/>
              </a:spcBef>
            </a:pPr>
            <a:r>
              <a:rPr lang="en-US" sz="2400" dirty="0"/>
              <a:t>In 1820, Danish physicist Hans Christian </a:t>
            </a:r>
            <a:r>
              <a:rPr lang="en-US" sz="2400" dirty="0" err="1"/>
              <a:t>Oersted</a:t>
            </a:r>
            <a:r>
              <a:rPr lang="en-US" sz="2400" dirty="0"/>
              <a:t> had discovered that the flow of an electric current produced a magnetic field around the wire. This amazed scientists and many, including Henry and Faraday, began to experiment with magnetism. In 1829 Henry learned that William Sturgeon had built an electromagnet that could lift nine pounds. This was quite remarkable, but Henry believed he could create a magnet that was much stronger. </a:t>
            </a:r>
            <a:r>
              <a:rPr lang="en-US" sz="2400" b="1" i="1" dirty="0"/>
              <a:t>The secret was to wrap more wire around the iron core, overlapping the levels. However, wire in that era was not insulated, so wrapping one level over another caused a short circuit. Henry got around the problem by the laborious process of </a:t>
            </a:r>
            <a:r>
              <a:rPr lang="en-US" sz="2400" b="1" i="1" dirty="0">
                <a:solidFill>
                  <a:srgbClr val="FF0000"/>
                </a:solidFill>
              </a:rPr>
              <a:t>insulating the copper wire by hand, using strips of his wife's silk petticoats.</a:t>
            </a:r>
            <a:r>
              <a:rPr lang="en-US" sz="2400" dirty="0">
                <a:solidFill>
                  <a:srgbClr val="FF0000"/>
                </a:solidFill>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10"/>
          </p:nvPr>
        </p:nvSpPr>
        <p:spPr/>
        <p:txBody>
          <a:bodyPr/>
          <a:lstStyle/>
          <a:p>
            <a:r>
              <a:rPr lang="en-US"/>
              <a:t>K. A. Connor</a:t>
            </a:r>
          </a:p>
        </p:txBody>
      </p:sp>
      <p:sp>
        <p:nvSpPr>
          <p:cNvPr id="522242" name="Rectangle 2"/>
          <p:cNvSpPr>
            <a:spLocks noGrp="1" noChangeArrowheads="1"/>
          </p:cNvSpPr>
          <p:nvPr>
            <p:ph type="title"/>
          </p:nvPr>
        </p:nvSpPr>
        <p:spPr/>
        <p:txBody>
          <a:bodyPr/>
          <a:lstStyle/>
          <a:p>
            <a:r>
              <a:rPr lang="en-US"/>
              <a:t>Joseph Henry</a:t>
            </a:r>
          </a:p>
        </p:txBody>
      </p:sp>
      <p:pic>
        <p:nvPicPr>
          <p:cNvPr id="522244" name="Picture 4" descr="fig5"/>
          <p:cNvPicPr>
            <a:picLocks noChangeAspect="1" noChangeArrowheads="1"/>
          </p:cNvPicPr>
          <p:nvPr/>
        </p:nvPicPr>
        <p:blipFill>
          <a:blip r:embed="rId2" cstate="print"/>
          <a:srcRect/>
          <a:stretch>
            <a:fillRect/>
          </a:stretch>
        </p:blipFill>
        <p:spPr bwMode="auto">
          <a:xfrm>
            <a:off x="1066800" y="1295400"/>
            <a:ext cx="2898775" cy="3733800"/>
          </a:xfrm>
          <a:prstGeom prst="rect">
            <a:avLst/>
          </a:prstGeom>
          <a:noFill/>
        </p:spPr>
      </p:pic>
      <p:pic>
        <p:nvPicPr>
          <p:cNvPr id="522245" name="Picture 5" descr="ar1857"/>
          <p:cNvPicPr>
            <a:picLocks noChangeAspect="1" noChangeArrowheads="1"/>
          </p:cNvPicPr>
          <p:nvPr/>
        </p:nvPicPr>
        <p:blipFill>
          <a:blip r:embed="rId3" cstate="print"/>
          <a:srcRect/>
          <a:stretch>
            <a:fillRect/>
          </a:stretch>
        </p:blipFill>
        <p:spPr bwMode="auto">
          <a:xfrm>
            <a:off x="4114800" y="1295400"/>
            <a:ext cx="4191000" cy="3730625"/>
          </a:xfrm>
          <a:prstGeom prst="rect">
            <a:avLst/>
          </a:prstGeom>
          <a:noFill/>
        </p:spPr>
      </p:pic>
      <p:sp>
        <p:nvSpPr>
          <p:cNvPr id="522246" name="Text Box 6"/>
          <p:cNvSpPr txBox="1">
            <a:spLocks noChangeArrowheads="1"/>
          </p:cNvSpPr>
          <p:nvPr/>
        </p:nvSpPr>
        <p:spPr bwMode="auto">
          <a:xfrm>
            <a:off x="2590800" y="5486400"/>
            <a:ext cx="3733800" cy="1190625"/>
          </a:xfrm>
          <a:prstGeom prst="rect">
            <a:avLst/>
          </a:prstGeom>
          <a:noFill/>
          <a:ln w="9525">
            <a:noFill/>
            <a:miter lim="800000"/>
            <a:headEnd/>
            <a:tailEnd/>
          </a:ln>
          <a:effectLst/>
        </p:spPr>
        <p:txBody>
          <a:bodyPr>
            <a:spAutoFit/>
          </a:bodyPr>
          <a:lstStyle/>
          <a:p>
            <a:pPr>
              <a:spcBef>
                <a:spcPct val="50000"/>
              </a:spcBef>
            </a:pPr>
            <a:r>
              <a:rPr lang="en-US"/>
              <a:t>He recognized that the magnet could be the key part of a long distance signaling device – this became the telegraph</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a:t>K. A. Connor</a:t>
            </a:r>
          </a:p>
        </p:txBody>
      </p:sp>
      <p:sp>
        <p:nvSpPr>
          <p:cNvPr id="577538" name="Rectangle 2"/>
          <p:cNvSpPr>
            <a:spLocks noGrp="1" noChangeArrowheads="1"/>
          </p:cNvSpPr>
          <p:nvPr>
            <p:ph type="title"/>
          </p:nvPr>
        </p:nvSpPr>
        <p:spPr/>
        <p:txBody>
          <a:bodyPr/>
          <a:lstStyle/>
          <a:p>
            <a:r>
              <a:rPr lang="en-US"/>
              <a:t>Who Am I?</a:t>
            </a:r>
          </a:p>
        </p:txBody>
      </p:sp>
      <p:sp>
        <p:nvSpPr>
          <p:cNvPr id="577539" name="Rectangle 3"/>
          <p:cNvSpPr>
            <a:spLocks noGrp="1" noChangeArrowheads="1"/>
          </p:cNvSpPr>
          <p:nvPr>
            <p:ph type="body" idx="1"/>
          </p:nvPr>
        </p:nvSpPr>
        <p:spPr/>
        <p:txBody>
          <a:bodyPr/>
          <a:lstStyle/>
          <a:p>
            <a:r>
              <a:rPr lang="en-US"/>
              <a:t>My name is Ken Connor</a:t>
            </a:r>
          </a:p>
        </p:txBody>
      </p:sp>
      <p:pic>
        <p:nvPicPr>
          <p:cNvPr id="577541" name="Picture 5"/>
          <p:cNvPicPr>
            <a:picLocks noChangeAspect="1" noChangeArrowheads="1"/>
          </p:cNvPicPr>
          <p:nvPr/>
        </p:nvPicPr>
        <p:blipFill>
          <a:blip r:embed="rId2" cstate="print"/>
          <a:srcRect/>
          <a:stretch>
            <a:fillRect/>
          </a:stretch>
        </p:blipFill>
        <p:spPr bwMode="auto">
          <a:xfrm>
            <a:off x="2819400" y="6019800"/>
            <a:ext cx="2209800" cy="419100"/>
          </a:xfrm>
          <a:prstGeom prst="rect">
            <a:avLst/>
          </a:prstGeom>
          <a:noFill/>
          <a:ln w="9525">
            <a:noFill/>
            <a:miter lim="800000"/>
            <a:headEnd/>
            <a:tailEnd/>
          </a:ln>
          <a:effectLst/>
        </p:spPr>
      </p:pic>
      <p:sp>
        <p:nvSpPr>
          <p:cNvPr id="577545" name="Text Box 9"/>
          <p:cNvSpPr txBox="1">
            <a:spLocks noChangeArrowheads="1"/>
          </p:cNvSpPr>
          <p:nvPr/>
        </p:nvSpPr>
        <p:spPr bwMode="auto">
          <a:xfrm>
            <a:off x="5943600" y="1820863"/>
            <a:ext cx="2895600" cy="3785652"/>
          </a:xfrm>
          <a:prstGeom prst="rect">
            <a:avLst/>
          </a:prstGeom>
          <a:noFill/>
          <a:ln w="9525">
            <a:noFill/>
            <a:miter lim="800000"/>
            <a:headEnd/>
            <a:tailEnd/>
          </a:ln>
          <a:effectLst/>
        </p:spPr>
        <p:txBody>
          <a:bodyPr wrap="square">
            <a:spAutoFit/>
          </a:bodyPr>
          <a:lstStyle/>
          <a:p>
            <a:pPr>
              <a:spcBef>
                <a:spcPct val="50000"/>
              </a:spcBef>
            </a:pPr>
            <a:r>
              <a:rPr lang="en-US" sz="2400" dirty="0"/>
              <a:t>I am a Professor of </a:t>
            </a:r>
            <a:r>
              <a:rPr lang="en-US" sz="2400" dirty="0" smtClean="0"/>
              <a:t>Electrical, Computer, and Systems Engineering and Information Technology </a:t>
            </a:r>
            <a:r>
              <a:rPr lang="en-US" sz="2400" dirty="0"/>
              <a:t>at Rensselaer Polytechnic Institute in Troy, NY</a:t>
            </a:r>
          </a:p>
        </p:txBody>
      </p:sp>
      <p:pic>
        <p:nvPicPr>
          <p:cNvPr id="10" name="Picture 4"/>
          <p:cNvPicPr>
            <a:picLocks noChangeAspect="1" noChangeArrowheads="1"/>
          </p:cNvPicPr>
          <p:nvPr/>
        </p:nvPicPr>
        <p:blipFill>
          <a:blip r:embed="rId3" cstate="print"/>
          <a:srcRect/>
          <a:stretch>
            <a:fillRect/>
          </a:stretch>
        </p:blipFill>
        <p:spPr bwMode="auto">
          <a:xfrm>
            <a:off x="457200" y="2286000"/>
            <a:ext cx="4724400" cy="3543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525314" name="Rectangle 2"/>
          <p:cNvSpPr>
            <a:spLocks noGrp="1" noChangeArrowheads="1"/>
          </p:cNvSpPr>
          <p:nvPr>
            <p:ph type="title"/>
          </p:nvPr>
        </p:nvSpPr>
        <p:spPr/>
        <p:txBody>
          <a:bodyPr/>
          <a:lstStyle/>
          <a:p>
            <a:r>
              <a:rPr lang="en-US"/>
              <a:t>Joseph Henry</a:t>
            </a:r>
          </a:p>
        </p:txBody>
      </p:sp>
      <p:sp>
        <p:nvSpPr>
          <p:cNvPr id="525315" name="Rectangle 3"/>
          <p:cNvSpPr>
            <a:spLocks noGrp="1" noChangeArrowheads="1"/>
          </p:cNvSpPr>
          <p:nvPr>
            <p:ph type="body" idx="1"/>
          </p:nvPr>
        </p:nvSpPr>
        <p:spPr/>
        <p:txBody>
          <a:bodyPr/>
          <a:lstStyle/>
          <a:p>
            <a:r>
              <a:rPr lang="en-US" sz="2800"/>
              <a:t>Simple idea – properly insulate the wires so that many turns could be added to a magnet – which he called intensity magnets</a:t>
            </a:r>
          </a:p>
          <a:p>
            <a:r>
              <a:rPr lang="en-US" sz="2800"/>
              <a:t>Saw the potential of the more powerful device as the beginning of long distance communication</a:t>
            </a:r>
          </a:p>
          <a:p>
            <a:r>
              <a:rPr lang="en-US" sz="2800"/>
              <a:t>Also demonstrated that a motor could be made, although his did not turn</a:t>
            </a:r>
          </a:p>
          <a:p>
            <a:r>
              <a:rPr lang="en-US" sz="2800"/>
              <a:t>His work made motors &amp; generators and essentially all electric power equipment possible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10"/>
          </p:nvPr>
        </p:nvSpPr>
        <p:spPr/>
        <p:txBody>
          <a:bodyPr/>
          <a:lstStyle/>
          <a:p>
            <a:r>
              <a:rPr lang="en-US"/>
              <a:t>K. A. Connor</a:t>
            </a:r>
          </a:p>
        </p:txBody>
      </p:sp>
      <p:sp>
        <p:nvSpPr>
          <p:cNvPr id="569346" name="Rectangle 2"/>
          <p:cNvSpPr>
            <a:spLocks noGrp="1" noChangeArrowheads="1"/>
          </p:cNvSpPr>
          <p:nvPr>
            <p:ph type="title"/>
          </p:nvPr>
        </p:nvSpPr>
        <p:spPr/>
        <p:txBody>
          <a:bodyPr/>
          <a:lstStyle/>
          <a:p>
            <a:r>
              <a:rPr lang="en-US"/>
              <a:t>Telegraph</a:t>
            </a:r>
          </a:p>
        </p:txBody>
      </p:sp>
      <p:pic>
        <p:nvPicPr>
          <p:cNvPr id="569347" name="Picture 3"/>
          <p:cNvPicPr>
            <a:picLocks noChangeAspect="1" noChangeArrowheads="1"/>
          </p:cNvPicPr>
          <p:nvPr/>
        </p:nvPicPr>
        <p:blipFill>
          <a:blip r:embed="rId2" cstate="print"/>
          <a:srcRect/>
          <a:stretch>
            <a:fillRect/>
          </a:stretch>
        </p:blipFill>
        <p:spPr bwMode="auto">
          <a:xfrm>
            <a:off x="0" y="1066800"/>
            <a:ext cx="4419600" cy="2711450"/>
          </a:xfrm>
          <a:prstGeom prst="rect">
            <a:avLst/>
          </a:prstGeom>
          <a:noFill/>
          <a:ln w="9525">
            <a:noFill/>
            <a:miter lim="800000"/>
            <a:headEnd/>
            <a:tailEnd/>
          </a:ln>
          <a:effectLst/>
        </p:spPr>
      </p:pic>
      <p:pic>
        <p:nvPicPr>
          <p:cNvPr id="569348" name="Picture 4"/>
          <p:cNvPicPr>
            <a:picLocks noChangeAspect="1" noChangeArrowheads="1"/>
          </p:cNvPicPr>
          <p:nvPr/>
        </p:nvPicPr>
        <p:blipFill>
          <a:blip r:embed="rId3" cstate="print"/>
          <a:srcRect/>
          <a:stretch>
            <a:fillRect/>
          </a:stretch>
        </p:blipFill>
        <p:spPr bwMode="auto">
          <a:xfrm>
            <a:off x="3581400" y="3810000"/>
            <a:ext cx="5562600" cy="3059113"/>
          </a:xfrm>
          <a:prstGeom prst="rect">
            <a:avLst/>
          </a:prstGeom>
          <a:noFill/>
          <a:ln w="9525">
            <a:noFill/>
            <a:miter lim="800000"/>
            <a:headEnd/>
            <a:tailEnd/>
          </a:ln>
          <a:effectLst/>
        </p:spPr>
      </p:pic>
      <p:sp>
        <p:nvSpPr>
          <p:cNvPr id="569349" name="Text Box 5"/>
          <p:cNvSpPr txBox="1">
            <a:spLocks noChangeArrowheads="1"/>
          </p:cNvSpPr>
          <p:nvPr/>
        </p:nvSpPr>
        <p:spPr bwMode="auto">
          <a:xfrm>
            <a:off x="5181600" y="1447800"/>
            <a:ext cx="3429000" cy="2041525"/>
          </a:xfrm>
          <a:prstGeom prst="rect">
            <a:avLst/>
          </a:prstGeom>
          <a:noFill/>
          <a:ln w="9525">
            <a:noFill/>
            <a:miter lim="800000"/>
            <a:headEnd/>
            <a:tailEnd/>
          </a:ln>
          <a:effectLst/>
        </p:spPr>
        <p:txBody>
          <a:bodyPr>
            <a:spAutoFit/>
          </a:bodyPr>
          <a:lstStyle/>
          <a:p>
            <a:pPr>
              <a:spcBef>
                <a:spcPct val="50000"/>
              </a:spcBef>
            </a:pPr>
            <a:r>
              <a:rPr lang="en-US" sz="3200"/>
              <a:t>Send messages to people over very long distances</a:t>
            </a:r>
          </a:p>
        </p:txBody>
      </p:sp>
      <p:sp>
        <p:nvSpPr>
          <p:cNvPr id="569350" name="Text Box 6"/>
          <p:cNvSpPr txBox="1">
            <a:spLocks noChangeArrowheads="1"/>
          </p:cNvSpPr>
          <p:nvPr/>
        </p:nvSpPr>
        <p:spPr bwMode="auto">
          <a:xfrm>
            <a:off x="762000" y="4419600"/>
            <a:ext cx="1828800" cy="1552575"/>
          </a:xfrm>
          <a:prstGeom prst="rect">
            <a:avLst/>
          </a:prstGeom>
          <a:noFill/>
          <a:ln w="9525">
            <a:noFill/>
            <a:miter lim="800000"/>
            <a:headEnd/>
            <a:tailEnd/>
          </a:ln>
          <a:effectLst/>
        </p:spPr>
        <p:txBody>
          <a:bodyPr>
            <a:spAutoFit/>
          </a:bodyPr>
          <a:lstStyle/>
          <a:p>
            <a:pPr>
              <a:spcBef>
                <a:spcPct val="50000"/>
              </a:spcBef>
            </a:pPr>
            <a:r>
              <a:rPr lang="en-US" sz="2400"/>
              <a:t>What can we do with a strong magnet?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60" name="Picture 8"/>
          <p:cNvPicPr>
            <a:picLocks noChangeAspect="1" noChangeArrowheads="1"/>
          </p:cNvPicPr>
          <p:nvPr/>
        </p:nvPicPr>
        <p:blipFill>
          <a:blip r:embed="rId2" cstate="print"/>
          <a:srcRect/>
          <a:stretch>
            <a:fillRect/>
          </a:stretch>
        </p:blipFill>
        <p:spPr bwMode="auto">
          <a:xfrm>
            <a:off x="3505200" y="1600200"/>
            <a:ext cx="2190750" cy="1157288"/>
          </a:xfrm>
          <a:prstGeom prst="rect">
            <a:avLst/>
          </a:prstGeom>
          <a:noFill/>
          <a:ln w="9525">
            <a:noFill/>
            <a:miter lim="800000"/>
            <a:headEnd/>
            <a:tailEnd/>
          </a:ln>
        </p:spPr>
      </p:pic>
      <p:sp>
        <p:nvSpPr>
          <p:cNvPr id="11" name="TextBox 10"/>
          <p:cNvSpPr txBox="1"/>
          <p:nvPr/>
        </p:nvSpPr>
        <p:spPr>
          <a:xfrm>
            <a:off x="3429000" y="4191000"/>
            <a:ext cx="2209800" cy="1200329"/>
          </a:xfrm>
          <a:prstGeom prst="rect">
            <a:avLst/>
          </a:prstGeom>
          <a:noFill/>
        </p:spPr>
        <p:txBody>
          <a:bodyPr wrap="square" rtlCol="0">
            <a:spAutoFit/>
          </a:bodyPr>
          <a:lstStyle/>
          <a:p>
            <a:r>
              <a:rPr lang="en-US" dirty="0" smtClean="0"/>
              <a:t>I have worked to help obtain controlled nuclear fusion since 1968</a:t>
            </a:r>
            <a:endParaRPr lang="en-US" dirty="0"/>
          </a:p>
        </p:txBody>
      </p:sp>
      <p:pic>
        <p:nvPicPr>
          <p:cNvPr id="49159" name="Picture 7"/>
          <p:cNvPicPr>
            <a:picLocks noChangeAspect="1" noChangeArrowheads="1"/>
          </p:cNvPicPr>
          <p:nvPr/>
        </p:nvPicPr>
        <p:blipFill>
          <a:blip r:embed="rId3" cstate="print"/>
          <a:srcRect/>
          <a:stretch>
            <a:fillRect/>
          </a:stretch>
        </p:blipFill>
        <p:spPr bwMode="auto">
          <a:xfrm>
            <a:off x="5486400" y="4114800"/>
            <a:ext cx="3657600" cy="27432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Nuclear Fusion Research</a:t>
            </a:r>
            <a:endParaRPr lang="en-US" dirty="0"/>
          </a:p>
        </p:txBody>
      </p:sp>
      <p:pic>
        <p:nvPicPr>
          <p:cNvPr id="49154" name="Picture 2"/>
          <p:cNvPicPr>
            <a:picLocks noChangeAspect="1" noChangeArrowheads="1"/>
          </p:cNvPicPr>
          <p:nvPr/>
        </p:nvPicPr>
        <p:blipFill>
          <a:blip r:embed="rId4" cstate="print"/>
          <a:srcRect/>
          <a:stretch>
            <a:fillRect/>
          </a:stretch>
        </p:blipFill>
        <p:spPr bwMode="auto">
          <a:xfrm>
            <a:off x="304800" y="1066801"/>
            <a:ext cx="3208421" cy="2590800"/>
          </a:xfrm>
          <a:prstGeom prst="rect">
            <a:avLst/>
          </a:prstGeom>
          <a:noFill/>
          <a:ln w="9525">
            <a:noFill/>
            <a:miter lim="800000"/>
            <a:headEnd/>
            <a:tailEnd/>
          </a:ln>
        </p:spPr>
      </p:pic>
      <p:pic>
        <p:nvPicPr>
          <p:cNvPr id="49155" name="Picture 3"/>
          <p:cNvPicPr>
            <a:picLocks noChangeAspect="1" noChangeArrowheads="1"/>
          </p:cNvPicPr>
          <p:nvPr/>
        </p:nvPicPr>
        <p:blipFill>
          <a:blip r:embed="rId5" cstate="print"/>
          <a:srcRect/>
          <a:stretch>
            <a:fillRect/>
          </a:stretch>
        </p:blipFill>
        <p:spPr bwMode="auto">
          <a:xfrm>
            <a:off x="5562600" y="1066801"/>
            <a:ext cx="3295650" cy="2570607"/>
          </a:xfrm>
          <a:prstGeom prst="rect">
            <a:avLst/>
          </a:prstGeom>
          <a:noFill/>
          <a:ln w="9525">
            <a:noFill/>
            <a:miter lim="800000"/>
            <a:headEnd/>
            <a:tailEnd/>
          </a:ln>
        </p:spPr>
      </p:pic>
      <p:pic>
        <p:nvPicPr>
          <p:cNvPr id="49156" name="Picture 4"/>
          <p:cNvPicPr>
            <a:picLocks noChangeAspect="1" noChangeArrowheads="1"/>
          </p:cNvPicPr>
          <p:nvPr/>
        </p:nvPicPr>
        <p:blipFill>
          <a:blip r:embed="rId6" cstate="print"/>
          <a:srcRect/>
          <a:stretch>
            <a:fillRect/>
          </a:stretch>
        </p:blipFill>
        <p:spPr bwMode="auto">
          <a:xfrm>
            <a:off x="304800" y="4029075"/>
            <a:ext cx="3228975" cy="2828925"/>
          </a:xfrm>
          <a:prstGeom prst="rect">
            <a:avLst/>
          </a:prstGeom>
          <a:noFill/>
          <a:ln w="9525">
            <a:noFill/>
            <a:miter lim="800000"/>
            <a:headEnd/>
            <a:tailEnd/>
          </a:ln>
        </p:spPr>
      </p:pic>
      <p:pic>
        <p:nvPicPr>
          <p:cNvPr id="49157" name="Picture 5"/>
          <p:cNvPicPr>
            <a:picLocks noChangeAspect="1" noChangeArrowheads="1"/>
          </p:cNvPicPr>
          <p:nvPr/>
        </p:nvPicPr>
        <p:blipFill>
          <a:blip r:embed="rId7" cstate="print"/>
          <a:srcRect/>
          <a:stretch>
            <a:fillRect/>
          </a:stretch>
        </p:blipFill>
        <p:spPr bwMode="auto">
          <a:xfrm>
            <a:off x="1600200" y="838200"/>
            <a:ext cx="6019800" cy="6019800"/>
          </a:xfrm>
          <a:prstGeom prst="rect">
            <a:avLst/>
          </a:prstGeom>
          <a:noFill/>
          <a:ln w="9525">
            <a:noFill/>
            <a:miter lim="800000"/>
            <a:headEnd/>
            <a:tailEnd/>
          </a:ln>
        </p:spPr>
      </p:pic>
      <p:sp>
        <p:nvSpPr>
          <p:cNvPr id="7" name="TextBox 6"/>
          <p:cNvSpPr txBox="1"/>
          <p:nvPr/>
        </p:nvSpPr>
        <p:spPr>
          <a:xfrm>
            <a:off x="4114800" y="914400"/>
            <a:ext cx="1295400" cy="646331"/>
          </a:xfrm>
          <a:prstGeom prst="rect">
            <a:avLst/>
          </a:prstGeom>
          <a:noFill/>
        </p:spPr>
        <p:txBody>
          <a:bodyPr wrap="square" rtlCol="0">
            <a:spAutoFit/>
          </a:bodyPr>
          <a:lstStyle/>
          <a:p>
            <a:r>
              <a:rPr lang="en-US" sz="3600" b="1" dirty="0" smtClean="0"/>
              <a:t>ITER</a:t>
            </a:r>
            <a:endParaRPr lang="en-US" sz="3600" b="1" dirty="0"/>
          </a:p>
        </p:txBody>
      </p:sp>
      <p:sp>
        <p:nvSpPr>
          <p:cNvPr id="10" name="Oval 9"/>
          <p:cNvSpPr/>
          <p:nvPr/>
        </p:nvSpPr>
        <p:spPr>
          <a:xfrm>
            <a:off x="5257800" y="5791200"/>
            <a:ext cx="3048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Thinking Like an Engineer: Systems</a:t>
            </a:r>
            <a:endParaRPr lang="en-US" dirty="0"/>
          </a:p>
        </p:txBody>
      </p:sp>
      <p:sp>
        <p:nvSpPr>
          <p:cNvPr id="3" name="Content Placeholder 2"/>
          <p:cNvSpPr>
            <a:spLocks noGrp="1"/>
          </p:cNvSpPr>
          <p:nvPr>
            <p:ph idx="1"/>
          </p:nvPr>
        </p:nvSpPr>
        <p:spPr>
          <a:xfrm>
            <a:off x="457200" y="1600200"/>
            <a:ext cx="8229600" cy="4571999"/>
          </a:xfrm>
        </p:spPr>
        <p:txBody>
          <a:bodyPr/>
          <a:lstStyle/>
          <a:p>
            <a:r>
              <a:rPr lang="en-US" dirty="0" smtClean="0"/>
              <a:t>What is a system?</a:t>
            </a:r>
          </a:p>
          <a:p>
            <a:endParaRPr lang="en-US" dirty="0" smtClean="0"/>
          </a:p>
          <a:p>
            <a:endParaRPr lang="en-US" dirty="0" smtClean="0"/>
          </a:p>
          <a:p>
            <a:endParaRPr lang="en-US" dirty="0" smtClean="0"/>
          </a:p>
          <a:p>
            <a:endParaRPr lang="en-US" dirty="0" smtClean="0"/>
          </a:p>
          <a:p>
            <a:endParaRPr lang="en-US" dirty="0" smtClean="0"/>
          </a:p>
          <a:p>
            <a:r>
              <a:rPr lang="en-US" dirty="0" smtClean="0"/>
              <a:t>Can we think of any examples?</a:t>
            </a:r>
            <a:endParaRPr lang="en-US" dirty="0"/>
          </a:p>
        </p:txBody>
      </p:sp>
      <p:sp>
        <p:nvSpPr>
          <p:cNvPr id="5" name="TextBox 4"/>
          <p:cNvSpPr txBox="1"/>
          <p:nvPr/>
        </p:nvSpPr>
        <p:spPr>
          <a:xfrm>
            <a:off x="457200" y="2743200"/>
            <a:ext cx="8305800" cy="2215991"/>
          </a:xfrm>
          <a:prstGeom prst="rect">
            <a:avLst/>
          </a:prstGeom>
          <a:noFill/>
        </p:spPr>
        <p:txBody>
          <a:bodyPr wrap="square" rtlCol="0">
            <a:spAutoFit/>
          </a:bodyPr>
          <a:lstStyle/>
          <a:p>
            <a:r>
              <a:rPr lang="en-US" sz="2400" b="1" dirty="0" smtClean="0"/>
              <a:t>Concept: </a:t>
            </a:r>
            <a:r>
              <a:rPr lang="en-US" sz="2400" dirty="0" smtClean="0"/>
              <a:t>A </a:t>
            </a:r>
            <a:r>
              <a:rPr lang="en-US" sz="2400" i="1" dirty="0" smtClean="0"/>
              <a:t>system</a:t>
            </a:r>
            <a:r>
              <a:rPr lang="en-US" sz="2400" dirty="0" smtClean="0"/>
              <a:t> is something made from a collection of simpler things – usually called components, parts, or subsystems. Each part has a function and the collection of parts have relations among them that let the assemblage accomplish some larger function.</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Examples</a:t>
            </a:r>
            <a:endParaRPr lang="en-US" dirty="0"/>
          </a:p>
        </p:txBody>
      </p:sp>
      <p:pic>
        <p:nvPicPr>
          <p:cNvPr id="69634" name="Picture 2"/>
          <p:cNvPicPr>
            <a:picLocks noChangeAspect="1" noChangeArrowheads="1"/>
          </p:cNvPicPr>
          <p:nvPr/>
        </p:nvPicPr>
        <p:blipFill>
          <a:blip r:embed="rId2" cstate="print"/>
          <a:srcRect/>
          <a:stretch>
            <a:fillRect/>
          </a:stretch>
        </p:blipFill>
        <p:spPr bwMode="auto">
          <a:xfrm>
            <a:off x="228600" y="990600"/>
            <a:ext cx="2849920" cy="2285999"/>
          </a:xfrm>
          <a:prstGeom prst="rect">
            <a:avLst/>
          </a:prstGeom>
          <a:noFill/>
          <a:ln w="9525">
            <a:noFill/>
            <a:miter lim="800000"/>
            <a:headEnd/>
            <a:tailEnd/>
          </a:ln>
        </p:spPr>
      </p:pic>
      <p:pic>
        <p:nvPicPr>
          <p:cNvPr id="69635" name="Picture 3"/>
          <p:cNvPicPr>
            <a:picLocks noChangeAspect="1" noChangeArrowheads="1"/>
          </p:cNvPicPr>
          <p:nvPr/>
        </p:nvPicPr>
        <p:blipFill>
          <a:blip r:embed="rId3" cstate="print"/>
          <a:srcRect/>
          <a:stretch>
            <a:fillRect/>
          </a:stretch>
        </p:blipFill>
        <p:spPr bwMode="auto">
          <a:xfrm>
            <a:off x="5257800" y="914400"/>
            <a:ext cx="3552825" cy="2914650"/>
          </a:xfrm>
          <a:prstGeom prst="rect">
            <a:avLst/>
          </a:prstGeom>
          <a:noFill/>
          <a:ln w="9525">
            <a:noFill/>
            <a:miter lim="800000"/>
            <a:headEnd/>
            <a:tailEnd/>
          </a:ln>
        </p:spPr>
      </p:pic>
      <p:pic>
        <p:nvPicPr>
          <p:cNvPr id="69636" name="Picture 4"/>
          <p:cNvPicPr>
            <a:picLocks noChangeAspect="1" noChangeArrowheads="1"/>
          </p:cNvPicPr>
          <p:nvPr/>
        </p:nvPicPr>
        <p:blipFill>
          <a:blip r:embed="rId4" cstate="print"/>
          <a:srcRect/>
          <a:stretch>
            <a:fillRect/>
          </a:stretch>
        </p:blipFill>
        <p:spPr bwMode="auto">
          <a:xfrm>
            <a:off x="5257800" y="3962400"/>
            <a:ext cx="3686175" cy="2423183"/>
          </a:xfrm>
          <a:prstGeom prst="rect">
            <a:avLst/>
          </a:prstGeom>
          <a:noFill/>
          <a:ln w="9525">
            <a:noFill/>
            <a:miter lim="800000"/>
            <a:headEnd/>
            <a:tailEnd/>
          </a:ln>
        </p:spPr>
      </p:pic>
      <p:pic>
        <p:nvPicPr>
          <p:cNvPr id="69637" name="Picture 5"/>
          <p:cNvPicPr>
            <a:picLocks noChangeAspect="1" noChangeArrowheads="1"/>
          </p:cNvPicPr>
          <p:nvPr/>
        </p:nvPicPr>
        <p:blipFill>
          <a:blip r:embed="rId5" cstate="print"/>
          <a:srcRect/>
          <a:stretch>
            <a:fillRect/>
          </a:stretch>
        </p:blipFill>
        <p:spPr bwMode="auto">
          <a:xfrm>
            <a:off x="2667000" y="2590800"/>
            <a:ext cx="2287325" cy="4110038"/>
          </a:xfrm>
          <a:prstGeom prst="rect">
            <a:avLst/>
          </a:prstGeom>
          <a:noFill/>
          <a:ln w="9525">
            <a:noFill/>
            <a:miter lim="800000"/>
            <a:headEnd/>
            <a:tailEnd/>
          </a:ln>
        </p:spPr>
      </p:pic>
      <p:pic>
        <p:nvPicPr>
          <p:cNvPr id="69638" name="Picture 6"/>
          <p:cNvPicPr>
            <a:picLocks noChangeAspect="1" noChangeArrowheads="1"/>
          </p:cNvPicPr>
          <p:nvPr/>
        </p:nvPicPr>
        <p:blipFill>
          <a:blip r:embed="rId6" cstate="print"/>
          <a:srcRect/>
          <a:stretch>
            <a:fillRect/>
          </a:stretch>
        </p:blipFill>
        <p:spPr bwMode="auto">
          <a:xfrm>
            <a:off x="609600" y="3276600"/>
            <a:ext cx="1816302" cy="3195638"/>
          </a:xfrm>
          <a:prstGeom prst="rect">
            <a:avLst/>
          </a:prstGeom>
          <a:noFill/>
          <a:ln w="9525">
            <a:noFill/>
            <a:miter lim="800000"/>
            <a:headEnd/>
            <a:tailEnd/>
          </a:ln>
        </p:spPr>
      </p:pic>
      <p:pic>
        <p:nvPicPr>
          <p:cNvPr id="69639" name="Picture 7"/>
          <p:cNvPicPr>
            <a:picLocks noChangeAspect="1" noChangeArrowheads="1"/>
          </p:cNvPicPr>
          <p:nvPr/>
        </p:nvPicPr>
        <p:blipFill>
          <a:blip r:embed="rId7" cstate="print"/>
          <a:srcRect/>
          <a:stretch>
            <a:fillRect/>
          </a:stretch>
        </p:blipFill>
        <p:spPr bwMode="auto">
          <a:xfrm>
            <a:off x="3352800" y="856130"/>
            <a:ext cx="1804988" cy="1698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Concepts</a:t>
            </a:r>
            <a:endParaRPr lang="en-US" dirty="0"/>
          </a:p>
        </p:txBody>
      </p:sp>
      <p:sp>
        <p:nvSpPr>
          <p:cNvPr id="4" name="TextBox 3"/>
          <p:cNvSpPr txBox="1"/>
          <p:nvPr/>
        </p:nvSpPr>
        <p:spPr>
          <a:xfrm>
            <a:off x="304800" y="1219200"/>
            <a:ext cx="8382000" cy="1846659"/>
          </a:xfrm>
          <a:prstGeom prst="rect">
            <a:avLst/>
          </a:prstGeom>
          <a:noFill/>
        </p:spPr>
        <p:txBody>
          <a:bodyPr wrap="square" rtlCol="0">
            <a:spAutoFit/>
          </a:bodyPr>
          <a:lstStyle/>
          <a:p>
            <a:r>
              <a:rPr lang="en-US" sz="2400" b="1" dirty="0" smtClean="0"/>
              <a:t>Concept:</a:t>
            </a:r>
            <a:r>
              <a:rPr lang="en-US" sz="2400" dirty="0" smtClean="0"/>
              <a:t> </a:t>
            </a:r>
            <a:r>
              <a:rPr lang="en-US" sz="2400" i="1" dirty="0" smtClean="0"/>
              <a:t>There is no answer to the question “is A better than B”  unless you know the larger context, the system, in which A or B will be used and how A or B will interact with the other components of that system!</a:t>
            </a:r>
            <a:endParaRPr lang="en-US" sz="2400" dirty="0" smtClean="0"/>
          </a:p>
          <a:p>
            <a:endParaRPr lang="en-US" dirty="0"/>
          </a:p>
        </p:txBody>
      </p:sp>
      <p:sp>
        <p:nvSpPr>
          <p:cNvPr id="5" name="TextBox 4"/>
          <p:cNvSpPr txBox="1"/>
          <p:nvPr/>
        </p:nvSpPr>
        <p:spPr>
          <a:xfrm>
            <a:off x="381000" y="3254276"/>
            <a:ext cx="8305800" cy="2308324"/>
          </a:xfrm>
          <a:prstGeom prst="rect">
            <a:avLst/>
          </a:prstGeom>
          <a:noFill/>
        </p:spPr>
        <p:txBody>
          <a:bodyPr wrap="square" rtlCol="0">
            <a:spAutoFit/>
          </a:bodyPr>
          <a:lstStyle/>
          <a:p>
            <a:r>
              <a:rPr lang="en-US" b="1" dirty="0" smtClean="0"/>
              <a:t>Example:</a:t>
            </a:r>
            <a:r>
              <a:rPr lang="en-US" dirty="0" smtClean="0"/>
              <a:t> </a:t>
            </a:r>
            <a:r>
              <a:rPr lang="en-US" b="1" dirty="0" smtClean="0"/>
              <a:t>Using hydrogen as a transportation fuel. </a:t>
            </a:r>
            <a:r>
              <a:rPr lang="en-US" dirty="0" smtClean="0"/>
              <a:t>The usual rationale is that when hydrogen burns the result is pure water, so no pollution. That’s true, but it’s not the whole story. Hydrogen isn’t something that you can pump out of the ground; it has to be </a:t>
            </a:r>
            <a:r>
              <a:rPr lang="en-US" i="1" dirty="0" smtClean="0"/>
              <a:t>made</a:t>
            </a:r>
            <a:r>
              <a:rPr lang="en-US" dirty="0" smtClean="0"/>
              <a:t>. A hydrogen-powered vehicle, then, is part of a larger system that includes at least the process of making hydrogen, transporting it to where it will be used, storing it on board the vehicle, and perhaps more. Whether using hydrogen as a transportation fuel is a good idea depends on whether all of these things </a:t>
            </a:r>
            <a:r>
              <a:rPr lang="en-US" i="1" dirty="0" smtClean="0"/>
              <a:t>taken together</a:t>
            </a:r>
            <a:r>
              <a:rPr lang="en-US" dirty="0" smtClean="0"/>
              <a:t> are a good idea.</a:t>
            </a:r>
            <a:endParaRPr lang="en-US" dirty="0"/>
          </a:p>
        </p:txBody>
      </p:sp>
      <p:sp>
        <p:nvSpPr>
          <p:cNvPr id="6" name="TextBox 5"/>
          <p:cNvSpPr txBox="1"/>
          <p:nvPr/>
        </p:nvSpPr>
        <p:spPr>
          <a:xfrm>
            <a:off x="381000" y="5638800"/>
            <a:ext cx="8458200" cy="369332"/>
          </a:xfrm>
          <a:prstGeom prst="rect">
            <a:avLst/>
          </a:prstGeom>
          <a:noFill/>
        </p:spPr>
        <p:txBody>
          <a:bodyPr wrap="square" rtlCol="0">
            <a:spAutoFit/>
          </a:bodyPr>
          <a:lstStyle/>
          <a:p>
            <a:r>
              <a:rPr lang="en-US" b="1" dirty="0" smtClean="0"/>
              <a:t>Example: Is an electric car better than a gasoline car?</a:t>
            </a:r>
            <a:endParaRPr lang="en-US" b="1" dirty="0"/>
          </a:p>
        </p:txBody>
      </p:sp>
      <p:sp>
        <p:nvSpPr>
          <p:cNvPr id="7" name="TextBox 6"/>
          <p:cNvSpPr txBox="1"/>
          <p:nvPr/>
        </p:nvSpPr>
        <p:spPr>
          <a:xfrm>
            <a:off x="1981200" y="6172200"/>
            <a:ext cx="6781800" cy="381000"/>
          </a:xfrm>
          <a:prstGeom prst="rect">
            <a:avLst/>
          </a:prstGeom>
          <a:noFill/>
        </p:spPr>
        <p:txBody>
          <a:bodyPr wrap="square" rtlCol="0">
            <a:spAutoFit/>
          </a:bodyPr>
          <a:lstStyle/>
          <a:p>
            <a:r>
              <a:rPr lang="en-US" dirty="0" smtClean="0"/>
              <a:t>Lessons from Bill </a:t>
            </a:r>
            <a:r>
              <a:rPr lang="en-US" dirty="0" err="1" smtClean="0"/>
              <a:t>Wulf</a:t>
            </a:r>
            <a:r>
              <a:rPr lang="en-US" dirty="0" smtClean="0"/>
              <a:t>, former President of NAE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Lighting ERC</a:t>
            </a:r>
            <a:endParaRPr lang="en-US" dirty="0"/>
          </a:p>
        </p:txBody>
      </p:sp>
      <p:grpSp>
        <p:nvGrpSpPr>
          <p:cNvPr id="4" name="Group 35"/>
          <p:cNvGrpSpPr/>
          <p:nvPr/>
        </p:nvGrpSpPr>
        <p:grpSpPr>
          <a:xfrm>
            <a:off x="1131210" y="1694662"/>
            <a:ext cx="7007563" cy="4283800"/>
            <a:chOff x="1463884" y="885430"/>
            <a:chExt cx="7086600" cy="5768938"/>
          </a:xfrm>
        </p:grpSpPr>
        <p:sp>
          <p:nvSpPr>
            <p:cNvPr id="5" name="Donut 4"/>
            <p:cNvSpPr/>
            <p:nvPr/>
          </p:nvSpPr>
          <p:spPr>
            <a:xfrm>
              <a:off x="1463884" y="885430"/>
              <a:ext cx="7086600" cy="5768938"/>
            </a:xfrm>
            <a:prstGeom prst="donut">
              <a:avLst>
                <a:gd name="adj" fmla="val 5095"/>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endParaRPr>
            </a:p>
          </p:txBody>
        </p:sp>
        <p:sp>
          <p:nvSpPr>
            <p:cNvPr id="6" name="TextBox 5"/>
            <p:cNvSpPr txBox="1"/>
            <p:nvPr/>
          </p:nvSpPr>
          <p:spPr>
            <a:xfrm>
              <a:off x="2246401" y="3505200"/>
              <a:ext cx="1937771" cy="787509"/>
            </a:xfrm>
            <a:prstGeom prst="rect">
              <a:avLst/>
            </a:prstGeom>
            <a:noFill/>
          </p:spPr>
          <p:txBody>
            <a:bodyPr wrap="square" rtlCol="0">
              <a:spAutoFit/>
            </a:bodyPr>
            <a:lstStyle/>
            <a:p>
              <a:pPr algn="r"/>
              <a:r>
                <a:rPr lang="en-US" sz="1600" b="1" dirty="0" smtClean="0"/>
                <a:t>Energy Efficient Lighting Systems</a:t>
              </a:r>
              <a:endParaRPr lang="en-US" sz="1600" b="1" dirty="0"/>
            </a:p>
          </p:txBody>
        </p:sp>
        <p:sp>
          <p:nvSpPr>
            <p:cNvPr id="7" name="TextBox 6"/>
            <p:cNvSpPr txBox="1"/>
            <p:nvPr/>
          </p:nvSpPr>
          <p:spPr>
            <a:xfrm>
              <a:off x="5640240" y="3351692"/>
              <a:ext cx="2539739" cy="1119093"/>
            </a:xfrm>
            <a:prstGeom prst="rect">
              <a:avLst/>
            </a:prstGeom>
            <a:noFill/>
          </p:spPr>
          <p:txBody>
            <a:bodyPr wrap="square" rtlCol="0">
              <a:spAutoFit/>
            </a:bodyPr>
            <a:lstStyle/>
            <a:p>
              <a:r>
                <a:rPr lang="en-US" sz="1600" b="1" dirty="0" smtClean="0"/>
                <a:t>Lighting Systems interfaced  to external</a:t>
              </a:r>
            </a:p>
            <a:p>
              <a:r>
                <a:rPr lang="en-US" sz="1600" b="1" dirty="0" smtClean="0"/>
                <a:t>grid &amp; building systems</a:t>
              </a:r>
              <a:endParaRPr lang="en-US" sz="1600" b="1" dirty="0"/>
            </a:p>
          </p:txBody>
        </p:sp>
      </p:grpSp>
      <p:grpSp>
        <p:nvGrpSpPr>
          <p:cNvPr id="8" name="Group 36"/>
          <p:cNvGrpSpPr/>
          <p:nvPr/>
        </p:nvGrpSpPr>
        <p:grpSpPr>
          <a:xfrm>
            <a:off x="501678" y="1600200"/>
            <a:ext cx="8073291" cy="4246555"/>
            <a:chOff x="827252" y="748039"/>
            <a:chExt cx="8164348" cy="5718781"/>
          </a:xfrm>
        </p:grpSpPr>
        <p:grpSp>
          <p:nvGrpSpPr>
            <p:cNvPr id="9" name="Group 33"/>
            <p:cNvGrpSpPr/>
            <p:nvPr/>
          </p:nvGrpSpPr>
          <p:grpSpPr>
            <a:xfrm>
              <a:off x="827252" y="748039"/>
              <a:ext cx="8164348" cy="5718781"/>
              <a:chOff x="827252" y="748039"/>
              <a:chExt cx="8164348" cy="5718781"/>
            </a:xfrm>
          </p:grpSpPr>
          <p:sp>
            <p:nvSpPr>
              <p:cNvPr id="15" name="TextBox 12"/>
              <p:cNvSpPr txBox="1"/>
              <p:nvPr/>
            </p:nvSpPr>
            <p:spPr>
              <a:xfrm>
                <a:off x="7255266" y="748039"/>
                <a:ext cx="1150375" cy="523220"/>
              </a:xfrm>
              <a:prstGeom prst="rect">
                <a:avLst/>
              </a:prstGeom>
              <a:noFill/>
            </p:spPr>
            <p:txBody>
              <a:bodyPr wrap="none" rtlCol="0">
                <a:spAutoFit/>
              </a:bodyPr>
              <a:lstStyle/>
              <a:p>
                <a:r>
                  <a:rPr lang="en-US" sz="2800" dirty="0" smtClean="0"/>
                  <a:t>Health</a:t>
                </a:r>
                <a:endParaRPr lang="en-US" sz="2800" dirty="0"/>
              </a:p>
            </p:txBody>
          </p:sp>
          <p:sp>
            <p:nvSpPr>
              <p:cNvPr id="16" name="TextBox 13"/>
              <p:cNvSpPr txBox="1"/>
              <p:nvPr/>
            </p:nvSpPr>
            <p:spPr>
              <a:xfrm>
                <a:off x="1244629" y="850657"/>
                <a:ext cx="1387068" cy="523220"/>
              </a:xfrm>
              <a:prstGeom prst="rect">
                <a:avLst/>
              </a:prstGeom>
              <a:noFill/>
            </p:spPr>
            <p:txBody>
              <a:bodyPr wrap="none" rtlCol="0">
                <a:spAutoFit/>
              </a:bodyPr>
              <a:lstStyle/>
              <a:p>
                <a:r>
                  <a:rPr lang="en-US" sz="2800" dirty="0" smtClean="0"/>
                  <a:t>Comfort</a:t>
                </a:r>
                <a:endParaRPr lang="en-US" sz="2800" dirty="0"/>
              </a:p>
            </p:txBody>
          </p:sp>
          <p:sp>
            <p:nvSpPr>
              <p:cNvPr id="17" name="TextBox 16"/>
              <p:cNvSpPr txBox="1"/>
              <p:nvPr/>
            </p:nvSpPr>
            <p:spPr>
              <a:xfrm>
                <a:off x="7079774" y="5943600"/>
                <a:ext cx="1911826" cy="523220"/>
              </a:xfrm>
              <a:prstGeom prst="rect">
                <a:avLst/>
              </a:prstGeom>
              <a:noFill/>
            </p:spPr>
            <p:txBody>
              <a:bodyPr wrap="none" rtlCol="0">
                <a:spAutoFit/>
              </a:bodyPr>
              <a:lstStyle/>
              <a:p>
                <a:r>
                  <a:rPr lang="en-US" sz="2800" dirty="0" smtClean="0"/>
                  <a:t>Information</a:t>
                </a:r>
                <a:endParaRPr lang="en-US" sz="2800" dirty="0"/>
              </a:p>
            </p:txBody>
          </p:sp>
          <p:sp>
            <p:nvSpPr>
              <p:cNvPr id="18" name="TextBox 17"/>
              <p:cNvSpPr txBox="1"/>
              <p:nvPr/>
            </p:nvSpPr>
            <p:spPr>
              <a:xfrm>
                <a:off x="827252" y="5791200"/>
                <a:ext cx="1941557" cy="523220"/>
              </a:xfrm>
              <a:prstGeom prst="rect">
                <a:avLst/>
              </a:prstGeom>
              <a:noFill/>
            </p:spPr>
            <p:txBody>
              <a:bodyPr wrap="none" rtlCol="0">
                <a:spAutoFit/>
              </a:bodyPr>
              <a:lstStyle/>
              <a:p>
                <a:r>
                  <a:rPr lang="en-US" sz="2800" dirty="0" smtClean="0"/>
                  <a:t>Productivity</a:t>
                </a:r>
                <a:endParaRPr lang="en-US" sz="2800" dirty="0"/>
              </a:p>
            </p:txBody>
          </p:sp>
        </p:grpSp>
        <p:grpSp>
          <p:nvGrpSpPr>
            <p:cNvPr id="10" name="Group 34"/>
            <p:cNvGrpSpPr/>
            <p:nvPr/>
          </p:nvGrpSpPr>
          <p:grpSpPr>
            <a:xfrm>
              <a:off x="2457359" y="1837128"/>
              <a:ext cx="4711842" cy="3841520"/>
              <a:chOff x="2457359" y="1837128"/>
              <a:chExt cx="4711842" cy="3841520"/>
            </a:xfrm>
          </p:grpSpPr>
          <p:sp>
            <p:nvSpPr>
              <p:cNvPr id="11" name="TextBox 10"/>
              <p:cNvSpPr txBox="1"/>
              <p:nvPr/>
            </p:nvSpPr>
            <p:spPr>
              <a:xfrm>
                <a:off x="5714077" y="1837128"/>
                <a:ext cx="1419968" cy="1160540"/>
              </a:xfrm>
              <a:prstGeom prst="rect">
                <a:avLst/>
              </a:prstGeom>
              <a:noFill/>
            </p:spPr>
            <p:txBody>
              <a:bodyPr wrap="square" rtlCol="0">
                <a:spAutoFit/>
              </a:bodyPr>
              <a:lstStyle/>
              <a:p>
                <a:pPr algn="r"/>
                <a:r>
                  <a:rPr lang="en-US" sz="1600" dirty="0" smtClean="0"/>
                  <a:t>Therapeutic Lighting</a:t>
                </a:r>
              </a:p>
              <a:p>
                <a:endParaRPr lang="en-US" dirty="0" smtClean="0"/>
              </a:p>
            </p:txBody>
          </p:sp>
          <p:sp>
            <p:nvSpPr>
              <p:cNvPr id="12" name="TextBox 11"/>
              <p:cNvSpPr txBox="1"/>
              <p:nvPr/>
            </p:nvSpPr>
            <p:spPr>
              <a:xfrm>
                <a:off x="2457359" y="2020123"/>
                <a:ext cx="2149684" cy="1160540"/>
              </a:xfrm>
              <a:prstGeom prst="rect">
                <a:avLst/>
              </a:prstGeom>
              <a:noFill/>
            </p:spPr>
            <p:txBody>
              <a:bodyPr wrap="square" rtlCol="0">
                <a:spAutoFit/>
              </a:bodyPr>
              <a:lstStyle/>
              <a:p>
                <a:r>
                  <a:rPr lang="en-US" sz="1600" dirty="0" smtClean="0"/>
                  <a:t>The Right Light where you want it </a:t>
                </a:r>
              </a:p>
              <a:p>
                <a:r>
                  <a:rPr lang="en-US" dirty="0" smtClean="0"/>
                  <a:t> </a:t>
                </a:r>
                <a:endParaRPr lang="en-US" dirty="0"/>
              </a:p>
            </p:txBody>
          </p:sp>
          <p:sp>
            <p:nvSpPr>
              <p:cNvPr id="13" name="TextBox 12"/>
              <p:cNvSpPr txBox="1"/>
              <p:nvPr/>
            </p:nvSpPr>
            <p:spPr>
              <a:xfrm>
                <a:off x="5188003" y="4885778"/>
                <a:ext cx="1981198" cy="792870"/>
              </a:xfrm>
              <a:prstGeom prst="rect">
                <a:avLst/>
              </a:prstGeom>
              <a:noFill/>
            </p:spPr>
            <p:txBody>
              <a:bodyPr wrap="square" rtlCol="0">
                <a:spAutoFit/>
              </a:bodyPr>
              <a:lstStyle/>
              <a:p>
                <a:pPr algn="r"/>
                <a:r>
                  <a:rPr lang="en-US" sz="1600" dirty="0" smtClean="0"/>
                  <a:t>Lighting and Data at the same time</a:t>
                </a:r>
              </a:p>
            </p:txBody>
          </p:sp>
          <p:sp>
            <p:nvSpPr>
              <p:cNvPr id="14" name="TextBox 13"/>
              <p:cNvSpPr txBox="1"/>
              <p:nvPr/>
            </p:nvSpPr>
            <p:spPr>
              <a:xfrm>
                <a:off x="2717147" y="4834235"/>
                <a:ext cx="1753210" cy="787509"/>
              </a:xfrm>
              <a:prstGeom prst="rect">
                <a:avLst/>
              </a:prstGeom>
              <a:noFill/>
            </p:spPr>
            <p:txBody>
              <a:bodyPr wrap="square" rtlCol="0">
                <a:spAutoFit/>
              </a:bodyPr>
              <a:lstStyle/>
              <a:p>
                <a:r>
                  <a:rPr lang="en-US" sz="1600" dirty="0" smtClean="0"/>
                  <a:t>Adaptive Lighting Systems</a:t>
                </a:r>
                <a:endParaRPr lang="en-US" sz="1600" dirty="0"/>
              </a:p>
            </p:txBody>
          </p:sp>
        </p:grpSp>
      </p:grpSp>
      <p:pic>
        <p:nvPicPr>
          <p:cNvPr id="19" name="Picture 18"/>
          <p:cNvPicPr>
            <a:picLocks noChangeAspect="1" noChangeArrowheads="1"/>
          </p:cNvPicPr>
          <p:nvPr/>
        </p:nvPicPr>
        <p:blipFill>
          <a:blip r:embed="rId2" cstate="print"/>
          <a:srcRect/>
          <a:stretch>
            <a:fillRect/>
          </a:stretch>
        </p:blipFill>
        <p:spPr bwMode="auto">
          <a:xfrm>
            <a:off x="950193" y="2198362"/>
            <a:ext cx="1224440" cy="1308489"/>
          </a:xfrm>
          <a:prstGeom prst="rect">
            <a:avLst/>
          </a:prstGeom>
          <a:noFill/>
          <a:ln w="9525">
            <a:noFill/>
            <a:miter lim="800000"/>
            <a:headEnd/>
            <a:tailEnd/>
          </a:ln>
        </p:spPr>
      </p:pic>
      <p:pic>
        <p:nvPicPr>
          <p:cNvPr id="20" name="Picture 4"/>
          <p:cNvPicPr>
            <a:picLocks noChangeAspect="1" noChangeArrowheads="1"/>
          </p:cNvPicPr>
          <p:nvPr/>
        </p:nvPicPr>
        <p:blipFill>
          <a:blip r:embed="rId3" cstate="print"/>
          <a:srcRect/>
          <a:stretch>
            <a:fillRect/>
          </a:stretch>
        </p:blipFill>
        <p:spPr bwMode="auto">
          <a:xfrm>
            <a:off x="3940303" y="5299520"/>
            <a:ext cx="1601190" cy="954843"/>
          </a:xfrm>
          <a:prstGeom prst="rect">
            <a:avLst/>
          </a:prstGeom>
          <a:noFill/>
          <a:ln w="9525">
            <a:noFill/>
            <a:miter lim="800000"/>
            <a:headEnd/>
            <a:tailEnd/>
          </a:ln>
        </p:spPr>
      </p:pic>
      <p:pic>
        <p:nvPicPr>
          <p:cNvPr id="21" name="Picture 5"/>
          <p:cNvPicPr>
            <a:picLocks noChangeAspect="1" noChangeArrowheads="1"/>
          </p:cNvPicPr>
          <p:nvPr/>
        </p:nvPicPr>
        <p:blipFill>
          <a:blip r:embed="rId4" cstate="print"/>
          <a:srcRect/>
          <a:stretch>
            <a:fillRect/>
          </a:stretch>
        </p:blipFill>
        <p:spPr bwMode="auto">
          <a:xfrm>
            <a:off x="3830564" y="3414065"/>
            <a:ext cx="1450491" cy="1110448"/>
          </a:xfrm>
          <a:prstGeom prst="rect">
            <a:avLst/>
          </a:prstGeom>
          <a:noFill/>
          <a:ln w="9525">
            <a:noFill/>
            <a:miter lim="800000"/>
            <a:headEnd/>
            <a:tailEnd/>
          </a:ln>
        </p:spPr>
      </p:pic>
      <p:pic>
        <p:nvPicPr>
          <p:cNvPr id="22" name="Picture 6"/>
          <p:cNvPicPr>
            <a:picLocks noChangeAspect="1" noChangeArrowheads="1"/>
          </p:cNvPicPr>
          <p:nvPr/>
        </p:nvPicPr>
        <p:blipFill>
          <a:blip r:embed="rId5" cstate="print"/>
          <a:srcRect/>
          <a:stretch>
            <a:fillRect/>
          </a:stretch>
        </p:blipFill>
        <p:spPr bwMode="auto">
          <a:xfrm>
            <a:off x="787545" y="4486664"/>
            <a:ext cx="1657703" cy="862895"/>
          </a:xfrm>
          <a:prstGeom prst="rect">
            <a:avLst/>
          </a:prstGeom>
          <a:noFill/>
          <a:ln w="9525">
            <a:noFill/>
            <a:miter lim="800000"/>
            <a:headEnd/>
            <a:tailEnd/>
          </a:ln>
        </p:spPr>
      </p:pic>
      <p:pic>
        <p:nvPicPr>
          <p:cNvPr id="23" name="Picture 7"/>
          <p:cNvPicPr>
            <a:picLocks noChangeAspect="1" noChangeArrowheads="1"/>
          </p:cNvPicPr>
          <p:nvPr/>
        </p:nvPicPr>
        <p:blipFill>
          <a:blip r:embed="rId6" cstate="print"/>
          <a:srcRect/>
          <a:stretch>
            <a:fillRect/>
          </a:stretch>
        </p:blipFill>
        <p:spPr bwMode="auto">
          <a:xfrm>
            <a:off x="6707120" y="4708352"/>
            <a:ext cx="1676541" cy="827531"/>
          </a:xfrm>
          <a:prstGeom prst="rect">
            <a:avLst/>
          </a:prstGeom>
          <a:noFill/>
          <a:ln w="9525">
            <a:noFill/>
            <a:miter lim="800000"/>
            <a:headEnd/>
            <a:tailEnd/>
          </a:ln>
        </p:spPr>
      </p:pic>
      <p:pic>
        <p:nvPicPr>
          <p:cNvPr id="24" name="Picture 8"/>
          <p:cNvPicPr>
            <a:picLocks noChangeAspect="1" noChangeArrowheads="1"/>
          </p:cNvPicPr>
          <p:nvPr/>
        </p:nvPicPr>
        <p:blipFill>
          <a:blip r:embed="rId7" cstate="print"/>
          <a:srcRect/>
          <a:stretch>
            <a:fillRect/>
          </a:stretch>
        </p:blipFill>
        <p:spPr bwMode="auto">
          <a:xfrm>
            <a:off x="6707120" y="2078122"/>
            <a:ext cx="1337465" cy="1428729"/>
          </a:xfrm>
          <a:prstGeom prst="rect">
            <a:avLst/>
          </a:prstGeom>
          <a:noFill/>
          <a:ln w="9525">
            <a:noFill/>
            <a:miter lim="800000"/>
            <a:headEnd/>
            <a:tailEnd/>
          </a:ln>
        </p:spPr>
      </p:pic>
      <p:sp>
        <p:nvSpPr>
          <p:cNvPr id="25" name="TextBox 24"/>
          <p:cNvSpPr txBox="1"/>
          <p:nvPr/>
        </p:nvSpPr>
        <p:spPr>
          <a:xfrm>
            <a:off x="0" y="1090390"/>
            <a:ext cx="9144000" cy="52322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smtClean="0">
                <a:solidFill>
                  <a:schemeClr val="tx1"/>
                </a:solidFill>
              </a:rPr>
              <a:t>A Top Down Vision</a:t>
            </a:r>
            <a:endParaRPr lang="en-US" sz="2800" b="1" dirty="0">
              <a:solidFill>
                <a:schemeClr val="tx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Solid State Lighting</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09600" y="1143000"/>
            <a:ext cx="4057650" cy="26670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7010400" y="3962400"/>
            <a:ext cx="1695450" cy="254317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752975" y="4219575"/>
            <a:ext cx="2333625" cy="2333625"/>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381000" y="5091208"/>
            <a:ext cx="1524000" cy="1384935"/>
          </a:xfrm>
          <a:prstGeom prst="rect">
            <a:avLst/>
          </a:prstGeom>
          <a:noFill/>
          <a:ln w="9525">
            <a:noFill/>
            <a:miter lim="800000"/>
            <a:headEnd/>
            <a:tailEnd/>
          </a:ln>
        </p:spPr>
      </p:pic>
      <p:pic>
        <p:nvPicPr>
          <p:cNvPr id="1032" name="Picture 8"/>
          <p:cNvPicPr>
            <a:picLocks noChangeAspect="1" noChangeArrowheads="1"/>
          </p:cNvPicPr>
          <p:nvPr/>
        </p:nvPicPr>
        <p:blipFill>
          <a:blip r:embed="rId6" cstate="print"/>
          <a:srcRect/>
          <a:stretch>
            <a:fillRect/>
          </a:stretch>
        </p:blipFill>
        <p:spPr bwMode="auto">
          <a:xfrm>
            <a:off x="7010400" y="2514600"/>
            <a:ext cx="1490663" cy="1846524"/>
          </a:xfrm>
          <a:prstGeom prst="rect">
            <a:avLst/>
          </a:prstGeom>
          <a:noFill/>
          <a:ln w="9525">
            <a:noFill/>
            <a:miter lim="800000"/>
            <a:headEnd/>
            <a:tailEnd/>
          </a:ln>
        </p:spPr>
      </p:pic>
      <p:pic>
        <p:nvPicPr>
          <p:cNvPr id="1033" name="Picture 9"/>
          <p:cNvPicPr>
            <a:picLocks noChangeAspect="1" noChangeArrowheads="1"/>
          </p:cNvPicPr>
          <p:nvPr/>
        </p:nvPicPr>
        <p:blipFill>
          <a:blip r:embed="rId7" cstate="print"/>
          <a:srcRect t="14035" r="57544" b="12982"/>
          <a:stretch>
            <a:fillRect/>
          </a:stretch>
        </p:blipFill>
        <p:spPr bwMode="auto">
          <a:xfrm>
            <a:off x="8019584" y="1066800"/>
            <a:ext cx="1037922" cy="1828800"/>
          </a:xfrm>
          <a:prstGeom prst="rect">
            <a:avLst/>
          </a:prstGeom>
          <a:noFill/>
          <a:ln w="9525">
            <a:noFill/>
            <a:miter lim="800000"/>
            <a:headEnd/>
            <a:tailEnd/>
          </a:ln>
        </p:spPr>
      </p:pic>
      <p:pic>
        <p:nvPicPr>
          <p:cNvPr id="12" name="Picture 2"/>
          <p:cNvPicPr>
            <a:picLocks noChangeAspect="1" noChangeArrowheads="1"/>
          </p:cNvPicPr>
          <p:nvPr/>
        </p:nvPicPr>
        <p:blipFill>
          <a:blip r:embed="rId8" cstate="print"/>
          <a:srcRect l="16528" t="55778" r="52226" b="5527"/>
          <a:stretch>
            <a:fillRect/>
          </a:stretch>
        </p:blipFill>
        <p:spPr bwMode="auto">
          <a:xfrm>
            <a:off x="6400800" y="990600"/>
            <a:ext cx="1307571" cy="1012068"/>
          </a:xfrm>
          <a:prstGeom prst="rect">
            <a:avLst/>
          </a:prstGeom>
          <a:noFill/>
          <a:ln w="9525">
            <a:noFill/>
            <a:miter lim="800000"/>
            <a:headEnd/>
            <a:tailEnd/>
          </a:ln>
        </p:spPr>
      </p:pic>
      <p:pic>
        <p:nvPicPr>
          <p:cNvPr id="1035" name="Picture 11"/>
          <p:cNvPicPr>
            <a:picLocks noChangeAspect="1" noChangeArrowheads="1"/>
          </p:cNvPicPr>
          <p:nvPr/>
        </p:nvPicPr>
        <p:blipFill>
          <a:blip r:embed="rId9" cstate="print"/>
          <a:srcRect/>
          <a:stretch>
            <a:fillRect/>
          </a:stretch>
        </p:blipFill>
        <p:spPr bwMode="auto">
          <a:xfrm>
            <a:off x="4724400" y="2438400"/>
            <a:ext cx="1914525" cy="1914525"/>
          </a:xfrm>
          <a:prstGeom prst="rect">
            <a:avLst/>
          </a:prstGeom>
          <a:noFill/>
          <a:ln w="9525">
            <a:noFill/>
            <a:miter lim="800000"/>
            <a:headEnd/>
            <a:tailEnd/>
          </a:ln>
        </p:spPr>
      </p:pic>
      <p:pic>
        <p:nvPicPr>
          <p:cNvPr id="1036" name="Picture 12"/>
          <p:cNvPicPr>
            <a:picLocks noChangeAspect="1" noChangeArrowheads="1"/>
          </p:cNvPicPr>
          <p:nvPr/>
        </p:nvPicPr>
        <p:blipFill>
          <a:blip r:embed="rId10" cstate="print"/>
          <a:srcRect/>
          <a:stretch>
            <a:fillRect/>
          </a:stretch>
        </p:blipFill>
        <p:spPr bwMode="auto">
          <a:xfrm>
            <a:off x="4876800" y="1066800"/>
            <a:ext cx="1048912" cy="1433513"/>
          </a:xfrm>
          <a:prstGeom prst="rect">
            <a:avLst/>
          </a:prstGeom>
          <a:noFill/>
          <a:ln w="9525">
            <a:noFill/>
            <a:miter lim="800000"/>
            <a:headEnd/>
            <a:tailEnd/>
          </a:ln>
        </p:spPr>
      </p:pic>
      <p:pic>
        <p:nvPicPr>
          <p:cNvPr id="1037" name="Picture 13"/>
          <p:cNvPicPr>
            <a:picLocks noChangeAspect="1" noChangeArrowheads="1"/>
          </p:cNvPicPr>
          <p:nvPr/>
        </p:nvPicPr>
        <p:blipFill>
          <a:blip r:embed="rId11" cstate="print"/>
          <a:srcRect/>
          <a:stretch>
            <a:fillRect/>
          </a:stretch>
        </p:blipFill>
        <p:spPr bwMode="auto">
          <a:xfrm>
            <a:off x="1600200" y="3886200"/>
            <a:ext cx="1719563" cy="1460249"/>
          </a:xfrm>
          <a:prstGeom prst="rect">
            <a:avLst/>
          </a:prstGeom>
          <a:noFill/>
          <a:ln w="9525">
            <a:noFill/>
            <a:miter lim="800000"/>
            <a:headEnd/>
            <a:tailEnd/>
          </a:ln>
        </p:spPr>
      </p:pic>
      <p:pic>
        <p:nvPicPr>
          <p:cNvPr id="1031" name="Picture 7"/>
          <p:cNvPicPr>
            <a:picLocks noChangeAspect="1" noChangeArrowheads="1"/>
          </p:cNvPicPr>
          <p:nvPr/>
        </p:nvPicPr>
        <p:blipFill>
          <a:blip r:embed="rId12" cstate="print"/>
          <a:srcRect/>
          <a:stretch>
            <a:fillRect/>
          </a:stretch>
        </p:blipFill>
        <p:spPr bwMode="auto">
          <a:xfrm>
            <a:off x="3124200" y="5029200"/>
            <a:ext cx="1573374" cy="1628775"/>
          </a:xfrm>
          <a:prstGeom prst="rect">
            <a:avLst/>
          </a:prstGeom>
          <a:noFill/>
          <a:ln w="9525">
            <a:noFill/>
            <a:miter lim="800000"/>
            <a:headEnd/>
            <a:tailEnd/>
          </a:ln>
        </p:spPr>
      </p:pic>
      <p:pic>
        <p:nvPicPr>
          <p:cNvPr id="1038" name="Picture 14"/>
          <p:cNvPicPr>
            <a:picLocks noChangeAspect="1" noChangeArrowheads="1"/>
          </p:cNvPicPr>
          <p:nvPr/>
        </p:nvPicPr>
        <p:blipFill>
          <a:blip r:embed="rId13" cstate="print"/>
          <a:srcRect/>
          <a:stretch>
            <a:fillRect/>
          </a:stretch>
        </p:blipFill>
        <p:spPr bwMode="auto">
          <a:xfrm>
            <a:off x="3581400" y="3962400"/>
            <a:ext cx="1119188" cy="995407"/>
          </a:xfrm>
          <a:prstGeom prst="rect">
            <a:avLst/>
          </a:prstGeom>
          <a:noFill/>
          <a:ln w="9525">
            <a:noFill/>
            <a:miter lim="800000"/>
            <a:headEnd/>
            <a:tailEnd/>
          </a:ln>
        </p:spPr>
      </p:pic>
      <p:pic>
        <p:nvPicPr>
          <p:cNvPr id="1040" name="Picture 16"/>
          <p:cNvPicPr>
            <a:picLocks noChangeAspect="1" noChangeArrowheads="1"/>
          </p:cNvPicPr>
          <p:nvPr/>
        </p:nvPicPr>
        <p:blipFill>
          <a:blip r:embed="rId14" cstate="print"/>
          <a:srcRect/>
          <a:stretch>
            <a:fillRect/>
          </a:stretch>
        </p:blipFill>
        <p:spPr bwMode="auto">
          <a:xfrm>
            <a:off x="0" y="3886200"/>
            <a:ext cx="1752600" cy="1042797"/>
          </a:xfrm>
          <a:prstGeom prst="rect">
            <a:avLst/>
          </a:prstGeom>
          <a:noFill/>
          <a:ln w="9525">
            <a:noFill/>
            <a:miter lim="800000"/>
            <a:headEnd/>
            <a:tailEnd/>
          </a:ln>
        </p:spPr>
      </p:pic>
      <p:pic>
        <p:nvPicPr>
          <p:cNvPr id="1041" name="Picture 17"/>
          <p:cNvPicPr>
            <a:picLocks noChangeAspect="1" noChangeArrowheads="1"/>
          </p:cNvPicPr>
          <p:nvPr/>
        </p:nvPicPr>
        <p:blipFill>
          <a:blip r:embed="rId15" cstate="print"/>
          <a:srcRect/>
          <a:stretch>
            <a:fillRect/>
          </a:stretch>
        </p:blipFill>
        <p:spPr bwMode="auto">
          <a:xfrm>
            <a:off x="1905000" y="5791200"/>
            <a:ext cx="1152525" cy="9578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K. A. Connor</a:t>
            </a:r>
          </a:p>
        </p:txBody>
      </p:sp>
      <p:sp>
        <p:nvSpPr>
          <p:cNvPr id="663554" name="Rectangle 2"/>
          <p:cNvSpPr>
            <a:spLocks noGrp="1" noChangeArrowheads="1"/>
          </p:cNvSpPr>
          <p:nvPr>
            <p:ph type="title"/>
          </p:nvPr>
        </p:nvSpPr>
        <p:spPr/>
        <p:txBody>
          <a:bodyPr/>
          <a:lstStyle/>
          <a:p>
            <a:r>
              <a:rPr lang="en-US"/>
              <a:t>Making Light Smart</a:t>
            </a:r>
          </a:p>
        </p:txBody>
      </p:sp>
      <p:sp>
        <p:nvSpPr>
          <p:cNvPr id="663555" name="Rectangle 3"/>
          <p:cNvSpPr>
            <a:spLocks noGrp="1" noChangeArrowheads="1"/>
          </p:cNvSpPr>
          <p:nvPr>
            <p:ph type="body" idx="1"/>
          </p:nvPr>
        </p:nvSpPr>
        <p:spPr/>
        <p:txBody>
          <a:bodyPr/>
          <a:lstStyle/>
          <a:p>
            <a:r>
              <a:rPr lang="en-US" dirty="0"/>
              <a:t>Light Source</a:t>
            </a:r>
          </a:p>
          <a:p>
            <a:pPr lvl="1"/>
            <a:r>
              <a:rPr lang="en-US" dirty="0"/>
              <a:t>LED</a:t>
            </a:r>
          </a:p>
          <a:p>
            <a:r>
              <a:rPr lang="en-US" dirty="0"/>
              <a:t>Power for Light Source</a:t>
            </a:r>
          </a:p>
          <a:p>
            <a:pPr lvl="1"/>
            <a:r>
              <a:rPr lang="en-US" dirty="0"/>
              <a:t>Battery</a:t>
            </a:r>
            <a:br>
              <a:rPr lang="en-US" dirty="0"/>
            </a:br>
            <a:r>
              <a:rPr lang="en-US" dirty="0"/>
              <a:t>(DC Voltage)</a:t>
            </a:r>
          </a:p>
          <a:p>
            <a:r>
              <a:rPr lang="en-US" dirty="0"/>
              <a:t>Control </a:t>
            </a:r>
          </a:p>
          <a:p>
            <a:pPr lvl="1"/>
            <a:r>
              <a:rPr lang="en-US" dirty="0"/>
              <a:t>Computer</a:t>
            </a:r>
            <a:br>
              <a:rPr lang="en-US" dirty="0"/>
            </a:br>
            <a:r>
              <a:rPr lang="en-US" dirty="0"/>
              <a:t>(Processor)</a:t>
            </a:r>
          </a:p>
        </p:txBody>
      </p:sp>
      <p:pic>
        <p:nvPicPr>
          <p:cNvPr id="663558" name="Picture 6"/>
          <p:cNvPicPr>
            <a:picLocks noChangeAspect="1" noChangeArrowheads="1"/>
          </p:cNvPicPr>
          <p:nvPr/>
        </p:nvPicPr>
        <p:blipFill>
          <a:blip r:embed="rId2" cstate="print"/>
          <a:srcRect/>
          <a:stretch>
            <a:fillRect/>
          </a:stretch>
        </p:blipFill>
        <p:spPr bwMode="auto">
          <a:xfrm>
            <a:off x="5410200" y="4085288"/>
            <a:ext cx="3581400" cy="2631423"/>
          </a:xfrm>
          <a:prstGeom prst="rect">
            <a:avLst/>
          </a:prstGeom>
          <a:noFill/>
          <a:ln w="9525">
            <a:noFill/>
            <a:miter lim="800000"/>
            <a:headEnd/>
            <a:tailEnd/>
          </a:ln>
          <a:effectLst/>
        </p:spPr>
      </p:pic>
      <p:pic>
        <p:nvPicPr>
          <p:cNvPr id="57346" name="Picture 2"/>
          <p:cNvPicPr>
            <a:picLocks noChangeAspect="1" noChangeArrowheads="1"/>
          </p:cNvPicPr>
          <p:nvPr/>
        </p:nvPicPr>
        <p:blipFill>
          <a:blip r:embed="rId3" cstate="print"/>
          <a:srcRect/>
          <a:stretch>
            <a:fillRect/>
          </a:stretch>
        </p:blipFill>
        <p:spPr bwMode="auto">
          <a:xfrm>
            <a:off x="5638800" y="990600"/>
            <a:ext cx="3052763" cy="30448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We Up To?</a:t>
            </a:r>
            <a:endParaRPr lang="en-US" dirty="0"/>
          </a:p>
        </p:txBody>
      </p:sp>
      <p:sp>
        <p:nvSpPr>
          <p:cNvPr id="3" name="Content Placeholder 2"/>
          <p:cNvSpPr>
            <a:spLocks noGrp="1"/>
          </p:cNvSpPr>
          <p:nvPr>
            <p:ph idx="1"/>
          </p:nvPr>
        </p:nvSpPr>
        <p:spPr>
          <a:xfrm>
            <a:off x="304800" y="1143000"/>
            <a:ext cx="8534400" cy="4983163"/>
          </a:xfrm>
        </p:spPr>
        <p:txBody>
          <a:bodyPr/>
          <a:lstStyle/>
          <a:p>
            <a:r>
              <a:rPr lang="en-US" sz="2400" b="1" dirty="0" smtClean="0"/>
              <a:t>The vision of the Smart Lighting: The Right Light Where and When You Need it. </a:t>
            </a:r>
            <a:r>
              <a:rPr lang="en-US" sz="2400" dirty="0" smtClean="0"/>
              <a:t>Accomplished by an integration of advanced light sources, sensors, and adaptive control.</a:t>
            </a:r>
            <a:r>
              <a:rPr lang="en-US" sz="2400" b="1" dirty="0" smtClean="0"/>
              <a:t> </a:t>
            </a:r>
            <a:endParaRPr lang="en-US" sz="2400" dirty="0" smtClean="0"/>
          </a:p>
          <a:p>
            <a:r>
              <a:rPr lang="en-US" sz="2400" dirty="0" smtClean="0"/>
              <a:t>Efficient LED (Light Emitting Diode) bulbs are only the </a:t>
            </a:r>
            <a:r>
              <a:rPr lang="en-US" sz="2400" b="1" i="1" dirty="0" smtClean="0"/>
              <a:t>first wave of solid-state lighting. </a:t>
            </a:r>
            <a:r>
              <a:rPr lang="en-US" sz="2400" i="1" dirty="0" smtClean="0"/>
              <a:t>The Smart Lighting Engineering Research Center (ERC) will create </a:t>
            </a:r>
            <a:r>
              <a:rPr lang="en-US" sz="2400" b="1" i="1" dirty="0" smtClean="0"/>
              <a:t>the second wave of solid state lighting, </a:t>
            </a:r>
            <a:r>
              <a:rPr lang="en-US" sz="2400" i="1" dirty="0" smtClean="0"/>
              <a:t>consisting of lighting systems with adaptive functionality, able to measure and control the many different and largely unused properties of light. Smart Lighting will provide additional significant systems-level energy savings and add a whole new range of capabilities to displays, communications and </a:t>
            </a:r>
            <a:r>
              <a:rPr lang="en-US" sz="2400" i="1" dirty="0" err="1" smtClean="0"/>
              <a:t>biosensing</a:t>
            </a:r>
            <a:r>
              <a:rPr lang="en-US" sz="2400" i="1" dirty="0" smtClean="0"/>
              <a:t>. </a:t>
            </a: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r>
              <a:rPr lang="en-US"/>
              <a:t>K. A. Connor</a:t>
            </a:r>
          </a:p>
        </p:txBody>
      </p:sp>
      <p:sp>
        <p:nvSpPr>
          <p:cNvPr id="578562" name="Rectangle 2"/>
          <p:cNvSpPr>
            <a:spLocks noGrp="1" noChangeArrowheads="1"/>
          </p:cNvSpPr>
          <p:nvPr>
            <p:ph type="title"/>
          </p:nvPr>
        </p:nvSpPr>
        <p:spPr/>
        <p:txBody>
          <a:bodyPr/>
          <a:lstStyle/>
          <a:p>
            <a:r>
              <a:rPr lang="en-US"/>
              <a:t>Who Am I?</a:t>
            </a:r>
          </a:p>
        </p:txBody>
      </p:sp>
      <p:sp>
        <p:nvSpPr>
          <p:cNvPr id="578563" name="Rectangle 3"/>
          <p:cNvSpPr>
            <a:spLocks noGrp="1" noChangeArrowheads="1"/>
          </p:cNvSpPr>
          <p:nvPr>
            <p:ph type="body" idx="1"/>
          </p:nvPr>
        </p:nvSpPr>
        <p:spPr/>
        <p:txBody>
          <a:bodyPr/>
          <a:lstStyle/>
          <a:p>
            <a:r>
              <a:rPr lang="en-US" dirty="0" smtClean="0"/>
              <a:t>I </a:t>
            </a:r>
            <a:r>
              <a:rPr lang="en-US" dirty="0"/>
              <a:t>was born in </a:t>
            </a:r>
            <a:r>
              <a:rPr lang="en-US" dirty="0" smtClean="0"/>
              <a:t>Madison, WI </a:t>
            </a:r>
            <a:endParaRPr lang="en-US" dirty="0"/>
          </a:p>
        </p:txBody>
      </p:sp>
      <p:pic>
        <p:nvPicPr>
          <p:cNvPr id="578564" name="Picture 4"/>
          <p:cNvPicPr>
            <a:picLocks noChangeAspect="1" noChangeArrowheads="1"/>
          </p:cNvPicPr>
          <p:nvPr/>
        </p:nvPicPr>
        <p:blipFill>
          <a:blip r:embed="rId2" cstate="print"/>
          <a:srcRect/>
          <a:stretch>
            <a:fillRect/>
          </a:stretch>
        </p:blipFill>
        <p:spPr bwMode="auto">
          <a:xfrm>
            <a:off x="6324600" y="1447800"/>
            <a:ext cx="2409825" cy="4210050"/>
          </a:xfrm>
          <a:prstGeom prst="rect">
            <a:avLst/>
          </a:prstGeom>
          <a:noFill/>
          <a:ln w="9525">
            <a:noFill/>
            <a:miter lim="800000"/>
            <a:headEnd/>
            <a:tailEnd/>
          </a:ln>
          <a:effectLst/>
        </p:spPr>
      </p:pic>
      <p:pic>
        <p:nvPicPr>
          <p:cNvPr id="578565" name="Picture 5"/>
          <p:cNvPicPr>
            <a:picLocks noChangeAspect="1" noChangeArrowheads="1"/>
          </p:cNvPicPr>
          <p:nvPr/>
        </p:nvPicPr>
        <p:blipFill>
          <a:blip r:embed="rId3" cstate="print"/>
          <a:srcRect/>
          <a:stretch>
            <a:fillRect/>
          </a:stretch>
        </p:blipFill>
        <p:spPr bwMode="auto">
          <a:xfrm>
            <a:off x="1447800" y="2819400"/>
            <a:ext cx="4572000" cy="3430588"/>
          </a:xfrm>
          <a:prstGeom prst="rect">
            <a:avLst/>
          </a:prstGeom>
          <a:noFill/>
          <a:ln w="9525">
            <a:noFill/>
            <a:miter lim="800000"/>
            <a:headEnd/>
            <a:tailEnd/>
          </a:ln>
          <a:effectLst/>
        </p:spPr>
      </p:pic>
      <p:sp>
        <p:nvSpPr>
          <p:cNvPr id="578566" name="Oval 6"/>
          <p:cNvSpPr>
            <a:spLocks noChangeArrowheads="1"/>
          </p:cNvSpPr>
          <p:nvPr/>
        </p:nvSpPr>
        <p:spPr bwMode="auto">
          <a:xfrm>
            <a:off x="3276600" y="3657600"/>
            <a:ext cx="1066800" cy="1219200"/>
          </a:xfrm>
          <a:prstGeom prst="ellipse">
            <a:avLst/>
          </a:prstGeom>
          <a:noFill/>
          <a:ln w="57150">
            <a:solidFill>
              <a:srgbClr val="FF3300"/>
            </a:solidFill>
            <a:round/>
            <a:headEnd/>
            <a:tailEnd/>
          </a:ln>
          <a:effectLst/>
        </p:spPr>
        <p:txBody>
          <a:bodyPr wrap="none" anchor="ctr"/>
          <a:lstStyle/>
          <a:p>
            <a:endParaRPr lang="en-US"/>
          </a:p>
        </p:txBody>
      </p:sp>
      <p:sp>
        <p:nvSpPr>
          <p:cNvPr id="578567" name="Oval 7"/>
          <p:cNvSpPr>
            <a:spLocks noChangeArrowheads="1"/>
          </p:cNvSpPr>
          <p:nvPr/>
        </p:nvSpPr>
        <p:spPr bwMode="auto">
          <a:xfrm>
            <a:off x="7162800" y="3200400"/>
            <a:ext cx="1066800" cy="1219200"/>
          </a:xfrm>
          <a:prstGeom prst="ellipse">
            <a:avLst/>
          </a:prstGeom>
          <a:noFill/>
          <a:ln w="57150">
            <a:solidFill>
              <a:srgbClr val="FF3300"/>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85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8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6" grpId="0" animBg="1"/>
      <p:bldP spid="57856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We Up To?</a:t>
            </a:r>
            <a:endParaRPr lang="en-US" dirty="0"/>
          </a:p>
        </p:txBody>
      </p:sp>
      <p:sp>
        <p:nvSpPr>
          <p:cNvPr id="3" name="Content Placeholder 2"/>
          <p:cNvSpPr>
            <a:spLocks noGrp="1"/>
          </p:cNvSpPr>
          <p:nvPr>
            <p:ph idx="1"/>
          </p:nvPr>
        </p:nvSpPr>
        <p:spPr>
          <a:xfrm>
            <a:off x="304800" y="1219200"/>
            <a:ext cx="8534400" cy="4906963"/>
          </a:xfrm>
        </p:spPr>
        <p:txBody>
          <a:bodyPr/>
          <a:lstStyle/>
          <a:p>
            <a:r>
              <a:rPr lang="en-US" sz="2400" dirty="0" smtClean="0"/>
              <a:t>The </a:t>
            </a:r>
            <a:r>
              <a:rPr lang="en-US" sz="2400" b="1" dirty="0" smtClean="0"/>
              <a:t>transformative technologies </a:t>
            </a:r>
            <a:r>
              <a:rPr lang="en-US" sz="2400" dirty="0" smtClean="0"/>
              <a:t>being developed by the ERC will help the U.S. recover a position of prominence in the development of Smart Lighting, with tremendous implications for lighting, medical, energy, and information technology sectors. </a:t>
            </a:r>
          </a:p>
          <a:p>
            <a:r>
              <a:rPr lang="en-US" sz="2400" dirty="0" smtClean="0"/>
              <a:t>The ERC will </a:t>
            </a:r>
            <a:r>
              <a:rPr lang="en-US" sz="2400" b="1" dirty="0" smtClean="0"/>
              <a:t>educate a new generation of students </a:t>
            </a:r>
            <a:r>
              <a:rPr lang="en-US" sz="2400" dirty="0" smtClean="0"/>
              <a:t>with the interdisciplinary skills, global technology exposure and business sense to bring new ERC technologies to market. </a:t>
            </a:r>
          </a:p>
          <a:p>
            <a:r>
              <a:rPr lang="en-US" sz="2400" dirty="0" smtClean="0"/>
              <a:t>ERC is forging </a:t>
            </a:r>
            <a:r>
              <a:rPr lang="en-US" sz="2400" b="1" dirty="0" smtClean="0"/>
              <a:t>deep working relationships with industry </a:t>
            </a:r>
            <a:r>
              <a:rPr lang="en-US" sz="2400" dirty="0" smtClean="0"/>
              <a:t>to help define the future of Smart Lighting. Industry is engaged in our translational technology activities and is driving the innovation, </a:t>
            </a:r>
            <a:r>
              <a:rPr lang="en-US" sz="2400" b="1" i="1" dirty="0" smtClean="0"/>
              <a:t>educational outreach</a:t>
            </a:r>
            <a:r>
              <a:rPr lang="en-US" sz="2400" dirty="0" smtClean="0"/>
              <a:t>, and diversity efforts that are critical parts of the ERC mission. </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US"/>
              <a:t>K. A. Connor</a:t>
            </a:r>
          </a:p>
        </p:txBody>
      </p:sp>
      <p:sp>
        <p:nvSpPr>
          <p:cNvPr id="680962" name="Rectangle 2"/>
          <p:cNvSpPr>
            <a:spLocks noGrp="1" noChangeArrowheads="1"/>
          </p:cNvSpPr>
          <p:nvPr>
            <p:ph type="title"/>
          </p:nvPr>
        </p:nvSpPr>
        <p:spPr/>
        <p:txBody>
          <a:bodyPr/>
          <a:lstStyle/>
          <a:p>
            <a:r>
              <a:rPr lang="en-US"/>
              <a:t>LIGHT</a:t>
            </a:r>
          </a:p>
        </p:txBody>
      </p:sp>
      <p:pic>
        <p:nvPicPr>
          <p:cNvPr id="680964" name="Picture 4"/>
          <p:cNvPicPr>
            <a:picLocks noChangeAspect="1" noChangeArrowheads="1"/>
          </p:cNvPicPr>
          <p:nvPr/>
        </p:nvPicPr>
        <p:blipFill>
          <a:blip r:embed="rId2" cstate="print"/>
          <a:srcRect/>
          <a:stretch>
            <a:fillRect/>
          </a:stretch>
        </p:blipFill>
        <p:spPr bwMode="auto">
          <a:xfrm>
            <a:off x="3067050" y="1143000"/>
            <a:ext cx="3009900" cy="457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661506" name="Rectangle 2"/>
          <p:cNvSpPr>
            <a:spLocks noGrp="1" noChangeArrowheads="1"/>
          </p:cNvSpPr>
          <p:nvPr>
            <p:ph type="title"/>
          </p:nvPr>
        </p:nvSpPr>
        <p:spPr/>
        <p:txBody>
          <a:bodyPr/>
          <a:lstStyle/>
          <a:p>
            <a:r>
              <a:rPr lang="en-US"/>
              <a:t>LIGHT – How Do We Use It?</a:t>
            </a:r>
          </a:p>
        </p:txBody>
      </p:sp>
      <p:sp>
        <p:nvSpPr>
          <p:cNvPr id="661507" name="Rectangle 3"/>
          <p:cNvSpPr>
            <a:spLocks noGrp="1" noChangeArrowheads="1"/>
          </p:cNvSpPr>
          <p:nvPr>
            <p:ph type="body" idx="1"/>
          </p:nvPr>
        </p:nvSpPr>
        <p:spPr/>
        <p:txBody>
          <a:bodyPr/>
          <a:lstStyle/>
          <a:p>
            <a:pPr>
              <a:lnSpc>
                <a:spcPct val="80000"/>
              </a:lnSpc>
            </a:pPr>
            <a:r>
              <a:rPr lang="en-US" sz="2800"/>
              <a:t>Illumination – Lighting in our homes and work, for our cars, etc. </a:t>
            </a:r>
          </a:p>
          <a:p>
            <a:pPr>
              <a:lnSpc>
                <a:spcPct val="80000"/>
              </a:lnSpc>
            </a:pPr>
            <a:r>
              <a:rPr lang="en-US" sz="2800"/>
              <a:t>Imaging – Microscopes, telescopes, photography, etc</a:t>
            </a:r>
          </a:p>
          <a:p>
            <a:pPr>
              <a:lnSpc>
                <a:spcPct val="80000"/>
              </a:lnSpc>
            </a:pPr>
            <a:r>
              <a:rPr lang="en-US" sz="2800"/>
              <a:t>Displays – Television and Computer Monitors (CRT, Plasma, LCD, etc.)</a:t>
            </a:r>
          </a:p>
          <a:p>
            <a:pPr>
              <a:lnSpc>
                <a:spcPct val="80000"/>
              </a:lnSpc>
            </a:pPr>
            <a:r>
              <a:rPr lang="en-US" sz="2800"/>
              <a:t>Signaling – Traffic lights (cars, trucks, trains, boats, etc.), laser pointer, etc.</a:t>
            </a:r>
          </a:p>
          <a:p>
            <a:pPr>
              <a:lnSpc>
                <a:spcPct val="80000"/>
              </a:lnSpc>
            </a:pPr>
            <a:r>
              <a:rPr lang="en-US" sz="2800"/>
              <a:t>Information – Optical fibers, read-write for storage (CD, DVD, Blu-Ray, etc), barcode, etc. </a:t>
            </a:r>
          </a:p>
          <a:p>
            <a:pPr>
              <a:lnSpc>
                <a:spcPct val="80000"/>
              </a:lnSpc>
            </a:pPr>
            <a:r>
              <a:rPr lang="en-US" sz="2800"/>
              <a:t>Cutting, etching, etc.</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r>
              <a:rPr lang="en-US"/>
              <a:t>K. A. Connor</a:t>
            </a:r>
          </a:p>
        </p:txBody>
      </p:sp>
      <p:sp>
        <p:nvSpPr>
          <p:cNvPr id="662530" name="Rectangle 2"/>
          <p:cNvSpPr>
            <a:spLocks noGrp="1" noChangeArrowheads="1"/>
          </p:cNvSpPr>
          <p:nvPr>
            <p:ph type="title"/>
          </p:nvPr>
        </p:nvSpPr>
        <p:spPr/>
        <p:txBody>
          <a:bodyPr/>
          <a:lstStyle/>
          <a:p>
            <a:r>
              <a:rPr lang="en-US"/>
              <a:t>Characteristics of Light</a:t>
            </a:r>
          </a:p>
        </p:txBody>
      </p:sp>
      <p:sp>
        <p:nvSpPr>
          <p:cNvPr id="662531" name="Rectangle 3"/>
          <p:cNvSpPr>
            <a:spLocks noGrp="1" noChangeArrowheads="1"/>
          </p:cNvSpPr>
          <p:nvPr>
            <p:ph type="body" idx="1"/>
          </p:nvPr>
        </p:nvSpPr>
        <p:spPr/>
        <p:txBody>
          <a:bodyPr/>
          <a:lstStyle/>
          <a:p>
            <a:r>
              <a:rPr lang="en-US"/>
              <a:t>Spectrum (Color) </a:t>
            </a:r>
          </a:p>
          <a:p>
            <a:endParaRPr lang="en-US"/>
          </a:p>
          <a:p>
            <a:r>
              <a:rPr lang="en-US"/>
              <a:t>Polarization </a:t>
            </a:r>
          </a:p>
          <a:p>
            <a:endParaRPr lang="en-US"/>
          </a:p>
          <a:p>
            <a:r>
              <a:rPr lang="en-US"/>
              <a:t>Time Variation (Blinking)</a:t>
            </a:r>
          </a:p>
          <a:p>
            <a:endParaRPr lang="en-US"/>
          </a:p>
          <a:p>
            <a:r>
              <a:rPr lang="en-US"/>
              <a:t>Direction</a:t>
            </a:r>
          </a:p>
        </p:txBody>
      </p:sp>
      <p:pic>
        <p:nvPicPr>
          <p:cNvPr id="662532" name="Picture 4"/>
          <p:cNvPicPr>
            <a:picLocks noChangeAspect="1" noChangeArrowheads="1"/>
          </p:cNvPicPr>
          <p:nvPr/>
        </p:nvPicPr>
        <p:blipFill>
          <a:blip r:embed="rId2" cstate="print"/>
          <a:srcRect b="17366"/>
          <a:stretch>
            <a:fillRect/>
          </a:stretch>
        </p:blipFill>
        <p:spPr bwMode="auto">
          <a:xfrm>
            <a:off x="4876800" y="1219200"/>
            <a:ext cx="3724275" cy="1752600"/>
          </a:xfrm>
          <a:prstGeom prst="rect">
            <a:avLst/>
          </a:prstGeom>
          <a:noFill/>
          <a:ln w="9525">
            <a:noFill/>
            <a:miter lim="800000"/>
            <a:headEnd/>
            <a:tailEnd/>
          </a:ln>
          <a:effectLst/>
        </p:spPr>
      </p:pic>
      <p:pic>
        <p:nvPicPr>
          <p:cNvPr id="662534" name="Picture 6" descr="green_bl"/>
          <p:cNvPicPr>
            <a:picLocks noChangeAspect="1" noChangeArrowheads="1" noCrop="1"/>
          </p:cNvPicPr>
          <p:nvPr/>
        </p:nvPicPr>
        <p:blipFill>
          <a:blip r:embed="rId3" cstate="print"/>
          <a:srcRect/>
          <a:stretch>
            <a:fillRect/>
          </a:stretch>
        </p:blipFill>
        <p:spPr bwMode="auto">
          <a:xfrm>
            <a:off x="1828800" y="4572000"/>
            <a:ext cx="266700" cy="266700"/>
          </a:xfrm>
          <a:prstGeom prst="rect">
            <a:avLst/>
          </a:prstGeom>
          <a:noFill/>
        </p:spPr>
      </p:pic>
      <p:pic>
        <p:nvPicPr>
          <p:cNvPr id="662535" name="Picture 7" descr="red_bl"/>
          <p:cNvPicPr>
            <a:picLocks noChangeAspect="1" noChangeArrowheads="1" noCrop="1"/>
          </p:cNvPicPr>
          <p:nvPr/>
        </p:nvPicPr>
        <p:blipFill>
          <a:blip r:embed="rId4" cstate="print"/>
          <a:srcRect/>
          <a:stretch>
            <a:fillRect/>
          </a:stretch>
        </p:blipFill>
        <p:spPr bwMode="auto">
          <a:xfrm>
            <a:off x="1066800" y="4572000"/>
            <a:ext cx="266700" cy="266700"/>
          </a:xfrm>
          <a:prstGeom prst="rect">
            <a:avLst/>
          </a:prstGeom>
          <a:noFill/>
        </p:spPr>
      </p:pic>
      <p:pic>
        <p:nvPicPr>
          <p:cNvPr id="662536" name="Picture 8" descr="yell_bl"/>
          <p:cNvPicPr>
            <a:picLocks noChangeAspect="1" noChangeArrowheads="1" noCrop="1"/>
          </p:cNvPicPr>
          <p:nvPr/>
        </p:nvPicPr>
        <p:blipFill>
          <a:blip r:embed="rId5" cstate="print"/>
          <a:srcRect/>
          <a:stretch>
            <a:fillRect/>
          </a:stretch>
        </p:blipFill>
        <p:spPr bwMode="auto">
          <a:xfrm>
            <a:off x="1447800" y="4572000"/>
            <a:ext cx="266700" cy="266700"/>
          </a:xfrm>
          <a:prstGeom prst="rect">
            <a:avLst/>
          </a:prstGeom>
          <a:noFill/>
        </p:spPr>
      </p:pic>
      <p:pic>
        <p:nvPicPr>
          <p:cNvPr id="662537" name="Picture 9"/>
          <p:cNvPicPr>
            <a:picLocks noChangeAspect="1" noChangeArrowheads="1"/>
          </p:cNvPicPr>
          <p:nvPr/>
        </p:nvPicPr>
        <p:blipFill>
          <a:blip r:embed="rId6" cstate="print"/>
          <a:srcRect/>
          <a:stretch>
            <a:fillRect/>
          </a:stretch>
        </p:blipFill>
        <p:spPr bwMode="auto">
          <a:xfrm>
            <a:off x="6172200" y="4572000"/>
            <a:ext cx="2781300" cy="2082800"/>
          </a:xfrm>
          <a:prstGeom prst="rect">
            <a:avLst/>
          </a:prstGeom>
          <a:noFill/>
          <a:ln w="9525">
            <a:noFill/>
            <a:miter lim="800000"/>
            <a:headEnd/>
            <a:tailEnd/>
          </a:ln>
          <a:effectLst/>
        </p:spPr>
      </p:pic>
      <p:pic>
        <p:nvPicPr>
          <p:cNvPr id="662538" name="Picture 10"/>
          <p:cNvPicPr>
            <a:picLocks noChangeAspect="1" noChangeArrowheads="1"/>
          </p:cNvPicPr>
          <p:nvPr/>
        </p:nvPicPr>
        <p:blipFill>
          <a:blip r:embed="rId7" cstate="print"/>
          <a:srcRect/>
          <a:stretch>
            <a:fillRect/>
          </a:stretch>
        </p:blipFill>
        <p:spPr bwMode="auto">
          <a:xfrm>
            <a:off x="3124200" y="2743200"/>
            <a:ext cx="1524000" cy="1057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Smart Lighting</a:t>
            </a:r>
            <a:endParaRPr lang="en-US" dirty="0"/>
          </a:p>
        </p:txBody>
      </p:sp>
      <p:sp>
        <p:nvSpPr>
          <p:cNvPr id="8" name="Footer Placeholder 3"/>
          <p:cNvSpPr>
            <a:spLocks noGrp="1"/>
          </p:cNvSpPr>
          <p:nvPr>
            <p:ph type="ftr" sz="quarter" idx="11"/>
          </p:nvPr>
        </p:nvSpPr>
        <p:spPr/>
        <p:txBody>
          <a:bodyPr/>
          <a:lstStyle/>
          <a:p>
            <a:r>
              <a:rPr lang="en-US"/>
              <a:t>K. A. Connor</a:t>
            </a:r>
          </a:p>
        </p:txBody>
      </p:sp>
      <p:graphicFrame>
        <p:nvGraphicFramePr>
          <p:cNvPr id="664603" name="Diagram 27"/>
          <p:cNvGraphicFramePr>
            <a:graphicFrameLocks/>
          </p:cNvGraphicFramePr>
          <p:nvPr>
            <p:ph idx="4294967295"/>
          </p:nvPr>
        </p:nvGraphicFramePr>
        <p:xfrm>
          <a:off x="0" y="1600200"/>
          <a:ext cx="8229600" cy="4525963"/>
        </p:xfrm>
        <a:graphic>
          <a:graphicData uri="http://schemas.openxmlformats.org/drawingml/2006/compatibility">
            <com:legacyDrawing xmlns:com="http://schemas.openxmlformats.org/drawingml/2006/compatibility" spid="_x0000_s47106"/>
          </a:graphicData>
        </a:graphic>
      </p:graphicFrame>
      <p:sp>
        <p:nvSpPr>
          <p:cNvPr id="664600" name="Text Box 24"/>
          <p:cNvSpPr txBox="1">
            <a:spLocks noChangeArrowheads="1"/>
          </p:cNvSpPr>
          <p:nvPr/>
        </p:nvSpPr>
        <p:spPr bwMode="auto">
          <a:xfrm>
            <a:off x="3352800" y="5562600"/>
            <a:ext cx="2590800" cy="366713"/>
          </a:xfrm>
          <a:prstGeom prst="rect">
            <a:avLst/>
          </a:prstGeom>
          <a:noFill/>
          <a:ln w="9525">
            <a:noFill/>
            <a:miter lim="800000"/>
            <a:headEnd/>
            <a:tailEnd/>
          </a:ln>
          <a:effectLst/>
        </p:spPr>
        <p:txBody>
          <a:bodyPr>
            <a:spAutoFit/>
          </a:bodyPr>
          <a:lstStyle/>
          <a:p>
            <a:pPr>
              <a:spcBef>
                <a:spcPct val="50000"/>
              </a:spcBef>
            </a:pPr>
            <a:r>
              <a:rPr lang="en-US"/>
              <a:t>Smart Lighting System</a:t>
            </a:r>
          </a:p>
        </p:txBody>
      </p:sp>
      <p:pic>
        <p:nvPicPr>
          <p:cNvPr id="664611" name="Picture 35"/>
          <p:cNvPicPr>
            <a:picLocks noChangeAspect="1" noChangeArrowheads="1"/>
          </p:cNvPicPr>
          <p:nvPr/>
        </p:nvPicPr>
        <p:blipFill>
          <a:blip r:embed="rId3" cstate="print"/>
          <a:srcRect/>
          <a:stretch>
            <a:fillRect/>
          </a:stretch>
        </p:blipFill>
        <p:spPr bwMode="auto">
          <a:xfrm>
            <a:off x="6096000" y="1066800"/>
            <a:ext cx="2895600" cy="2171700"/>
          </a:xfrm>
          <a:prstGeom prst="rect">
            <a:avLst/>
          </a:prstGeom>
          <a:noFill/>
          <a:ln w="9525">
            <a:noFill/>
            <a:miter lim="800000"/>
            <a:headEnd/>
            <a:tailEnd/>
          </a:ln>
          <a:effectLst/>
        </p:spPr>
      </p:pic>
      <p:pic>
        <p:nvPicPr>
          <p:cNvPr id="664613" name="Picture 37"/>
          <p:cNvPicPr>
            <a:picLocks noChangeAspect="1" noChangeArrowheads="1"/>
          </p:cNvPicPr>
          <p:nvPr/>
        </p:nvPicPr>
        <p:blipFill>
          <a:blip r:embed="rId4" cstate="print"/>
          <a:srcRect/>
          <a:stretch>
            <a:fillRect/>
          </a:stretch>
        </p:blipFill>
        <p:spPr bwMode="auto">
          <a:xfrm>
            <a:off x="109537" y="1066800"/>
            <a:ext cx="2862263" cy="2208213"/>
          </a:xfrm>
          <a:prstGeom prst="rect">
            <a:avLst/>
          </a:prstGeom>
          <a:noFill/>
          <a:ln w="9525">
            <a:noFill/>
            <a:miter lim="800000"/>
            <a:headEnd/>
            <a:tailEnd/>
          </a:ln>
          <a:effectLst/>
        </p:spPr>
      </p:pic>
      <p:pic>
        <p:nvPicPr>
          <p:cNvPr id="664614" name="Picture 38"/>
          <p:cNvPicPr>
            <a:picLocks noChangeAspect="1" noChangeArrowheads="1"/>
          </p:cNvPicPr>
          <p:nvPr/>
        </p:nvPicPr>
        <p:blipFill>
          <a:blip r:embed="rId5" cstate="print"/>
          <a:srcRect/>
          <a:stretch>
            <a:fillRect/>
          </a:stretch>
        </p:blipFill>
        <p:spPr bwMode="auto">
          <a:xfrm>
            <a:off x="76200" y="1066800"/>
            <a:ext cx="2971800" cy="22256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4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Similar to Robotics</a:t>
            </a:r>
            <a:endParaRPr lang="en-US" dirty="0"/>
          </a:p>
        </p:txBody>
      </p:sp>
      <p:sp>
        <p:nvSpPr>
          <p:cNvPr id="6" name="Footer Placeholder 3"/>
          <p:cNvSpPr>
            <a:spLocks noGrp="1"/>
          </p:cNvSpPr>
          <p:nvPr>
            <p:ph type="ftr" sz="quarter" idx="11"/>
          </p:nvPr>
        </p:nvSpPr>
        <p:spPr/>
        <p:txBody>
          <a:bodyPr/>
          <a:lstStyle/>
          <a:p>
            <a:r>
              <a:rPr lang="en-US"/>
              <a:t>K. A. Connor</a:t>
            </a:r>
          </a:p>
        </p:txBody>
      </p:sp>
      <p:graphicFrame>
        <p:nvGraphicFramePr>
          <p:cNvPr id="669701" name="Diagram 5"/>
          <p:cNvGraphicFramePr>
            <a:graphicFrameLocks/>
          </p:cNvGraphicFramePr>
          <p:nvPr>
            <p:ph idx="4294967295"/>
          </p:nvPr>
        </p:nvGraphicFramePr>
        <p:xfrm>
          <a:off x="0" y="1600200"/>
          <a:ext cx="8229600" cy="4525963"/>
        </p:xfrm>
        <a:graphic>
          <a:graphicData uri="http://schemas.openxmlformats.org/drawingml/2006/compatibility">
            <com:legacyDrawing xmlns:com="http://schemas.openxmlformats.org/drawingml/2006/compatibility" spid="_x0000_s48130"/>
          </a:graphicData>
        </a:graphic>
      </p:graphicFrame>
      <p:pic>
        <p:nvPicPr>
          <p:cNvPr id="669709" name="Picture 13"/>
          <p:cNvPicPr>
            <a:picLocks noChangeAspect="1" noChangeArrowheads="1"/>
          </p:cNvPicPr>
          <p:nvPr/>
        </p:nvPicPr>
        <p:blipFill>
          <a:blip r:embed="rId3" cstate="print"/>
          <a:srcRect/>
          <a:stretch>
            <a:fillRect/>
          </a:stretch>
        </p:blipFill>
        <p:spPr bwMode="auto">
          <a:xfrm>
            <a:off x="6477000" y="1295400"/>
            <a:ext cx="2438400" cy="2438400"/>
          </a:xfrm>
          <a:prstGeom prst="rect">
            <a:avLst/>
          </a:prstGeom>
          <a:noFill/>
          <a:ln w="9525">
            <a:noFill/>
            <a:miter lim="800000"/>
            <a:headEnd/>
            <a:tailEnd/>
          </a:ln>
          <a:effectLst/>
        </p:spPr>
      </p:pic>
      <p:pic>
        <p:nvPicPr>
          <p:cNvPr id="669710" name="Picture 14"/>
          <p:cNvPicPr>
            <a:picLocks noChangeAspect="1" noChangeArrowheads="1"/>
          </p:cNvPicPr>
          <p:nvPr/>
        </p:nvPicPr>
        <p:blipFill>
          <a:blip r:embed="rId4" cstate="print"/>
          <a:srcRect/>
          <a:stretch>
            <a:fillRect/>
          </a:stretch>
        </p:blipFill>
        <p:spPr bwMode="auto">
          <a:xfrm>
            <a:off x="152400" y="1143000"/>
            <a:ext cx="2422525" cy="26622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K. A. Connor</a:t>
            </a:r>
          </a:p>
        </p:txBody>
      </p:sp>
      <p:sp>
        <p:nvSpPr>
          <p:cNvPr id="600066" name="Rectangle 2"/>
          <p:cNvSpPr>
            <a:spLocks noGrp="1" noChangeArrowheads="1"/>
          </p:cNvSpPr>
          <p:nvPr>
            <p:ph type="title"/>
          </p:nvPr>
        </p:nvSpPr>
        <p:spPr/>
        <p:txBody>
          <a:bodyPr/>
          <a:lstStyle/>
          <a:p>
            <a:r>
              <a:rPr lang="en-US"/>
              <a:t>Making Light Through Electronics</a:t>
            </a:r>
          </a:p>
        </p:txBody>
      </p:sp>
      <p:sp>
        <p:nvSpPr>
          <p:cNvPr id="600067" name="Rectangle 3"/>
          <p:cNvSpPr>
            <a:spLocks noGrp="1" noChangeArrowheads="1"/>
          </p:cNvSpPr>
          <p:nvPr>
            <p:ph type="body" idx="1"/>
          </p:nvPr>
        </p:nvSpPr>
        <p:spPr/>
        <p:txBody>
          <a:bodyPr/>
          <a:lstStyle/>
          <a:p>
            <a:r>
              <a:rPr lang="en-US" dirty="0"/>
              <a:t>LED (Light emitting diode)</a:t>
            </a:r>
          </a:p>
          <a:p>
            <a:r>
              <a:rPr lang="en-US" dirty="0"/>
              <a:t>Resistor</a:t>
            </a:r>
          </a:p>
          <a:p>
            <a:r>
              <a:rPr lang="en-US" dirty="0"/>
              <a:t>Wires</a:t>
            </a:r>
          </a:p>
          <a:p>
            <a:r>
              <a:rPr lang="en-US" dirty="0"/>
              <a:t>Battery</a:t>
            </a:r>
          </a:p>
        </p:txBody>
      </p:sp>
      <p:sp>
        <p:nvSpPr>
          <p:cNvPr id="600068" name="Text Box 4"/>
          <p:cNvSpPr txBox="1">
            <a:spLocks noChangeArrowheads="1"/>
          </p:cNvSpPr>
          <p:nvPr/>
        </p:nvSpPr>
        <p:spPr bwMode="auto">
          <a:xfrm>
            <a:off x="3048000" y="2590800"/>
            <a:ext cx="5715000" cy="2308324"/>
          </a:xfrm>
          <a:prstGeom prst="rect">
            <a:avLst/>
          </a:prstGeom>
          <a:noFill/>
          <a:ln w="9525">
            <a:noFill/>
            <a:miter lim="800000"/>
            <a:headEnd/>
            <a:tailEnd/>
          </a:ln>
          <a:effectLst/>
        </p:spPr>
        <p:txBody>
          <a:bodyPr>
            <a:spAutoFit/>
          </a:bodyPr>
          <a:lstStyle/>
          <a:p>
            <a:pPr>
              <a:spcBef>
                <a:spcPct val="50000"/>
              </a:spcBef>
            </a:pPr>
            <a:r>
              <a:rPr lang="en-US" sz="2400" dirty="0"/>
              <a:t>We </a:t>
            </a:r>
            <a:r>
              <a:rPr lang="en-US" sz="2400" dirty="0" smtClean="0"/>
              <a:t>have made a </a:t>
            </a:r>
            <a:r>
              <a:rPr lang="en-US" sz="2400" dirty="0"/>
              <a:t>solid state light</a:t>
            </a:r>
          </a:p>
          <a:p>
            <a:pPr>
              <a:spcBef>
                <a:spcPct val="50000"/>
              </a:spcBef>
            </a:pPr>
            <a:r>
              <a:rPr lang="en-US" sz="2400" dirty="0"/>
              <a:t>Such a light could be used to send flashing signals</a:t>
            </a:r>
          </a:p>
          <a:p>
            <a:pPr>
              <a:spcBef>
                <a:spcPct val="50000"/>
              </a:spcBef>
            </a:pPr>
            <a:r>
              <a:rPr lang="en-US" sz="2400" dirty="0"/>
              <a:t>This is what the stop and go lights (red, yellow, green) are made from these days</a:t>
            </a:r>
          </a:p>
        </p:txBody>
      </p:sp>
      <p:pic>
        <p:nvPicPr>
          <p:cNvPr id="600069" name="Picture 5"/>
          <p:cNvPicPr>
            <a:picLocks noChangeAspect="1" noChangeArrowheads="1"/>
          </p:cNvPicPr>
          <p:nvPr/>
        </p:nvPicPr>
        <p:blipFill>
          <a:blip r:embed="rId2" cstate="print"/>
          <a:srcRect/>
          <a:stretch>
            <a:fillRect/>
          </a:stretch>
        </p:blipFill>
        <p:spPr bwMode="auto">
          <a:xfrm>
            <a:off x="457200" y="4038600"/>
            <a:ext cx="2152650" cy="1841500"/>
          </a:xfrm>
          <a:prstGeom prst="rect">
            <a:avLst/>
          </a:prstGeom>
          <a:noFill/>
          <a:ln w="9525">
            <a:noFill/>
            <a:miter lim="800000"/>
            <a:headEnd/>
            <a:tailEnd/>
          </a:ln>
          <a:effectLst/>
        </p:spPr>
      </p:pic>
      <p:sp>
        <p:nvSpPr>
          <p:cNvPr id="600070" name="Rectangle 6"/>
          <p:cNvSpPr>
            <a:spLocks noChangeArrowheads="1"/>
          </p:cNvSpPr>
          <p:nvPr/>
        </p:nvSpPr>
        <p:spPr bwMode="auto">
          <a:xfrm>
            <a:off x="2819400" y="5562600"/>
            <a:ext cx="2914650" cy="366713"/>
          </a:xfrm>
          <a:prstGeom prst="rect">
            <a:avLst/>
          </a:prstGeom>
          <a:noFill/>
          <a:ln w="9525">
            <a:noFill/>
            <a:miter lim="800000"/>
            <a:headEnd/>
            <a:tailEnd/>
          </a:ln>
          <a:effectLst/>
        </p:spPr>
        <p:txBody>
          <a:bodyPr wrap="none">
            <a:spAutoFit/>
          </a:bodyPr>
          <a:lstStyle/>
          <a:p>
            <a:r>
              <a:rPr lang="en-US">
                <a:hlinkClick r:id="rId3"/>
              </a:rPr>
              <a:t>http://www.robotroom.com</a:t>
            </a:r>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0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6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ooter Placeholder 2"/>
          <p:cNvSpPr>
            <a:spLocks noGrp="1"/>
          </p:cNvSpPr>
          <p:nvPr>
            <p:ph type="ftr" sz="quarter" idx="10"/>
          </p:nvPr>
        </p:nvSpPr>
        <p:spPr/>
        <p:txBody>
          <a:bodyPr/>
          <a:lstStyle/>
          <a:p>
            <a:r>
              <a:rPr lang="en-US"/>
              <a:t>K. A. Connor</a:t>
            </a:r>
          </a:p>
        </p:txBody>
      </p:sp>
      <p:pic>
        <p:nvPicPr>
          <p:cNvPr id="573442" name="Picture 2" descr="Mendota 009"/>
          <p:cNvPicPr>
            <a:picLocks noChangeAspect="1" noChangeArrowheads="1"/>
          </p:cNvPicPr>
          <p:nvPr/>
        </p:nvPicPr>
        <p:blipFill>
          <a:blip r:embed="rId2" cstate="print"/>
          <a:srcRect l="28563" t="29482" r="29692" b="35361"/>
          <a:stretch>
            <a:fillRect/>
          </a:stretch>
        </p:blipFill>
        <p:spPr bwMode="auto">
          <a:xfrm>
            <a:off x="304800" y="1392238"/>
            <a:ext cx="8534400" cy="5389562"/>
          </a:xfrm>
          <a:prstGeom prst="rect">
            <a:avLst/>
          </a:prstGeom>
          <a:noFill/>
        </p:spPr>
      </p:pic>
      <p:sp>
        <p:nvSpPr>
          <p:cNvPr id="573443" name="Rectangle 3"/>
          <p:cNvSpPr>
            <a:spLocks noGrp="1" noChangeArrowheads="1"/>
          </p:cNvSpPr>
          <p:nvPr>
            <p:ph type="title"/>
          </p:nvPr>
        </p:nvSpPr>
        <p:spPr/>
        <p:txBody>
          <a:bodyPr/>
          <a:lstStyle/>
          <a:p>
            <a:r>
              <a:rPr lang="en-US" dirty="0" smtClean="0"/>
              <a:t>At Home Without the </a:t>
            </a:r>
            <a:r>
              <a:rPr lang="en-US" dirty="0" err="1" smtClean="0"/>
              <a:t>Protoboard</a:t>
            </a:r>
            <a:endParaRPr lang="en-US" dirty="0"/>
          </a:p>
        </p:txBody>
      </p:sp>
      <p:sp>
        <p:nvSpPr>
          <p:cNvPr id="573444" name="Rectangle 4"/>
          <p:cNvSpPr>
            <a:spLocks noChangeArrowheads="1"/>
          </p:cNvSpPr>
          <p:nvPr/>
        </p:nvSpPr>
        <p:spPr bwMode="auto">
          <a:xfrm>
            <a:off x="5181600" y="5181600"/>
            <a:ext cx="914400" cy="1524000"/>
          </a:xfrm>
          <a:prstGeom prst="rect">
            <a:avLst/>
          </a:prstGeom>
          <a:solidFill>
            <a:srgbClr val="00FF00"/>
          </a:solidFill>
          <a:ln w="9525">
            <a:solidFill>
              <a:schemeClr val="tx1"/>
            </a:solidFill>
            <a:miter lim="800000"/>
            <a:headEnd/>
            <a:tailEnd/>
          </a:ln>
          <a:effectLst/>
        </p:spPr>
        <p:txBody>
          <a:bodyPr wrap="none" anchor="ctr"/>
          <a:lstStyle/>
          <a:p>
            <a:endParaRPr lang="en-US"/>
          </a:p>
        </p:txBody>
      </p:sp>
      <p:sp>
        <p:nvSpPr>
          <p:cNvPr id="573445" name="Rectangle 5"/>
          <p:cNvSpPr>
            <a:spLocks noChangeArrowheads="1"/>
          </p:cNvSpPr>
          <p:nvPr/>
        </p:nvSpPr>
        <p:spPr bwMode="auto">
          <a:xfrm>
            <a:off x="5334000" y="5029200"/>
            <a:ext cx="228600" cy="152400"/>
          </a:xfrm>
          <a:prstGeom prst="rect">
            <a:avLst/>
          </a:prstGeom>
          <a:solidFill>
            <a:schemeClr val="bg2"/>
          </a:solidFill>
          <a:ln w="9525">
            <a:solidFill>
              <a:schemeClr val="tx1"/>
            </a:solidFill>
            <a:miter lim="800000"/>
            <a:headEnd/>
            <a:tailEnd/>
          </a:ln>
          <a:effectLst/>
        </p:spPr>
        <p:txBody>
          <a:bodyPr wrap="none" anchor="ctr"/>
          <a:lstStyle/>
          <a:p>
            <a:endParaRPr lang="en-US"/>
          </a:p>
        </p:txBody>
      </p:sp>
      <p:sp>
        <p:nvSpPr>
          <p:cNvPr id="573446" name="Rectangle 6"/>
          <p:cNvSpPr>
            <a:spLocks noChangeArrowheads="1"/>
          </p:cNvSpPr>
          <p:nvPr/>
        </p:nvSpPr>
        <p:spPr bwMode="auto">
          <a:xfrm>
            <a:off x="5715000" y="5029200"/>
            <a:ext cx="228600" cy="152400"/>
          </a:xfrm>
          <a:prstGeom prst="rect">
            <a:avLst/>
          </a:prstGeom>
          <a:solidFill>
            <a:schemeClr val="bg2"/>
          </a:solidFill>
          <a:ln w="9525">
            <a:solidFill>
              <a:schemeClr val="tx1"/>
            </a:solidFill>
            <a:miter lim="800000"/>
            <a:headEnd/>
            <a:tailEnd/>
          </a:ln>
          <a:effectLst/>
        </p:spPr>
        <p:txBody>
          <a:bodyPr wrap="none" anchor="ctr"/>
          <a:lstStyle/>
          <a:p>
            <a:endParaRPr lang="en-US"/>
          </a:p>
        </p:txBody>
      </p:sp>
      <p:sp>
        <p:nvSpPr>
          <p:cNvPr id="573447" name="Freeform 7"/>
          <p:cNvSpPr>
            <a:spLocks/>
          </p:cNvSpPr>
          <p:nvPr/>
        </p:nvSpPr>
        <p:spPr bwMode="auto">
          <a:xfrm>
            <a:off x="5410200" y="3695700"/>
            <a:ext cx="787400" cy="1333500"/>
          </a:xfrm>
          <a:custGeom>
            <a:avLst/>
            <a:gdLst/>
            <a:ahLst/>
            <a:cxnLst>
              <a:cxn ang="0">
                <a:pos x="0" y="840"/>
              </a:cxn>
              <a:cxn ang="0">
                <a:pos x="96" y="456"/>
              </a:cxn>
              <a:cxn ang="0">
                <a:pos x="432" y="72"/>
              </a:cxn>
              <a:cxn ang="0">
                <a:pos x="480" y="24"/>
              </a:cxn>
            </a:cxnLst>
            <a:rect l="0" t="0" r="r" b="b"/>
            <a:pathLst>
              <a:path w="496" h="840">
                <a:moveTo>
                  <a:pt x="0" y="840"/>
                </a:moveTo>
                <a:cubicBezTo>
                  <a:pt x="12" y="712"/>
                  <a:pt x="24" y="584"/>
                  <a:pt x="96" y="456"/>
                </a:cubicBezTo>
                <a:cubicBezTo>
                  <a:pt x="168" y="328"/>
                  <a:pt x="368" y="144"/>
                  <a:pt x="432" y="72"/>
                </a:cubicBezTo>
                <a:cubicBezTo>
                  <a:pt x="496" y="0"/>
                  <a:pt x="488" y="12"/>
                  <a:pt x="480" y="24"/>
                </a:cubicBezTo>
              </a:path>
            </a:pathLst>
          </a:custGeom>
          <a:noFill/>
          <a:ln w="28575" cmpd="sng">
            <a:solidFill>
              <a:schemeClr val="tx1"/>
            </a:solidFill>
            <a:round/>
            <a:headEnd/>
            <a:tailEnd/>
          </a:ln>
          <a:effectLst/>
        </p:spPr>
        <p:txBody>
          <a:bodyPr/>
          <a:lstStyle/>
          <a:p>
            <a:endParaRPr lang="en-US"/>
          </a:p>
        </p:txBody>
      </p:sp>
      <p:sp>
        <p:nvSpPr>
          <p:cNvPr id="573448" name="Freeform 8"/>
          <p:cNvSpPr>
            <a:spLocks/>
          </p:cNvSpPr>
          <p:nvPr/>
        </p:nvSpPr>
        <p:spPr bwMode="auto">
          <a:xfrm>
            <a:off x="5791200" y="4826000"/>
            <a:ext cx="1524000" cy="495300"/>
          </a:xfrm>
          <a:custGeom>
            <a:avLst/>
            <a:gdLst/>
            <a:ahLst/>
            <a:cxnLst>
              <a:cxn ang="0">
                <a:pos x="48" y="128"/>
              </a:cxn>
              <a:cxn ang="0">
                <a:pos x="48" y="80"/>
              </a:cxn>
              <a:cxn ang="0">
                <a:pos x="336" y="32"/>
              </a:cxn>
              <a:cxn ang="0">
                <a:pos x="576" y="272"/>
              </a:cxn>
              <a:cxn ang="0">
                <a:pos x="960" y="272"/>
              </a:cxn>
            </a:cxnLst>
            <a:rect l="0" t="0" r="r" b="b"/>
            <a:pathLst>
              <a:path w="960" h="312">
                <a:moveTo>
                  <a:pt x="48" y="128"/>
                </a:moveTo>
                <a:cubicBezTo>
                  <a:pt x="24" y="112"/>
                  <a:pt x="0" y="96"/>
                  <a:pt x="48" y="80"/>
                </a:cubicBezTo>
                <a:cubicBezTo>
                  <a:pt x="96" y="64"/>
                  <a:pt x="248" y="0"/>
                  <a:pt x="336" y="32"/>
                </a:cubicBezTo>
                <a:cubicBezTo>
                  <a:pt x="424" y="64"/>
                  <a:pt x="472" y="232"/>
                  <a:pt x="576" y="272"/>
                </a:cubicBezTo>
                <a:cubicBezTo>
                  <a:pt x="680" y="312"/>
                  <a:pt x="896" y="272"/>
                  <a:pt x="960" y="272"/>
                </a:cubicBezTo>
              </a:path>
            </a:pathLst>
          </a:custGeom>
          <a:noFill/>
          <a:ln w="28575" cmpd="sng">
            <a:solidFill>
              <a:srgbClr val="FF0000"/>
            </a:solidFill>
            <a:round/>
            <a:headEnd/>
            <a:tailEnd/>
          </a:ln>
          <a:effectLst/>
        </p:spPr>
        <p:txBody>
          <a:bodyPr/>
          <a:lstStyle/>
          <a:p>
            <a:endParaRPr lang="en-US"/>
          </a:p>
        </p:txBody>
      </p:sp>
      <p:sp>
        <p:nvSpPr>
          <p:cNvPr id="573451" name="Text Box 11"/>
          <p:cNvSpPr txBox="1">
            <a:spLocks noChangeArrowheads="1"/>
          </p:cNvSpPr>
          <p:nvPr/>
        </p:nvSpPr>
        <p:spPr bwMode="auto">
          <a:xfrm>
            <a:off x="1219200" y="5105400"/>
            <a:ext cx="1981200" cy="1190625"/>
          </a:xfrm>
          <a:prstGeom prst="rect">
            <a:avLst/>
          </a:prstGeom>
          <a:noFill/>
          <a:ln w="9525">
            <a:noFill/>
            <a:miter lim="800000"/>
            <a:headEnd/>
            <a:tailEnd/>
          </a:ln>
          <a:effectLst/>
        </p:spPr>
        <p:txBody>
          <a:bodyPr>
            <a:spAutoFit/>
          </a:bodyPr>
          <a:lstStyle/>
          <a:p>
            <a:pPr>
              <a:spcBef>
                <a:spcPct val="50000"/>
              </a:spcBef>
            </a:pPr>
            <a:r>
              <a:rPr lang="en-US"/>
              <a:t>Then Connect the Battery Using the Black and Red Wires</a:t>
            </a:r>
          </a:p>
        </p:txBody>
      </p:sp>
      <p:sp>
        <p:nvSpPr>
          <p:cNvPr id="573452" name="Line 12"/>
          <p:cNvSpPr>
            <a:spLocks noChangeShapeType="1"/>
          </p:cNvSpPr>
          <p:nvPr/>
        </p:nvSpPr>
        <p:spPr bwMode="auto">
          <a:xfrm>
            <a:off x="5257800" y="4997450"/>
            <a:ext cx="762000" cy="0"/>
          </a:xfrm>
          <a:prstGeom prst="line">
            <a:avLst/>
          </a:prstGeom>
          <a:noFill/>
          <a:ln w="76200">
            <a:solidFill>
              <a:schemeClr val="tx1"/>
            </a:solidFill>
            <a:round/>
            <a:headEnd/>
            <a:tailEnd/>
          </a:ln>
          <a:effectLst/>
        </p:spPr>
        <p:txBody>
          <a:bodyPr/>
          <a:lstStyle/>
          <a:p>
            <a:endParaRPr lang="en-US"/>
          </a:p>
        </p:txBody>
      </p:sp>
      <p:sp>
        <p:nvSpPr>
          <p:cNvPr id="573453" name="Line 13"/>
          <p:cNvSpPr>
            <a:spLocks noChangeShapeType="1"/>
          </p:cNvSpPr>
          <p:nvPr/>
        </p:nvSpPr>
        <p:spPr bwMode="auto">
          <a:xfrm flipH="1" flipV="1">
            <a:off x="6324600" y="2514600"/>
            <a:ext cx="381000" cy="76200"/>
          </a:xfrm>
          <a:prstGeom prst="line">
            <a:avLst/>
          </a:prstGeom>
          <a:noFill/>
          <a:ln w="28575">
            <a:solidFill>
              <a:srgbClr val="33CC33"/>
            </a:solidFill>
            <a:round/>
            <a:headEnd/>
            <a:tailEnd/>
          </a:ln>
          <a:effectLst/>
        </p:spPr>
        <p:txBody>
          <a:bodyPr/>
          <a:lstStyle/>
          <a:p>
            <a:endParaRPr lang="en-US"/>
          </a:p>
        </p:txBody>
      </p:sp>
      <p:sp>
        <p:nvSpPr>
          <p:cNvPr id="573454" name="Line 14"/>
          <p:cNvSpPr>
            <a:spLocks noChangeShapeType="1"/>
          </p:cNvSpPr>
          <p:nvPr/>
        </p:nvSpPr>
        <p:spPr bwMode="auto">
          <a:xfrm flipH="1" flipV="1">
            <a:off x="6477000" y="2133600"/>
            <a:ext cx="304800" cy="228600"/>
          </a:xfrm>
          <a:prstGeom prst="line">
            <a:avLst/>
          </a:prstGeom>
          <a:noFill/>
          <a:ln w="28575">
            <a:solidFill>
              <a:srgbClr val="33CC33"/>
            </a:solidFill>
            <a:round/>
            <a:headEnd/>
            <a:tailEnd/>
          </a:ln>
          <a:effectLst/>
        </p:spPr>
        <p:txBody>
          <a:bodyPr/>
          <a:lstStyle/>
          <a:p>
            <a:endParaRPr lang="en-US"/>
          </a:p>
        </p:txBody>
      </p:sp>
      <p:sp>
        <p:nvSpPr>
          <p:cNvPr id="573455" name="Line 15"/>
          <p:cNvSpPr>
            <a:spLocks noChangeShapeType="1"/>
          </p:cNvSpPr>
          <p:nvPr/>
        </p:nvSpPr>
        <p:spPr bwMode="auto">
          <a:xfrm flipH="1" flipV="1">
            <a:off x="6934200" y="1828800"/>
            <a:ext cx="76200" cy="457200"/>
          </a:xfrm>
          <a:prstGeom prst="line">
            <a:avLst/>
          </a:prstGeom>
          <a:noFill/>
          <a:ln w="28575">
            <a:solidFill>
              <a:srgbClr val="33CC33"/>
            </a:solidFill>
            <a:round/>
            <a:headEnd/>
            <a:tailEnd/>
          </a:ln>
          <a:effectLst/>
        </p:spPr>
        <p:txBody>
          <a:bodyPr/>
          <a:lstStyle/>
          <a:p>
            <a:endParaRPr lang="en-US"/>
          </a:p>
        </p:txBody>
      </p:sp>
      <p:sp>
        <p:nvSpPr>
          <p:cNvPr id="573456" name="Line 16"/>
          <p:cNvSpPr>
            <a:spLocks noChangeShapeType="1"/>
          </p:cNvSpPr>
          <p:nvPr/>
        </p:nvSpPr>
        <p:spPr bwMode="auto">
          <a:xfrm flipV="1">
            <a:off x="7239000" y="1905000"/>
            <a:ext cx="381000" cy="457200"/>
          </a:xfrm>
          <a:prstGeom prst="line">
            <a:avLst/>
          </a:prstGeom>
          <a:noFill/>
          <a:ln w="28575">
            <a:solidFill>
              <a:srgbClr val="33CC33"/>
            </a:solidFill>
            <a:round/>
            <a:headEnd/>
            <a:tailEnd/>
          </a:ln>
          <a:effectLst/>
        </p:spPr>
        <p:txBody>
          <a:bodyPr/>
          <a:lstStyle/>
          <a:p>
            <a:endParaRPr lang="en-US"/>
          </a:p>
        </p:txBody>
      </p:sp>
      <p:sp>
        <p:nvSpPr>
          <p:cNvPr id="573457" name="Line 17"/>
          <p:cNvSpPr>
            <a:spLocks noChangeShapeType="1"/>
          </p:cNvSpPr>
          <p:nvPr/>
        </p:nvSpPr>
        <p:spPr bwMode="auto">
          <a:xfrm flipV="1">
            <a:off x="7239000" y="2438400"/>
            <a:ext cx="609600" cy="152400"/>
          </a:xfrm>
          <a:prstGeom prst="line">
            <a:avLst/>
          </a:prstGeom>
          <a:noFill/>
          <a:ln w="28575">
            <a:solidFill>
              <a:srgbClr val="33CC33"/>
            </a:solidFill>
            <a:round/>
            <a:headEnd/>
            <a:tailEnd/>
          </a:ln>
          <a:effectLst/>
        </p:spPr>
        <p:txBody>
          <a:bodyPr/>
          <a:lstStyle/>
          <a:p>
            <a:endParaRPr lang="en-US"/>
          </a:p>
        </p:txBody>
      </p:sp>
      <p:sp>
        <p:nvSpPr>
          <p:cNvPr id="573458" name="Line 18"/>
          <p:cNvSpPr>
            <a:spLocks noChangeShapeType="1"/>
          </p:cNvSpPr>
          <p:nvPr/>
        </p:nvSpPr>
        <p:spPr bwMode="auto">
          <a:xfrm>
            <a:off x="7162800" y="2743200"/>
            <a:ext cx="609600" cy="228600"/>
          </a:xfrm>
          <a:prstGeom prst="line">
            <a:avLst/>
          </a:prstGeom>
          <a:noFill/>
          <a:ln w="28575">
            <a:solidFill>
              <a:srgbClr val="33CC33"/>
            </a:solidFill>
            <a:round/>
            <a:headEnd/>
            <a:tailEnd/>
          </a:ln>
          <a:effectLst/>
        </p:spPr>
        <p:txBody>
          <a:bodyPr/>
          <a:lstStyle/>
          <a:p>
            <a:endParaRPr lang="en-US"/>
          </a:p>
        </p:txBody>
      </p:sp>
      <p:sp>
        <p:nvSpPr>
          <p:cNvPr id="573459" name="Line 19"/>
          <p:cNvSpPr>
            <a:spLocks noChangeShapeType="1"/>
          </p:cNvSpPr>
          <p:nvPr/>
        </p:nvSpPr>
        <p:spPr bwMode="auto">
          <a:xfrm>
            <a:off x="990600" y="2819400"/>
            <a:ext cx="533400" cy="1066800"/>
          </a:xfrm>
          <a:prstGeom prst="line">
            <a:avLst/>
          </a:prstGeom>
          <a:noFill/>
          <a:ln w="9525">
            <a:solidFill>
              <a:schemeClr val="tx1"/>
            </a:solidFill>
            <a:round/>
            <a:headEnd/>
            <a:tailEnd type="triangle" w="med" len="med"/>
          </a:ln>
          <a:effectLst/>
        </p:spPr>
        <p:txBody>
          <a:bodyPr/>
          <a:lstStyle/>
          <a:p>
            <a:endParaRPr lang="en-US"/>
          </a:p>
        </p:txBody>
      </p:sp>
      <p:sp>
        <p:nvSpPr>
          <p:cNvPr id="573460" name="Text Box 20"/>
          <p:cNvSpPr txBox="1">
            <a:spLocks noChangeArrowheads="1"/>
          </p:cNvSpPr>
          <p:nvPr/>
        </p:nvSpPr>
        <p:spPr bwMode="auto">
          <a:xfrm>
            <a:off x="381000" y="2057400"/>
            <a:ext cx="1295400" cy="641350"/>
          </a:xfrm>
          <a:prstGeom prst="rect">
            <a:avLst/>
          </a:prstGeom>
          <a:noFill/>
          <a:ln w="9525">
            <a:noFill/>
            <a:miter lim="800000"/>
            <a:headEnd/>
            <a:tailEnd/>
          </a:ln>
          <a:effectLst/>
        </p:spPr>
        <p:txBody>
          <a:bodyPr>
            <a:spAutoFit/>
          </a:bodyPr>
          <a:lstStyle/>
          <a:p>
            <a:pPr>
              <a:spcBef>
                <a:spcPct val="50000"/>
              </a:spcBef>
            </a:pPr>
            <a:r>
              <a:rPr lang="en-US"/>
              <a:t>Note the longer leg</a:t>
            </a:r>
          </a:p>
        </p:txBody>
      </p:sp>
      <p:sp>
        <p:nvSpPr>
          <p:cNvPr id="573461" name="Text Box 21"/>
          <p:cNvSpPr txBox="1">
            <a:spLocks noChangeArrowheads="1"/>
          </p:cNvSpPr>
          <p:nvPr/>
        </p:nvSpPr>
        <p:spPr bwMode="auto">
          <a:xfrm>
            <a:off x="4572000" y="1981200"/>
            <a:ext cx="1295400" cy="915988"/>
          </a:xfrm>
          <a:prstGeom prst="rect">
            <a:avLst/>
          </a:prstGeom>
          <a:noFill/>
          <a:ln w="9525">
            <a:noFill/>
            <a:miter lim="800000"/>
            <a:headEnd/>
            <a:tailEnd/>
          </a:ln>
          <a:effectLst/>
        </p:spPr>
        <p:txBody>
          <a:bodyPr>
            <a:spAutoFit/>
          </a:bodyPr>
          <a:lstStyle/>
          <a:p>
            <a:pPr>
              <a:spcBef>
                <a:spcPct val="50000"/>
              </a:spcBef>
            </a:pPr>
            <a:r>
              <a:rPr lang="en-US"/>
              <a:t>Connect to the shorter leg</a:t>
            </a:r>
          </a:p>
        </p:txBody>
      </p:sp>
      <p:sp>
        <p:nvSpPr>
          <p:cNvPr id="573462" name="Line 22"/>
          <p:cNvSpPr>
            <a:spLocks noChangeShapeType="1"/>
          </p:cNvSpPr>
          <p:nvPr/>
        </p:nvSpPr>
        <p:spPr bwMode="auto">
          <a:xfrm flipH="1">
            <a:off x="4648200" y="2895600"/>
            <a:ext cx="76200" cy="228600"/>
          </a:xfrm>
          <a:prstGeom prst="line">
            <a:avLst/>
          </a:prstGeom>
          <a:noFill/>
          <a:ln w="9525">
            <a:solidFill>
              <a:schemeClr val="tx1"/>
            </a:solidFill>
            <a:round/>
            <a:headEnd/>
            <a:tailEnd type="triangle" w="med" len="med"/>
          </a:ln>
          <a:effectLst/>
        </p:spPr>
        <p:txBody>
          <a:bodyPr/>
          <a:lstStyle/>
          <a:p>
            <a:endParaRPr lang="en-US"/>
          </a:p>
        </p:txBody>
      </p:sp>
      <p:sp>
        <p:nvSpPr>
          <p:cNvPr id="573463" name="Text Box 23"/>
          <p:cNvSpPr txBox="1">
            <a:spLocks noChangeArrowheads="1"/>
          </p:cNvSpPr>
          <p:nvPr/>
        </p:nvSpPr>
        <p:spPr bwMode="auto">
          <a:xfrm>
            <a:off x="7543800" y="3733800"/>
            <a:ext cx="1295400" cy="915988"/>
          </a:xfrm>
          <a:prstGeom prst="rect">
            <a:avLst/>
          </a:prstGeom>
          <a:noFill/>
          <a:ln w="9525">
            <a:noFill/>
            <a:miter lim="800000"/>
            <a:headEnd/>
            <a:tailEnd/>
          </a:ln>
          <a:effectLst/>
        </p:spPr>
        <p:txBody>
          <a:bodyPr>
            <a:spAutoFit/>
          </a:bodyPr>
          <a:lstStyle/>
          <a:p>
            <a:pPr>
              <a:spcBef>
                <a:spcPct val="50000"/>
              </a:spcBef>
            </a:pPr>
            <a:r>
              <a:rPr lang="en-US"/>
              <a:t>Twist the wires together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34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34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34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34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34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34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34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34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34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34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34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34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34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34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34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34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73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4" grpId="0" animBg="1"/>
      <p:bldP spid="573445" grpId="0" animBg="1"/>
      <p:bldP spid="573446" grpId="0" animBg="1"/>
      <p:bldP spid="573447" grpId="0" animBg="1"/>
      <p:bldP spid="573448" grpId="0" animBg="1"/>
      <p:bldP spid="573451" grpId="0"/>
      <p:bldP spid="573452" grpId="0" animBg="1"/>
      <p:bldP spid="573453" grpId="0" animBg="1"/>
      <p:bldP spid="573454" grpId="0" animBg="1"/>
      <p:bldP spid="573455" grpId="0" animBg="1"/>
      <p:bldP spid="573456" grpId="0" animBg="1"/>
      <p:bldP spid="573457" grpId="0" animBg="1"/>
      <p:bldP spid="573458" grpId="0" animBg="1"/>
      <p:bldP spid="573459" grpId="0" animBg="1"/>
      <p:bldP spid="573460" grpId="0"/>
      <p:bldP spid="573461" grpId="0"/>
      <p:bldP spid="573462" grpId="0" animBg="1"/>
      <p:bldP spid="57346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602114" name="Rectangle 2"/>
          <p:cNvSpPr>
            <a:spLocks noGrp="1" noChangeArrowheads="1"/>
          </p:cNvSpPr>
          <p:nvPr>
            <p:ph type="title"/>
          </p:nvPr>
        </p:nvSpPr>
        <p:spPr/>
        <p:txBody>
          <a:bodyPr/>
          <a:lstStyle/>
          <a:p>
            <a:r>
              <a:rPr lang="en-US"/>
              <a:t>Flashing Lights Sending Information</a:t>
            </a:r>
          </a:p>
        </p:txBody>
      </p:sp>
      <p:sp>
        <p:nvSpPr>
          <p:cNvPr id="602115" name="Rectangle 3"/>
          <p:cNvSpPr>
            <a:spLocks noGrp="1" noChangeArrowheads="1"/>
          </p:cNvSpPr>
          <p:nvPr>
            <p:ph type="body" idx="1"/>
          </p:nvPr>
        </p:nvSpPr>
        <p:spPr/>
        <p:txBody>
          <a:bodyPr/>
          <a:lstStyle/>
          <a:p>
            <a:r>
              <a:rPr lang="en-US" dirty="0"/>
              <a:t>Remote Control – See it on a camera</a:t>
            </a:r>
          </a:p>
          <a:p>
            <a:r>
              <a:rPr lang="en-US" dirty="0"/>
              <a:t>Music Traveling on Light</a:t>
            </a:r>
          </a:p>
          <a:p>
            <a:r>
              <a:rPr lang="en-US" dirty="0"/>
              <a:t>Hearing a Remote</a:t>
            </a:r>
          </a:p>
          <a:p>
            <a:r>
              <a:rPr lang="en-US" dirty="0"/>
              <a:t>Sound Activated Switch</a:t>
            </a:r>
          </a:p>
          <a:p>
            <a:r>
              <a:rPr lang="en-US" dirty="0"/>
              <a:t>Polarization &amp; </a:t>
            </a:r>
            <a:r>
              <a:rPr lang="en-US" dirty="0" smtClean="0"/>
              <a:t>Displays</a:t>
            </a:r>
          </a:p>
          <a:p>
            <a:r>
              <a:rPr lang="en-US" dirty="0" smtClean="0"/>
              <a:t>Others?</a:t>
            </a:r>
            <a:endParaRPr lang="en-US" dirty="0"/>
          </a:p>
          <a:p>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2"/>
          <p:cNvSpPr>
            <a:spLocks noGrp="1"/>
          </p:cNvSpPr>
          <p:nvPr>
            <p:ph type="ftr" sz="quarter" idx="10"/>
          </p:nvPr>
        </p:nvSpPr>
        <p:spPr/>
        <p:txBody>
          <a:bodyPr/>
          <a:lstStyle/>
          <a:p>
            <a:r>
              <a:rPr lang="en-US"/>
              <a:t>K. A. Connor</a:t>
            </a:r>
          </a:p>
        </p:txBody>
      </p:sp>
      <p:sp>
        <p:nvSpPr>
          <p:cNvPr id="695298" name="Rectangle 2"/>
          <p:cNvSpPr>
            <a:spLocks noGrp="1" noChangeArrowheads="1"/>
          </p:cNvSpPr>
          <p:nvPr>
            <p:ph type="title"/>
          </p:nvPr>
        </p:nvSpPr>
        <p:spPr/>
        <p:txBody>
          <a:bodyPr/>
          <a:lstStyle/>
          <a:p>
            <a:r>
              <a:rPr lang="en-US"/>
              <a:t>Displays</a:t>
            </a:r>
          </a:p>
        </p:txBody>
      </p:sp>
      <p:pic>
        <p:nvPicPr>
          <p:cNvPr id="695300" name="Picture 4" descr="nixie-tube-00914001"/>
          <p:cNvPicPr>
            <a:picLocks noChangeAspect="1" noChangeArrowheads="1"/>
          </p:cNvPicPr>
          <p:nvPr/>
        </p:nvPicPr>
        <p:blipFill>
          <a:blip r:embed="rId2" cstate="print"/>
          <a:srcRect/>
          <a:stretch>
            <a:fillRect/>
          </a:stretch>
        </p:blipFill>
        <p:spPr bwMode="auto">
          <a:xfrm>
            <a:off x="2133600" y="2373312"/>
            <a:ext cx="838200" cy="598488"/>
          </a:xfrm>
          <a:prstGeom prst="rect">
            <a:avLst/>
          </a:prstGeom>
          <a:noFill/>
        </p:spPr>
      </p:pic>
      <p:pic>
        <p:nvPicPr>
          <p:cNvPr id="695301" name="Picture 5" descr="7seg-83"/>
          <p:cNvPicPr>
            <a:picLocks noChangeAspect="1" noChangeArrowheads="1"/>
          </p:cNvPicPr>
          <p:nvPr/>
        </p:nvPicPr>
        <p:blipFill>
          <a:blip r:embed="rId3" cstate="print"/>
          <a:srcRect/>
          <a:stretch>
            <a:fillRect/>
          </a:stretch>
        </p:blipFill>
        <p:spPr bwMode="auto">
          <a:xfrm>
            <a:off x="762000" y="1219200"/>
            <a:ext cx="914400" cy="874713"/>
          </a:xfrm>
          <a:prstGeom prst="rect">
            <a:avLst/>
          </a:prstGeom>
          <a:noFill/>
        </p:spPr>
      </p:pic>
      <p:pic>
        <p:nvPicPr>
          <p:cNvPr id="695302" name="Picture 6" descr="CMP5000WXURweb"/>
          <p:cNvPicPr>
            <a:picLocks noChangeAspect="1" noChangeArrowheads="1"/>
          </p:cNvPicPr>
          <p:nvPr/>
        </p:nvPicPr>
        <p:blipFill>
          <a:blip r:embed="rId4" cstate="print"/>
          <a:srcRect/>
          <a:stretch>
            <a:fillRect/>
          </a:stretch>
        </p:blipFill>
        <p:spPr bwMode="auto">
          <a:xfrm>
            <a:off x="609600" y="3048000"/>
            <a:ext cx="2540000" cy="2019300"/>
          </a:xfrm>
          <a:prstGeom prst="rect">
            <a:avLst/>
          </a:prstGeom>
          <a:noFill/>
        </p:spPr>
      </p:pic>
      <p:sp>
        <p:nvSpPr>
          <p:cNvPr id="695303" name="Text Box 7"/>
          <p:cNvSpPr txBox="1">
            <a:spLocks noChangeArrowheads="1"/>
          </p:cNvSpPr>
          <p:nvPr/>
        </p:nvSpPr>
        <p:spPr bwMode="auto">
          <a:xfrm>
            <a:off x="990600" y="5105400"/>
            <a:ext cx="1752600" cy="366713"/>
          </a:xfrm>
          <a:prstGeom prst="rect">
            <a:avLst/>
          </a:prstGeom>
          <a:noFill/>
          <a:ln w="9525">
            <a:noFill/>
            <a:miter lim="800000"/>
            <a:headEnd/>
            <a:tailEnd/>
          </a:ln>
          <a:effectLst/>
        </p:spPr>
        <p:txBody>
          <a:bodyPr>
            <a:spAutoFit/>
          </a:bodyPr>
          <a:lstStyle/>
          <a:p>
            <a:pPr>
              <a:spcBef>
                <a:spcPct val="50000"/>
              </a:spcBef>
            </a:pPr>
            <a:r>
              <a:rPr lang="en-US"/>
              <a:t>Plasma</a:t>
            </a:r>
          </a:p>
        </p:txBody>
      </p:sp>
      <p:pic>
        <p:nvPicPr>
          <p:cNvPr id="695304" name="Picture 8" descr="rgbScreenComp"/>
          <p:cNvPicPr>
            <a:picLocks noChangeAspect="1" noChangeArrowheads="1"/>
          </p:cNvPicPr>
          <p:nvPr/>
        </p:nvPicPr>
        <p:blipFill>
          <a:blip r:embed="rId5" cstate="print"/>
          <a:srcRect/>
          <a:stretch>
            <a:fillRect/>
          </a:stretch>
        </p:blipFill>
        <p:spPr bwMode="auto">
          <a:xfrm>
            <a:off x="5746750" y="993775"/>
            <a:ext cx="3168650" cy="1673225"/>
          </a:xfrm>
          <a:prstGeom prst="rect">
            <a:avLst/>
          </a:prstGeom>
          <a:noFill/>
        </p:spPr>
      </p:pic>
      <p:sp>
        <p:nvSpPr>
          <p:cNvPr id="695305" name="Text Box 9"/>
          <p:cNvSpPr txBox="1">
            <a:spLocks noChangeArrowheads="1"/>
          </p:cNvSpPr>
          <p:nvPr/>
        </p:nvSpPr>
        <p:spPr bwMode="auto">
          <a:xfrm>
            <a:off x="6477000" y="1524000"/>
            <a:ext cx="685800" cy="366713"/>
          </a:xfrm>
          <a:prstGeom prst="rect">
            <a:avLst/>
          </a:prstGeom>
          <a:noFill/>
          <a:ln w="9525">
            <a:noFill/>
            <a:miter lim="800000"/>
            <a:headEnd/>
            <a:tailEnd/>
          </a:ln>
          <a:effectLst/>
        </p:spPr>
        <p:txBody>
          <a:bodyPr>
            <a:spAutoFit/>
          </a:bodyPr>
          <a:lstStyle/>
          <a:p>
            <a:pPr>
              <a:spcBef>
                <a:spcPct val="50000"/>
              </a:spcBef>
            </a:pPr>
            <a:r>
              <a:rPr lang="en-US"/>
              <a:t>CRT</a:t>
            </a:r>
          </a:p>
        </p:txBody>
      </p:sp>
      <p:pic>
        <p:nvPicPr>
          <p:cNvPr id="695306" name="Picture 10"/>
          <p:cNvPicPr>
            <a:picLocks noChangeAspect="1" noChangeArrowheads="1"/>
          </p:cNvPicPr>
          <p:nvPr/>
        </p:nvPicPr>
        <p:blipFill>
          <a:blip r:embed="rId6" cstate="print"/>
          <a:srcRect/>
          <a:stretch>
            <a:fillRect/>
          </a:stretch>
        </p:blipFill>
        <p:spPr bwMode="auto">
          <a:xfrm>
            <a:off x="6096000" y="4146550"/>
            <a:ext cx="2886075" cy="2589213"/>
          </a:xfrm>
          <a:prstGeom prst="rect">
            <a:avLst/>
          </a:prstGeom>
          <a:noFill/>
          <a:ln w="9525">
            <a:noFill/>
            <a:miter lim="800000"/>
            <a:headEnd/>
            <a:tailEnd/>
          </a:ln>
          <a:effectLst/>
        </p:spPr>
      </p:pic>
      <p:sp>
        <p:nvSpPr>
          <p:cNvPr id="695307" name="Text Box 11"/>
          <p:cNvSpPr txBox="1">
            <a:spLocks noChangeArrowheads="1"/>
          </p:cNvSpPr>
          <p:nvPr/>
        </p:nvSpPr>
        <p:spPr bwMode="auto">
          <a:xfrm>
            <a:off x="6172200" y="6324600"/>
            <a:ext cx="838200" cy="366713"/>
          </a:xfrm>
          <a:prstGeom prst="rect">
            <a:avLst/>
          </a:prstGeom>
          <a:noFill/>
          <a:ln w="9525">
            <a:noFill/>
            <a:miter lim="800000"/>
            <a:headEnd/>
            <a:tailEnd/>
          </a:ln>
          <a:effectLst/>
        </p:spPr>
        <p:txBody>
          <a:bodyPr>
            <a:spAutoFit/>
          </a:bodyPr>
          <a:lstStyle/>
          <a:p>
            <a:pPr>
              <a:spcBef>
                <a:spcPct val="50000"/>
              </a:spcBef>
            </a:pPr>
            <a:r>
              <a:rPr lang="en-US"/>
              <a:t>LCD</a:t>
            </a:r>
          </a:p>
        </p:txBody>
      </p:sp>
      <p:pic>
        <p:nvPicPr>
          <p:cNvPr id="695308" name="Picture 12"/>
          <p:cNvPicPr>
            <a:picLocks noChangeAspect="1" noChangeArrowheads="1"/>
          </p:cNvPicPr>
          <p:nvPr/>
        </p:nvPicPr>
        <p:blipFill>
          <a:blip r:embed="rId7" cstate="print"/>
          <a:srcRect/>
          <a:stretch>
            <a:fillRect/>
          </a:stretch>
        </p:blipFill>
        <p:spPr bwMode="auto">
          <a:xfrm>
            <a:off x="3733800" y="2057400"/>
            <a:ext cx="1828800" cy="1084263"/>
          </a:xfrm>
          <a:prstGeom prst="rect">
            <a:avLst/>
          </a:prstGeom>
          <a:noFill/>
          <a:ln w="9525">
            <a:noFill/>
            <a:miter lim="800000"/>
            <a:headEnd/>
            <a:tailEnd/>
          </a:ln>
          <a:effectLst/>
        </p:spPr>
      </p:pic>
      <p:sp>
        <p:nvSpPr>
          <p:cNvPr id="695309" name="Text Box 13"/>
          <p:cNvSpPr txBox="1">
            <a:spLocks noChangeArrowheads="1"/>
          </p:cNvSpPr>
          <p:nvPr/>
        </p:nvSpPr>
        <p:spPr bwMode="auto">
          <a:xfrm>
            <a:off x="3886200" y="1295400"/>
            <a:ext cx="990600" cy="641350"/>
          </a:xfrm>
          <a:prstGeom prst="rect">
            <a:avLst/>
          </a:prstGeom>
          <a:noFill/>
          <a:ln w="9525">
            <a:noFill/>
            <a:miter lim="800000"/>
            <a:headEnd/>
            <a:tailEnd/>
          </a:ln>
          <a:effectLst/>
        </p:spPr>
        <p:txBody>
          <a:bodyPr>
            <a:spAutoFit/>
          </a:bodyPr>
          <a:lstStyle/>
          <a:p>
            <a:pPr>
              <a:spcBef>
                <a:spcPct val="50000"/>
              </a:spcBef>
            </a:pPr>
            <a:r>
              <a:rPr lang="en-US" dirty="0" err="1"/>
              <a:t>MirasolMEMS</a:t>
            </a:r>
            <a:endParaRPr lang="en-US" dirty="0"/>
          </a:p>
        </p:txBody>
      </p:sp>
      <p:sp>
        <p:nvSpPr>
          <p:cNvPr id="695310" name="Rectangle 14"/>
          <p:cNvSpPr>
            <a:spLocks noChangeArrowheads="1"/>
          </p:cNvSpPr>
          <p:nvPr/>
        </p:nvSpPr>
        <p:spPr bwMode="auto">
          <a:xfrm>
            <a:off x="2133600" y="6324600"/>
            <a:ext cx="3765550" cy="366713"/>
          </a:xfrm>
          <a:prstGeom prst="rect">
            <a:avLst/>
          </a:prstGeom>
          <a:noFill/>
          <a:ln w="9525">
            <a:noFill/>
            <a:miter lim="800000"/>
            <a:headEnd/>
            <a:tailEnd/>
          </a:ln>
          <a:effectLst/>
        </p:spPr>
        <p:txBody>
          <a:bodyPr wrap="none">
            <a:spAutoFit/>
          </a:bodyPr>
          <a:lstStyle/>
          <a:p>
            <a:r>
              <a:rPr lang="en-US">
                <a:hlinkClick r:id="rId8"/>
              </a:rPr>
              <a:t>http://www.dlp.com/tech/what.aspx</a:t>
            </a:r>
            <a:r>
              <a:rPr lang="en-US"/>
              <a:t> </a:t>
            </a:r>
          </a:p>
        </p:txBody>
      </p:sp>
      <p:pic>
        <p:nvPicPr>
          <p:cNvPr id="695311" name="Picture 15"/>
          <p:cNvPicPr>
            <a:picLocks noChangeAspect="1" noChangeArrowheads="1"/>
          </p:cNvPicPr>
          <p:nvPr/>
        </p:nvPicPr>
        <p:blipFill>
          <a:blip r:embed="rId9" cstate="print"/>
          <a:srcRect/>
          <a:stretch>
            <a:fillRect/>
          </a:stretch>
        </p:blipFill>
        <p:spPr bwMode="auto">
          <a:xfrm>
            <a:off x="3505200" y="3657600"/>
            <a:ext cx="2190750" cy="2428875"/>
          </a:xfrm>
          <a:prstGeom prst="rect">
            <a:avLst/>
          </a:prstGeom>
          <a:noFill/>
          <a:ln w="9525">
            <a:noFill/>
            <a:miter lim="800000"/>
            <a:headEnd/>
            <a:tailEnd/>
          </a:ln>
          <a:effectLst/>
        </p:spPr>
      </p:pic>
      <p:sp>
        <p:nvSpPr>
          <p:cNvPr id="695312" name="Text Box 16"/>
          <p:cNvSpPr txBox="1">
            <a:spLocks noChangeArrowheads="1"/>
          </p:cNvSpPr>
          <p:nvPr/>
        </p:nvSpPr>
        <p:spPr bwMode="auto">
          <a:xfrm>
            <a:off x="2362200" y="6019800"/>
            <a:ext cx="2286000" cy="366713"/>
          </a:xfrm>
          <a:prstGeom prst="rect">
            <a:avLst/>
          </a:prstGeom>
          <a:noFill/>
          <a:ln w="9525">
            <a:noFill/>
            <a:miter lim="800000"/>
            <a:headEnd/>
            <a:tailEnd/>
          </a:ln>
          <a:effectLst/>
        </p:spPr>
        <p:txBody>
          <a:bodyPr>
            <a:spAutoFit/>
          </a:bodyPr>
          <a:lstStyle/>
          <a:p>
            <a:pPr>
              <a:spcBef>
                <a:spcPct val="50000"/>
              </a:spcBef>
            </a:pPr>
            <a:r>
              <a:rPr lang="en-US"/>
              <a:t>TI LED DLP MEMS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K. A. Connor</a:t>
            </a:r>
          </a:p>
        </p:txBody>
      </p:sp>
      <p:sp>
        <p:nvSpPr>
          <p:cNvPr id="579586" name="Rectangle 2"/>
          <p:cNvSpPr>
            <a:spLocks noGrp="1" noChangeArrowheads="1"/>
          </p:cNvSpPr>
          <p:nvPr>
            <p:ph type="title"/>
          </p:nvPr>
        </p:nvSpPr>
        <p:spPr/>
        <p:txBody>
          <a:bodyPr/>
          <a:lstStyle/>
          <a:p>
            <a:r>
              <a:rPr lang="en-US"/>
              <a:t>Who Am I?</a:t>
            </a:r>
          </a:p>
        </p:txBody>
      </p:sp>
      <p:sp>
        <p:nvSpPr>
          <p:cNvPr id="579587" name="Rectangle 3"/>
          <p:cNvSpPr>
            <a:spLocks noGrp="1" noChangeArrowheads="1"/>
          </p:cNvSpPr>
          <p:nvPr>
            <p:ph type="body" idx="1"/>
          </p:nvPr>
        </p:nvSpPr>
        <p:spPr>
          <a:xfrm>
            <a:off x="457200" y="1219200"/>
            <a:ext cx="8229600" cy="4525963"/>
          </a:xfrm>
        </p:spPr>
        <p:txBody>
          <a:bodyPr/>
          <a:lstStyle/>
          <a:p>
            <a:r>
              <a:rPr lang="en-US" dirty="0" smtClean="0"/>
              <a:t>I have two brothers </a:t>
            </a:r>
            <a:endParaRPr lang="en-US" dirty="0"/>
          </a:p>
        </p:txBody>
      </p:sp>
      <p:pic>
        <p:nvPicPr>
          <p:cNvPr id="579588" name="Picture 4"/>
          <p:cNvPicPr>
            <a:picLocks noChangeAspect="1" noChangeArrowheads="1"/>
          </p:cNvPicPr>
          <p:nvPr/>
        </p:nvPicPr>
        <p:blipFill>
          <a:blip r:embed="rId2" cstate="print"/>
          <a:srcRect/>
          <a:stretch>
            <a:fillRect/>
          </a:stretch>
        </p:blipFill>
        <p:spPr bwMode="auto">
          <a:xfrm>
            <a:off x="533400" y="2971800"/>
            <a:ext cx="5105400" cy="3735388"/>
          </a:xfrm>
          <a:prstGeom prst="rect">
            <a:avLst/>
          </a:prstGeom>
          <a:noFill/>
          <a:ln w="9525">
            <a:noFill/>
            <a:miter lim="800000"/>
            <a:headEnd/>
            <a:tailEnd/>
          </a:ln>
          <a:effectLst/>
        </p:spPr>
      </p:pic>
      <p:sp>
        <p:nvSpPr>
          <p:cNvPr id="579589" name="Oval 5"/>
          <p:cNvSpPr>
            <a:spLocks noChangeArrowheads="1"/>
          </p:cNvSpPr>
          <p:nvPr/>
        </p:nvSpPr>
        <p:spPr bwMode="auto">
          <a:xfrm>
            <a:off x="3505200" y="4038600"/>
            <a:ext cx="1066800" cy="1219200"/>
          </a:xfrm>
          <a:prstGeom prst="ellipse">
            <a:avLst/>
          </a:prstGeom>
          <a:noFill/>
          <a:ln w="57150">
            <a:solidFill>
              <a:srgbClr val="FF3300"/>
            </a:solidFill>
            <a:round/>
            <a:headEnd/>
            <a:tailEnd/>
          </a:ln>
          <a:effectLst/>
        </p:spPr>
        <p:txBody>
          <a:bodyPr wrap="none" anchor="ctr"/>
          <a:lstStyle/>
          <a:p>
            <a:endParaRPr lang="en-US"/>
          </a:p>
        </p:txBody>
      </p:sp>
      <p:pic>
        <p:nvPicPr>
          <p:cNvPr id="579590" name="Picture 6"/>
          <p:cNvPicPr>
            <a:picLocks noChangeAspect="1" noChangeArrowheads="1"/>
          </p:cNvPicPr>
          <p:nvPr/>
        </p:nvPicPr>
        <p:blipFill>
          <a:blip r:embed="rId3" cstate="print"/>
          <a:srcRect/>
          <a:stretch>
            <a:fillRect/>
          </a:stretch>
        </p:blipFill>
        <p:spPr bwMode="auto">
          <a:xfrm>
            <a:off x="6172200" y="1981200"/>
            <a:ext cx="2403475" cy="36004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5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US"/>
              <a:t>K. A. Connor</a:t>
            </a:r>
          </a:p>
        </p:txBody>
      </p:sp>
      <p:sp>
        <p:nvSpPr>
          <p:cNvPr id="692226" name="Rectangle 2"/>
          <p:cNvSpPr>
            <a:spLocks noGrp="1" noChangeArrowheads="1"/>
          </p:cNvSpPr>
          <p:nvPr>
            <p:ph type="title"/>
          </p:nvPr>
        </p:nvSpPr>
        <p:spPr/>
        <p:txBody>
          <a:bodyPr/>
          <a:lstStyle/>
          <a:p>
            <a:r>
              <a:rPr lang="en-US"/>
              <a:t>LCD</a:t>
            </a:r>
          </a:p>
        </p:txBody>
      </p:sp>
      <p:pic>
        <p:nvPicPr>
          <p:cNvPr id="692227" name="Picture 3"/>
          <p:cNvPicPr>
            <a:picLocks noChangeAspect="1" noChangeArrowheads="1"/>
          </p:cNvPicPr>
          <p:nvPr/>
        </p:nvPicPr>
        <p:blipFill>
          <a:blip r:embed="rId2" cstate="print"/>
          <a:srcRect/>
          <a:stretch>
            <a:fillRect/>
          </a:stretch>
        </p:blipFill>
        <p:spPr bwMode="auto">
          <a:xfrm>
            <a:off x="381000" y="0"/>
            <a:ext cx="8534400" cy="6826250"/>
          </a:xfrm>
          <a:prstGeom prst="rect">
            <a:avLst/>
          </a:prstGeom>
          <a:noFill/>
          <a:ln w="9525">
            <a:noFill/>
            <a:miter lim="800000"/>
            <a:headEnd/>
            <a:tailEnd/>
          </a:ln>
          <a:effectLst/>
        </p:spPr>
      </p:pic>
      <p:sp>
        <p:nvSpPr>
          <p:cNvPr id="692228" name="Text Box 4"/>
          <p:cNvSpPr txBox="1">
            <a:spLocks noChangeArrowheads="1"/>
          </p:cNvSpPr>
          <p:nvPr/>
        </p:nvSpPr>
        <p:spPr bwMode="auto">
          <a:xfrm>
            <a:off x="381000" y="5334000"/>
            <a:ext cx="1295400" cy="641350"/>
          </a:xfrm>
          <a:prstGeom prst="rect">
            <a:avLst/>
          </a:prstGeom>
          <a:noFill/>
          <a:ln w="9525">
            <a:noFill/>
            <a:miter lim="800000"/>
            <a:headEnd/>
            <a:tailEnd/>
          </a:ln>
          <a:effectLst/>
        </p:spPr>
        <p:txBody>
          <a:bodyPr>
            <a:spAutoFit/>
          </a:bodyPr>
          <a:lstStyle/>
          <a:p>
            <a:pPr>
              <a:spcBef>
                <a:spcPct val="50000"/>
              </a:spcBef>
            </a:pPr>
            <a:r>
              <a:rPr lang="en-US" sz="3600"/>
              <a:t>LCD</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Nano</a:t>
            </a:r>
            <a:r>
              <a:rPr lang="en-US" dirty="0" smtClean="0"/>
              <a:t> in Smart Lighting</a:t>
            </a:r>
            <a:endParaRPr lang="en-US" dirty="0"/>
          </a:p>
        </p:txBody>
      </p:sp>
      <p:sp>
        <p:nvSpPr>
          <p:cNvPr id="3" name="Content Placeholder 2"/>
          <p:cNvSpPr>
            <a:spLocks noGrp="1"/>
          </p:cNvSpPr>
          <p:nvPr>
            <p:ph idx="1"/>
          </p:nvPr>
        </p:nvSpPr>
        <p:spPr/>
        <p:txBody>
          <a:bodyPr/>
          <a:lstStyle/>
          <a:p>
            <a:r>
              <a:rPr lang="en-US" dirty="0" smtClean="0"/>
              <a:t>How can we use nanotechnology to improve or realize smart lighting?</a:t>
            </a:r>
          </a:p>
          <a:p>
            <a:r>
              <a:rPr lang="en-US" dirty="0" smtClean="0"/>
              <a:t>Any ideas?</a:t>
            </a:r>
          </a:p>
          <a:p>
            <a:r>
              <a:rPr lang="en-US" dirty="0" smtClean="0"/>
              <a:t>Think of optical properties of materials</a:t>
            </a:r>
          </a:p>
          <a:p>
            <a:r>
              <a:rPr lang="en-US" dirty="0" smtClean="0"/>
              <a:t>Think of waves more generally</a:t>
            </a:r>
          </a:p>
          <a:p>
            <a:r>
              <a:rPr lang="en-US" dirty="0" smtClean="0"/>
              <a:t>Are there other properties that matter?</a:t>
            </a:r>
          </a:p>
          <a:p>
            <a:r>
              <a:rPr lang="en-US" dirty="0" smtClean="0"/>
              <a:t>What about sensors?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Photonic Crystal</a:t>
            </a:r>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457200" y="914400"/>
            <a:ext cx="3383882" cy="231457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410199" y="914400"/>
            <a:ext cx="3450301" cy="2438400"/>
          </a:xfrm>
          <a:prstGeom prst="rect">
            <a:avLst/>
          </a:prstGeom>
          <a:noFill/>
          <a:ln w="9525">
            <a:noFill/>
            <a:miter lim="800000"/>
            <a:headEnd/>
            <a:tailEnd/>
          </a:ln>
        </p:spPr>
      </p:pic>
      <p:graphicFrame>
        <p:nvGraphicFramePr>
          <p:cNvPr id="8" name="Object 7"/>
          <p:cNvGraphicFramePr>
            <a:graphicFrameLocks noChangeAspect="1"/>
          </p:cNvGraphicFramePr>
          <p:nvPr/>
        </p:nvGraphicFramePr>
        <p:xfrm>
          <a:off x="4191000" y="1752600"/>
          <a:ext cx="1060450" cy="999853"/>
        </p:xfrm>
        <a:graphic>
          <a:graphicData uri="http://schemas.openxmlformats.org/presentationml/2006/ole">
            <p:oleObj spid="_x0000_s1030" name="Equation" r:id="rId5" imgW="444240" imgH="419040" progId="Equation.COEE2">
              <p:embed/>
            </p:oleObj>
          </a:graphicData>
        </a:graphic>
      </p:graphicFrame>
      <p:sp>
        <p:nvSpPr>
          <p:cNvPr id="9" name="Content Placeholder 8"/>
          <p:cNvSpPr>
            <a:spLocks noGrp="1"/>
          </p:cNvSpPr>
          <p:nvPr>
            <p:ph idx="1"/>
          </p:nvPr>
        </p:nvSpPr>
        <p:spPr>
          <a:xfrm>
            <a:off x="457200" y="3505200"/>
            <a:ext cx="8229600" cy="2620963"/>
          </a:xfrm>
        </p:spPr>
        <p:txBody>
          <a:bodyPr/>
          <a:lstStyle/>
          <a:p>
            <a:r>
              <a:rPr lang="en-US" dirty="0" smtClean="0"/>
              <a:t>VHF Frequency – 100 MHz</a:t>
            </a:r>
          </a:p>
          <a:p>
            <a:r>
              <a:rPr lang="en-US" dirty="0" smtClean="0"/>
              <a:t>UHF </a:t>
            </a:r>
            <a:r>
              <a:rPr lang="en-US" dirty="0" err="1" smtClean="0"/>
              <a:t>Frequncy</a:t>
            </a:r>
            <a:r>
              <a:rPr lang="en-US" dirty="0" smtClean="0"/>
              <a:t> – 500 MHz</a:t>
            </a:r>
            <a:endParaRPr lang="en-US" dirty="0"/>
          </a:p>
        </p:txBody>
      </p:sp>
      <p:graphicFrame>
        <p:nvGraphicFramePr>
          <p:cNvPr id="1031" name="Object 7"/>
          <p:cNvGraphicFramePr>
            <a:graphicFrameLocks noChangeAspect="1"/>
          </p:cNvGraphicFramePr>
          <p:nvPr/>
        </p:nvGraphicFramePr>
        <p:xfrm>
          <a:off x="533400" y="4876800"/>
          <a:ext cx="3181350" cy="1060450"/>
        </p:xfrm>
        <a:graphic>
          <a:graphicData uri="http://schemas.openxmlformats.org/presentationml/2006/ole">
            <p:oleObj spid="_x0000_s1031" name="Equation" r:id="rId6" imgW="1333440" imgH="444240" progId="Equation.COEE2">
              <p:embed/>
            </p:oleObj>
          </a:graphicData>
        </a:graphic>
      </p:graphicFrame>
      <p:graphicFrame>
        <p:nvGraphicFramePr>
          <p:cNvPr id="1032" name="Object 8"/>
          <p:cNvGraphicFramePr>
            <a:graphicFrameLocks noChangeAspect="1"/>
          </p:cNvGraphicFramePr>
          <p:nvPr/>
        </p:nvGraphicFramePr>
        <p:xfrm>
          <a:off x="4162425" y="4876800"/>
          <a:ext cx="3544888" cy="1060450"/>
        </p:xfrm>
        <a:graphic>
          <a:graphicData uri="http://schemas.openxmlformats.org/presentationml/2006/ole">
            <p:oleObj spid="_x0000_s1032" name="Equation" r:id="rId7" imgW="1485720" imgH="444240" progId="Equation.COEE2">
              <p:embed/>
            </p:oleObj>
          </a:graphicData>
        </a:graphic>
      </p:graphicFrame>
      <p:sp>
        <p:nvSpPr>
          <p:cNvPr id="12" name="TextBox 11"/>
          <p:cNvSpPr txBox="1"/>
          <p:nvPr/>
        </p:nvSpPr>
        <p:spPr>
          <a:xfrm>
            <a:off x="1676400" y="6096000"/>
            <a:ext cx="6019800" cy="369332"/>
          </a:xfrm>
          <a:prstGeom prst="rect">
            <a:avLst/>
          </a:prstGeom>
          <a:noFill/>
        </p:spPr>
        <p:txBody>
          <a:bodyPr wrap="square" rtlCol="0">
            <a:spAutoFit/>
          </a:bodyPr>
          <a:lstStyle/>
          <a:p>
            <a:r>
              <a:rPr lang="en-US" dirty="0" smtClean="0"/>
              <a:t>Antenna elements are typically one half wavelength long</a:t>
            </a:r>
            <a:endParaRPr lang="en-US" dirty="0"/>
          </a:p>
        </p:txBody>
      </p:sp>
      <p:sp>
        <p:nvSpPr>
          <p:cNvPr id="13" name="TextBox 12"/>
          <p:cNvSpPr txBox="1"/>
          <p:nvPr/>
        </p:nvSpPr>
        <p:spPr>
          <a:xfrm>
            <a:off x="6477000" y="3505200"/>
            <a:ext cx="2057400" cy="646331"/>
          </a:xfrm>
          <a:prstGeom prst="rect">
            <a:avLst/>
          </a:prstGeom>
          <a:noFill/>
        </p:spPr>
        <p:txBody>
          <a:bodyPr wrap="square" rtlCol="0">
            <a:spAutoFit/>
          </a:bodyPr>
          <a:lstStyle/>
          <a:p>
            <a:r>
              <a:rPr lang="en-US" dirty="0" smtClean="0"/>
              <a:t>Remember TV Antennas?</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Photonic Crystal</a:t>
            </a:r>
            <a:endParaRPr lang="en-US" dirty="0"/>
          </a:p>
        </p:txBody>
      </p:sp>
      <p:sp>
        <p:nvSpPr>
          <p:cNvPr id="3" name="Content Placeholder 2"/>
          <p:cNvSpPr>
            <a:spLocks noGrp="1"/>
          </p:cNvSpPr>
          <p:nvPr>
            <p:ph idx="1"/>
          </p:nvPr>
        </p:nvSpPr>
        <p:spPr>
          <a:xfrm>
            <a:off x="457200" y="3581400"/>
            <a:ext cx="8229600" cy="2544763"/>
          </a:xfrm>
        </p:spPr>
        <p:txBody>
          <a:bodyPr/>
          <a:lstStyle/>
          <a:p>
            <a:r>
              <a:rPr lang="en-US" dirty="0" smtClean="0"/>
              <a:t>Dimensions of light waves are smaller. </a:t>
            </a:r>
            <a:endParaRPr lang="en-US" dirty="0"/>
          </a:p>
        </p:txBody>
      </p:sp>
      <p:pic>
        <p:nvPicPr>
          <p:cNvPr id="2054" name="Picture 6"/>
          <p:cNvPicPr>
            <a:picLocks noChangeAspect="1" noChangeArrowheads="1"/>
          </p:cNvPicPr>
          <p:nvPr/>
        </p:nvPicPr>
        <p:blipFill>
          <a:blip r:embed="rId3" cstate="print"/>
          <a:srcRect/>
          <a:stretch>
            <a:fillRect/>
          </a:stretch>
        </p:blipFill>
        <p:spPr bwMode="auto">
          <a:xfrm>
            <a:off x="228600" y="914400"/>
            <a:ext cx="4876800" cy="2590800"/>
          </a:xfrm>
          <a:prstGeom prst="rect">
            <a:avLst/>
          </a:prstGeom>
          <a:noFill/>
          <a:ln w="9525">
            <a:noFill/>
            <a:miter lim="800000"/>
            <a:headEnd/>
            <a:tailEnd/>
          </a:ln>
        </p:spPr>
      </p:pic>
      <p:pic>
        <p:nvPicPr>
          <p:cNvPr id="2055" name="Picture 7"/>
          <p:cNvPicPr>
            <a:picLocks noChangeAspect="1" noChangeArrowheads="1"/>
          </p:cNvPicPr>
          <p:nvPr/>
        </p:nvPicPr>
        <p:blipFill>
          <a:blip r:embed="rId4" cstate="print"/>
          <a:srcRect/>
          <a:stretch>
            <a:fillRect/>
          </a:stretch>
        </p:blipFill>
        <p:spPr bwMode="auto">
          <a:xfrm>
            <a:off x="5181600" y="990600"/>
            <a:ext cx="3962400" cy="2377440"/>
          </a:xfrm>
          <a:prstGeom prst="rect">
            <a:avLst/>
          </a:prstGeom>
          <a:noFill/>
          <a:ln w="9525">
            <a:noFill/>
            <a:miter lim="800000"/>
            <a:headEnd/>
            <a:tailEnd/>
          </a:ln>
        </p:spPr>
      </p:pic>
      <p:graphicFrame>
        <p:nvGraphicFramePr>
          <p:cNvPr id="2056" name="Object 8"/>
          <p:cNvGraphicFramePr>
            <a:graphicFrameLocks noChangeAspect="1"/>
          </p:cNvGraphicFramePr>
          <p:nvPr/>
        </p:nvGraphicFramePr>
        <p:xfrm>
          <a:off x="685800" y="4343400"/>
          <a:ext cx="4637088" cy="1060450"/>
        </p:xfrm>
        <a:graphic>
          <a:graphicData uri="http://schemas.openxmlformats.org/presentationml/2006/ole">
            <p:oleObj spid="_x0000_s2056" name="Equation" r:id="rId5" imgW="1942920" imgH="444240" progId="Equation.COEE2">
              <p:embed/>
            </p:oleObj>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Nano</a:t>
            </a:r>
            <a:r>
              <a:rPr lang="en-US" dirty="0" smtClean="0"/>
              <a:t> Structures</a:t>
            </a:r>
            <a:endParaRPr lang="en-US" dirty="0"/>
          </a:p>
        </p:txBody>
      </p:sp>
      <p:sp>
        <p:nvSpPr>
          <p:cNvPr id="4" name="Text Box 4"/>
          <p:cNvSpPr txBox="1">
            <a:spLocks noChangeArrowheads="1"/>
          </p:cNvSpPr>
          <p:nvPr/>
        </p:nvSpPr>
        <p:spPr bwMode="auto">
          <a:xfrm>
            <a:off x="323850" y="935473"/>
            <a:ext cx="2990850" cy="339725"/>
          </a:xfrm>
          <a:prstGeom prst="rect">
            <a:avLst/>
          </a:prstGeom>
          <a:noFill/>
          <a:ln w="9525">
            <a:noFill/>
            <a:miter lim="800000"/>
            <a:headEnd/>
            <a:tailEnd/>
          </a:ln>
        </p:spPr>
        <p:txBody>
          <a:bodyPr>
            <a:spAutoFit/>
          </a:bodyPr>
          <a:lstStyle/>
          <a:p>
            <a:r>
              <a:rPr lang="en-US" sz="1600" b="1"/>
              <a:t> Plasmonic NanoAntennas</a:t>
            </a:r>
            <a:endParaRPr lang="en-US" sz="1600"/>
          </a:p>
        </p:txBody>
      </p:sp>
      <p:sp>
        <p:nvSpPr>
          <p:cNvPr id="5" name="Text Box 4"/>
          <p:cNvSpPr txBox="1">
            <a:spLocks noChangeArrowheads="1"/>
          </p:cNvSpPr>
          <p:nvPr/>
        </p:nvSpPr>
        <p:spPr bwMode="auto">
          <a:xfrm>
            <a:off x="3375025" y="930711"/>
            <a:ext cx="2319338" cy="339725"/>
          </a:xfrm>
          <a:prstGeom prst="rect">
            <a:avLst/>
          </a:prstGeom>
          <a:noFill/>
          <a:ln w="9525">
            <a:noFill/>
            <a:miter lim="800000"/>
            <a:headEnd/>
            <a:tailEnd/>
          </a:ln>
        </p:spPr>
        <p:txBody>
          <a:bodyPr>
            <a:spAutoFit/>
          </a:bodyPr>
          <a:lstStyle/>
          <a:p>
            <a:r>
              <a:rPr lang="en-US" sz="1600" b="1"/>
              <a:t>Plasmonic Nanoholes</a:t>
            </a:r>
            <a:endParaRPr lang="en-US" sz="1600"/>
          </a:p>
        </p:txBody>
      </p:sp>
      <p:pic>
        <p:nvPicPr>
          <p:cNvPr id="6" name="Picture 1"/>
          <p:cNvPicPr>
            <a:picLocks noChangeAspect="1" noChangeArrowheads="1"/>
          </p:cNvPicPr>
          <p:nvPr/>
        </p:nvPicPr>
        <p:blipFill>
          <a:blip r:embed="rId2" cstate="print"/>
          <a:srcRect l="2489" r="1778"/>
          <a:stretch>
            <a:fillRect/>
          </a:stretch>
        </p:blipFill>
        <p:spPr bwMode="auto">
          <a:xfrm>
            <a:off x="3503613" y="1254452"/>
            <a:ext cx="1982787" cy="1438275"/>
          </a:xfrm>
          <a:prstGeom prst="rect">
            <a:avLst/>
          </a:prstGeom>
          <a:ln>
            <a:noFill/>
          </a:ln>
          <a:effectLst>
            <a:outerShdw blurRad="292100" dist="139700" dir="2700000" algn="tl" rotWithShape="0">
              <a:srgbClr val="333333">
                <a:alpha val="65000"/>
              </a:srgbClr>
            </a:outerShdw>
          </a:effectLst>
        </p:spPr>
      </p:pic>
      <p:pic>
        <p:nvPicPr>
          <p:cNvPr id="7" name="Picture 6" descr="C:\Documents and Settings\ahmet ali yanik\My Documents\Personal_Files\Webpage\website_documents\personal_website\images\012509aFunwTilt2.tif"/>
          <p:cNvPicPr>
            <a:picLocks noChangeAspect="1" noChangeArrowheads="1"/>
          </p:cNvPicPr>
          <p:nvPr/>
        </p:nvPicPr>
        <p:blipFill>
          <a:blip r:embed="rId3" cstate="print"/>
          <a:srcRect b="10256"/>
          <a:stretch>
            <a:fillRect/>
          </a:stretch>
        </p:blipFill>
        <p:spPr bwMode="auto">
          <a:xfrm>
            <a:off x="704850" y="1286202"/>
            <a:ext cx="2003425" cy="1349375"/>
          </a:xfrm>
          <a:prstGeom prst="rect">
            <a:avLst/>
          </a:prstGeom>
          <a:ln>
            <a:noFill/>
          </a:ln>
          <a:effectLst>
            <a:outerShdw blurRad="292100" dist="139700" dir="2700000" algn="tl" rotWithShape="0">
              <a:srgbClr val="333333">
                <a:alpha val="65000"/>
              </a:srgbClr>
            </a:outerShdw>
          </a:effectLst>
        </p:spPr>
      </p:pic>
      <p:sp>
        <p:nvSpPr>
          <p:cNvPr id="8" name="Text Box 4"/>
          <p:cNvSpPr txBox="1">
            <a:spLocks noChangeArrowheads="1"/>
          </p:cNvSpPr>
          <p:nvPr/>
        </p:nvSpPr>
        <p:spPr bwMode="auto">
          <a:xfrm>
            <a:off x="6192838" y="927536"/>
            <a:ext cx="2570162" cy="338137"/>
          </a:xfrm>
          <a:prstGeom prst="rect">
            <a:avLst/>
          </a:prstGeom>
          <a:noFill/>
          <a:ln w="9525">
            <a:noFill/>
            <a:miter lim="800000"/>
            <a:headEnd/>
            <a:tailEnd/>
          </a:ln>
        </p:spPr>
        <p:txBody>
          <a:bodyPr>
            <a:spAutoFit/>
          </a:bodyPr>
          <a:lstStyle/>
          <a:p>
            <a:r>
              <a:rPr lang="en-US" sz="1600" b="1"/>
              <a:t>Complex Nanocavities</a:t>
            </a:r>
            <a:endParaRPr lang="en-US" sz="1600"/>
          </a:p>
        </p:txBody>
      </p:sp>
      <p:pic>
        <p:nvPicPr>
          <p:cNvPr id="9" name="Picture 3" descr="C:\Documents and Settings\ahmet ali yanik\My Documents\FIB_Images\Rectengular_Apertures\March_10\march10_dose90k_fig12.TIF"/>
          <p:cNvPicPr>
            <a:picLocks noChangeAspect="1" noChangeArrowheads="1"/>
          </p:cNvPicPr>
          <p:nvPr/>
        </p:nvPicPr>
        <p:blipFill>
          <a:blip r:embed="rId4" cstate="print"/>
          <a:srcRect r="7050" b="30595"/>
          <a:stretch>
            <a:fillRect/>
          </a:stretch>
        </p:blipFill>
        <p:spPr bwMode="auto">
          <a:xfrm>
            <a:off x="6310313" y="1268739"/>
            <a:ext cx="1963737" cy="1393825"/>
          </a:xfrm>
          <a:prstGeom prst="rect">
            <a:avLst/>
          </a:prstGeom>
          <a:ln>
            <a:noFill/>
          </a:ln>
          <a:effectLst>
            <a:outerShdw blurRad="292100" dist="139700" dir="2700000" algn="tl" rotWithShape="0">
              <a:srgbClr val="333333">
                <a:alpha val="65000"/>
              </a:srgbClr>
            </a:outerShdw>
          </a:effectLst>
        </p:spPr>
      </p:pic>
      <p:pic>
        <p:nvPicPr>
          <p:cNvPr id="3074" name="Picture 2"/>
          <p:cNvPicPr>
            <a:picLocks noChangeAspect="1" noChangeArrowheads="1"/>
          </p:cNvPicPr>
          <p:nvPr/>
        </p:nvPicPr>
        <p:blipFill>
          <a:blip r:embed="rId5" cstate="print"/>
          <a:srcRect/>
          <a:stretch>
            <a:fillRect/>
          </a:stretch>
        </p:blipFill>
        <p:spPr bwMode="auto">
          <a:xfrm>
            <a:off x="4648200" y="3352800"/>
            <a:ext cx="4076700" cy="2771240"/>
          </a:xfrm>
          <a:prstGeom prst="rect">
            <a:avLst/>
          </a:prstGeom>
          <a:noFill/>
          <a:ln w="9525">
            <a:noFill/>
            <a:miter lim="800000"/>
            <a:headEnd/>
            <a:tailEnd/>
          </a:ln>
        </p:spPr>
      </p:pic>
      <p:sp>
        <p:nvSpPr>
          <p:cNvPr id="11" name="TextBox 10"/>
          <p:cNvSpPr txBox="1"/>
          <p:nvPr/>
        </p:nvSpPr>
        <p:spPr>
          <a:xfrm>
            <a:off x="5181600" y="6248400"/>
            <a:ext cx="3200400" cy="369332"/>
          </a:xfrm>
          <a:prstGeom prst="rect">
            <a:avLst/>
          </a:prstGeom>
          <a:noFill/>
        </p:spPr>
        <p:txBody>
          <a:bodyPr wrap="square" rtlCol="0">
            <a:spAutoFit/>
          </a:bodyPr>
          <a:lstStyle/>
          <a:p>
            <a:r>
              <a:rPr lang="en-US" dirty="0" smtClean="0"/>
              <a:t>Catholic University of Leuven</a:t>
            </a:r>
            <a:endParaRPr lang="en-US" dirty="0"/>
          </a:p>
        </p:txBody>
      </p:sp>
      <p:pic>
        <p:nvPicPr>
          <p:cNvPr id="3075" name="Picture 3"/>
          <p:cNvPicPr>
            <a:picLocks noGrp="1" noChangeAspect="1" noChangeArrowheads="1"/>
          </p:cNvPicPr>
          <p:nvPr>
            <p:ph idx="1"/>
          </p:nvPr>
        </p:nvPicPr>
        <p:blipFill>
          <a:blip r:embed="rId6" cstate="print"/>
          <a:srcRect/>
          <a:stretch>
            <a:fillRect/>
          </a:stretch>
        </p:blipFill>
        <p:spPr bwMode="auto">
          <a:xfrm>
            <a:off x="762000" y="3810000"/>
            <a:ext cx="2590800" cy="2590800"/>
          </a:xfrm>
          <a:prstGeom prst="rect">
            <a:avLst/>
          </a:prstGeom>
          <a:noFill/>
          <a:ln w="9525">
            <a:noFill/>
            <a:miter lim="800000"/>
            <a:headEnd/>
            <a:tailEnd/>
          </a:ln>
        </p:spPr>
      </p:pic>
      <p:sp>
        <p:nvSpPr>
          <p:cNvPr id="13" name="TextBox 12"/>
          <p:cNvSpPr txBox="1"/>
          <p:nvPr/>
        </p:nvSpPr>
        <p:spPr>
          <a:xfrm>
            <a:off x="2590800" y="2743200"/>
            <a:ext cx="3581400" cy="369332"/>
          </a:xfrm>
          <a:prstGeom prst="rect">
            <a:avLst/>
          </a:prstGeom>
          <a:noFill/>
        </p:spPr>
        <p:txBody>
          <a:bodyPr wrap="square" rtlCol="0">
            <a:spAutoFit/>
          </a:bodyPr>
          <a:lstStyle/>
          <a:p>
            <a:r>
              <a:rPr lang="en-US" dirty="0" smtClean="0"/>
              <a:t>Boston University – </a:t>
            </a:r>
            <a:r>
              <a:rPr lang="en-US" dirty="0" err="1" smtClean="0"/>
              <a:t>Hatice</a:t>
            </a:r>
            <a:r>
              <a:rPr lang="en-US" dirty="0" smtClean="0"/>
              <a:t> </a:t>
            </a:r>
            <a:r>
              <a:rPr lang="en-US" dirty="0" err="1" smtClean="0"/>
              <a:t>Altug</a:t>
            </a:r>
            <a:endParaRPr lang="en-US" dirty="0"/>
          </a:p>
        </p:txBody>
      </p:sp>
      <p:sp>
        <p:nvSpPr>
          <p:cNvPr id="14" name="TextBox 13"/>
          <p:cNvSpPr txBox="1"/>
          <p:nvPr/>
        </p:nvSpPr>
        <p:spPr>
          <a:xfrm>
            <a:off x="2819400" y="3429000"/>
            <a:ext cx="1981200" cy="369332"/>
          </a:xfrm>
          <a:prstGeom prst="rect">
            <a:avLst/>
          </a:prstGeom>
          <a:noFill/>
        </p:spPr>
        <p:txBody>
          <a:bodyPr wrap="square" rtlCol="0">
            <a:spAutoFit/>
          </a:bodyPr>
          <a:lstStyle/>
          <a:p>
            <a:r>
              <a:rPr lang="en-US" dirty="0" smtClean="0"/>
              <a:t>Photonic Crystal</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 of Refraction</a:t>
            </a:r>
            <a:endParaRPr lang="en-US" dirty="0"/>
          </a:p>
        </p:txBody>
      </p:sp>
      <p:sp>
        <p:nvSpPr>
          <p:cNvPr id="3" name="Content Placeholder 2"/>
          <p:cNvSpPr>
            <a:spLocks noGrp="1"/>
          </p:cNvSpPr>
          <p:nvPr>
            <p:ph idx="1"/>
          </p:nvPr>
        </p:nvSpPr>
        <p:spPr/>
        <p:txBody>
          <a:bodyPr/>
          <a:lstStyle/>
          <a:p>
            <a:r>
              <a:rPr lang="en-US" sz="2800" dirty="0" smtClean="0"/>
              <a:t>What was the most recent big news on the GLOBALFOUNDRIES (AMD) plant being built nearby? </a:t>
            </a:r>
          </a:p>
          <a:p>
            <a:r>
              <a:rPr lang="en-US" sz="2800" dirty="0" smtClean="0"/>
              <a:t>Wafers will be 18” (450mm)</a:t>
            </a:r>
          </a:p>
          <a:p>
            <a:r>
              <a:rPr lang="en-US" sz="2800" dirty="0" smtClean="0"/>
              <a:t>We build electronic and photonic devices on substrates. </a:t>
            </a:r>
          </a:p>
          <a:p>
            <a:r>
              <a:rPr lang="en-US" sz="2800" dirty="0" smtClean="0"/>
              <a:t>What is different about the substrates we use for LEDs and other electronic devices?</a:t>
            </a:r>
          </a:p>
          <a:p>
            <a:r>
              <a:rPr lang="en-US" sz="2800" dirty="0" smtClean="0"/>
              <a:t>They must be transparent. </a:t>
            </a:r>
            <a:endParaRPr lang="en-US" sz="2800" dirty="0"/>
          </a:p>
        </p:txBody>
      </p:sp>
      <p:sp>
        <p:nvSpPr>
          <p:cNvPr id="4" name="TextBox 3"/>
          <p:cNvSpPr txBox="1"/>
          <p:nvPr/>
        </p:nvSpPr>
        <p:spPr>
          <a:xfrm>
            <a:off x="457200" y="914400"/>
            <a:ext cx="8077200" cy="830997"/>
          </a:xfrm>
          <a:prstGeom prst="rect">
            <a:avLst/>
          </a:prstGeom>
          <a:noFill/>
        </p:spPr>
        <p:txBody>
          <a:bodyPr wrap="square" rtlCol="0">
            <a:spAutoFit/>
          </a:bodyPr>
          <a:lstStyle/>
          <a:p>
            <a:r>
              <a:rPr lang="en-US" sz="2400" dirty="0" smtClean="0"/>
              <a:t>Can someone describe your Wednesday experience on </a:t>
            </a:r>
            <a:r>
              <a:rPr lang="en-US" sz="2400" i="1" dirty="0" smtClean="0"/>
              <a:t>Light Scattering: Effect of Refractive Index ?</a:t>
            </a:r>
            <a:endParaRPr lang="en-US" sz="2400" i="1" dirty="0"/>
          </a:p>
        </p:txBody>
      </p:sp>
      <p:pic>
        <p:nvPicPr>
          <p:cNvPr id="55298" name="Picture 2"/>
          <p:cNvPicPr>
            <a:picLocks noChangeAspect="1" noChangeArrowheads="1"/>
          </p:cNvPicPr>
          <p:nvPr/>
        </p:nvPicPr>
        <p:blipFill>
          <a:blip r:embed="rId2" cstate="print"/>
          <a:srcRect l="3540" r="9735"/>
          <a:stretch>
            <a:fillRect/>
          </a:stretch>
        </p:blipFill>
        <p:spPr bwMode="auto">
          <a:xfrm>
            <a:off x="5334000" y="2590800"/>
            <a:ext cx="3733800" cy="76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 of Refraction</a:t>
            </a:r>
            <a:endParaRPr lang="en-US" dirty="0"/>
          </a:p>
        </p:txBody>
      </p:sp>
      <p:pic>
        <p:nvPicPr>
          <p:cNvPr id="4" name="Content Placeholder 3" descr="IMG_3535.JPG"/>
          <p:cNvPicPr>
            <a:picLocks noGrp="1" noChangeAspect="1"/>
          </p:cNvPicPr>
          <p:nvPr>
            <p:ph idx="1"/>
          </p:nvPr>
        </p:nvPicPr>
        <p:blipFill>
          <a:blip r:embed="rId2" cstate="print"/>
          <a:stretch>
            <a:fillRect/>
          </a:stretch>
        </p:blipFill>
        <p:spPr>
          <a:xfrm>
            <a:off x="4600877" y="911740"/>
            <a:ext cx="4085924" cy="3064443"/>
          </a:xfrm>
        </p:spPr>
      </p:pic>
      <p:pic>
        <p:nvPicPr>
          <p:cNvPr id="5" name="Picture 4" descr="IMG_3536.JPG"/>
          <p:cNvPicPr>
            <a:picLocks noChangeAspect="1"/>
          </p:cNvPicPr>
          <p:nvPr/>
        </p:nvPicPr>
        <p:blipFill>
          <a:blip r:embed="rId3" cstate="print"/>
          <a:stretch>
            <a:fillRect/>
          </a:stretch>
        </p:blipFill>
        <p:spPr>
          <a:xfrm>
            <a:off x="557524" y="912567"/>
            <a:ext cx="4084822" cy="3063616"/>
          </a:xfrm>
          <a:prstGeom prst="rect">
            <a:avLst/>
          </a:prstGeom>
        </p:spPr>
      </p:pic>
      <p:pic>
        <p:nvPicPr>
          <p:cNvPr id="6" name="Picture 5"/>
          <p:cNvPicPr>
            <a:picLocks noChangeAspect="1" noChangeArrowheads="1"/>
          </p:cNvPicPr>
          <p:nvPr/>
        </p:nvPicPr>
        <p:blipFill>
          <a:blip r:embed="rId4" cstate="print">
            <a:lum bright="18000" contrast="-24000"/>
          </a:blip>
          <a:srcRect l="38515" t="51526" r="29036" b="8641"/>
          <a:stretch>
            <a:fillRect/>
          </a:stretch>
        </p:blipFill>
        <p:spPr bwMode="auto">
          <a:xfrm>
            <a:off x="914400" y="4343400"/>
            <a:ext cx="2057401" cy="1860147"/>
          </a:xfrm>
          <a:prstGeom prst="rect">
            <a:avLst/>
          </a:prstGeom>
          <a:noFill/>
          <a:ln w="38100">
            <a:solidFill>
              <a:srgbClr val="FF0000"/>
            </a:solidFill>
            <a:miter lim="800000"/>
            <a:headEnd type="none" w="sm" len="sm"/>
            <a:tailEnd type="none" w="sm" len="sm"/>
          </a:ln>
          <a:effectLst/>
        </p:spPr>
      </p:pic>
      <p:grpSp>
        <p:nvGrpSpPr>
          <p:cNvPr id="9" name="Group 46"/>
          <p:cNvGrpSpPr>
            <a:grpSpLocks/>
          </p:cNvGrpSpPr>
          <p:nvPr/>
        </p:nvGrpSpPr>
        <p:grpSpPr bwMode="auto">
          <a:xfrm>
            <a:off x="5943600" y="4495800"/>
            <a:ext cx="2618571" cy="1559791"/>
            <a:chOff x="3967" y="1688"/>
            <a:chExt cx="1378" cy="807"/>
          </a:xfrm>
        </p:grpSpPr>
        <p:sp>
          <p:nvSpPr>
            <p:cNvPr id="10" name="Rectangle 8"/>
            <p:cNvSpPr>
              <a:spLocks noChangeArrowheads="1"/>
            </p:cNvSpPr>
            <p:nvPr/>
          </p:nvSpPr>
          <p:spPr bwMode="auto">
            <a:xfrm>
              <a:off x="4043" y="1859"/>
              <a:ext cx="1014" cy="99"/>
            </a:xfrm>
            <a:prstGeom prst="rect">
              <a:avLst/>
            </a:prstGeom>
            <a:solidFill>
              <a:srgbClr val="FFFF00">
                <a:alpha val="70000"/>
              </a:srgbClr>
            </a:solidFill>
            <a:ln w="9525">
              <a:solidFill>
                <a:srgbClr val="000000"/>
              </a:solidFill>
              <a:miter lim="800000"/>
              <a:headEnd/>
              <a:tailEnd/>
            </a:ln>
          </p:spPr>
          <p:txBody>
            <a:bodyPr/>
            <a:lstStyle/>
            <a:p>
              <a:endParaRPr lang="en-US"/>
            </a:p>
          </p:txBody>
        </p:sp>
        <p:sp>
          <p:nvSpPr>
            <p:cNvPr id="11" name="AutoShape 9"/>
            <p:cNvSpPr>
              <a:spLocks noChangeArrowheads="1"/>
            </p:cNvSpPr>
            <p:nvPr/>
          </p:nvSpPr>
          <p:spPr bwMode="auto">
            <a:xfrm flipV="1">
              <a:off x="3996" y="1957"/>
              <a:ext cx="1349" cy="538"/>
            </a:xfrm>
            <a:custGeom>
              <a:avLst/>
              <a:gdLst>
                <a:gd name="G0" fmla="+- 797 0 0"/>
                <a:gd name="G1" fmla="+- 21600 0 797"/>
                <a:gd name="G2" fmla="*/ 797 1 2"/>
                <a:gd name="G3" fmla="+- 21600 0 G2"/>
                <a:gd name="G4" fmla="+/ 797 21600 2"/>
                <a:gd name="G5" fmla="+/ G1 0 2"/>
                <a:gd name="G6" fmla="*/ 21600 21600 797"/>
                <a:gd name="G7" fmla="*/ G6 1 2"/>
                <a:gd name="G8" fmla="+- 21600 0 G7"/>
                <a:gd name="G9" fmla="*/ 21600 1 2"/>
                <a:gd name="G10" fmla="+- 797 0 G9"/>
                <a:gd name="G11" fmla="?: G10 G8 0"/>
                <a:gd name="G12" fmla="?: G10 G7 21600"/>
                <a:gd name="T0" fmla="*/ 21201 w 21600"/>
                <a:gd name="T1" fmla="*/ 10800 h 21600"/>
                <a:gd name="T2" fmla="*/ 10800 w 21600"/>
                <a:gd name="T3" fmla="*/ 21600 h 21600"/>
                <a:gd name="T4" fmla="*/ 399 w 21600"/>
                <a:gd name="T5" fmla="*/ 10800 h 21600"/>
                <a:gd name="T6" fmla="*/ 10800 w 21600"/>
                <a:gd name="T7" fmla="*/ 0 h 21600"/>
                <a:gd name="T8" fmla="*/ 2199 w 21600"/>
                <a:gd name="T9" fmla="*/ 2199 h 21600"/>
                <a:gd name="T10" fmla="*/ 19401 w 21600"/>
                <a:gd name="T11" fmla="*/ 19401 h 21600"/>
              </a:gdLst>
              <a:ahLst/>
              <a:cxnLst>
                <a:cxn ang="0">
                  <a:pos x="T0" y="T1"/>
                </a:cxn>
                <a:cxn ang="0">
                  <a:pos x="T2" y="T3"/>
                </a:cxn>
                <a:cxn ang="0">
                  <a:pos x="T4" y="T5"/>
                </a:cxn>
                <a:cxn ang="0">
                  <a:pos x="T6" y="T7"/>
                </a:cxn>
              </a:cxnLst>
              <a:rect l="T8" t="T9" r="T10" b="T11"/>
              <a:pathLst>
                <a:path w="21600" h="21600">
                  <a:moveTo>
                    <a:pt x="0" y="0"/>
                  </a:moveTo>
                  <a:lnTo>
                    <a:pt x="797" y="21600"/>
                  </a:lnTo>
                  <a:lnTo>
                    <a:pt x="20803" y="21600"/>
                  </a:lnTo>
                  <a:lnTo>
                    <a:pt x="21600" y="0"/>
                  </a:lnTo>
                  <a:close/>
                </a:path>
              </a:pathLst>
            </a:custGeom>
            <a:solidFill>
              <a:srgbClr val="C0C0C0"/>
            </a:solidFill>
            <a:ln w="9525">
              <a:solidFill>
                <a:srgbClr val="000000"/>
              </a:solidFill>
              <a:miter lim="800000"/>
              <a:headEnd/>
              <a:tailEnd/>
            </a:ln>
          </p:spPr>
          <p:txBody>
            <a:bodyPr/>
            <a:lstStyle/>
            <a:p>
              <a:endParaRPr lang="en-US"/>
            </a:p>
          </p:txBody>
        </p:sp>
        <p:sp>
          <p:nvSpPr>
            <p:cNvPr id="12" name="Text Box 10"/>
            <p:cNvSpPr txBox="1">
              <a:spLocks noChangeArrowheads="1"/>
            </p:cNvSpPr>
            <p:nvPr/>
          </p:nvSpPr>
          <p:spPr bwMode="auto">
            <a:xfrm>
              <a:off x="4165" y="2094"/>
              <a:ext cx="988" cy="269"/>
            </a:xfrm>
            <a:prstGeom prst="rect">
              <a:avLst/>
            </a:prstGeom>
            <a:noFill/>
            <a:ln w="9525">
              <a:noFill/>
              <a:miter lim="800000"/>
              <a:headEnd/>
              <a:tailEnd/>
            </a:ln>
          </p:spPr>
          <p:txBody>
            <a:bodyPr/>
            <a:lstStyle/>
            <a:p>
              <a:pPr algn="ctr" eaLnBrk="1" hangingPunct="1"/>
              <a:r>
                <a:rPr lang="en-US" altLang="ja-JP" sz="1400" dirty="0">
                  <a:latin typeface="Arial" pitchFamily="34" charset="0"/>
                  <a:ea typeface="MS Mincho" pitchFamily="49" charset="-128"/>
                </a:rPr>
                <a:t>Si, glass or metal</a:t>
              </a:r>
            </a:p>
            <a:p>
              <a:pPr algn="ctr" eaLnBrk="1" hangingPunct="1"/>
              <a:r>
                <a:rPr lang="en-US" altLang="ja-JP" sz="1400" dirty="0">
                  <a:latin typeface="Arial" pitchFamily="34" charset="0"/>
                  <a:ea typeface="MS Mincho" pitchFamily="49" charset="-128"/>
                </a:rPr>
                <a:t>substrate</a:t>
              </a:r>
              <a:endParaRPr lang="en-US" sz="1400" dirty="0">
                <a:latin typeface="Arial" pitchFamily="34" charset="0"/>
              </a:endParaRPr>
            </a:p>
          </p:txBody>
        </p:sp>
        <p:sp>
          <p:nvSpPr>
            <p:cNvPr id="13" name="Text Box 11"/>
            <p:cNvSpPr txBox="1">
              <a:spLocks noChangeArrowheads="1"/>
            </p:cNvSpPr>
            <p:nvPr/>
          </p:nvSpPr>
          <p:spPr bwMode="auto">
            <a:xfrm>
              <a:off x="3967" y="1688"/>
              <a:ext cx="309" cy="179"/>
            </a:xfrm>
            <a:prstGeom prst="rect">
              <a:avLst/>
            </a:prstGeom>
            <a:noFill/>
            <a:ln w="9525">
              <a:noFill/>
              <a:miter lim="800000"/>
              <a:headEnd/>
              <a:tailEnd/>
            </a:ln>
          </p:spPr>
          <p:txBody>
            <a:bodyPr/>
            <a:lstStyle/>
            <a:p>
              <a:pPr algn="ctr" eaLnBrk="1" hangingPunct="1"/>
              <a:r>
                <a:rPr lang="en-US" altLang="ja-JP" sz="1200">
                  <a:latin typeface="Arial" pitchFamily="34" charset="0"/>
                  <a:ea typeface="MS Mincho" pitchFamily="49" charset="-128"/>
                </a:rPr>
                <a:t>N</a:t>
              </a:r>
              <a:endParaRPr lang="en-US" sz="1200">
                <a:latin typeface="Arial" pitchFamily="34" charset="0"/>
              </a:endParaRPr>
            </a:p>
          </p:txBody>
        </p:sp>
        <p:sp>
          <p:nvSpPr>
            <p:cNvPr id="14" name="Text Box 12"/>
            <p:cNvSpPr txBox="1">
              <a:spLocks noChangeArrowheads="1"/>
            </p:cNvSpPr>
            <p:nvPr/>
          </p:nvSpPr>
          <p:spPr bwMode="auto">
            <a:xfrm>
              <a:off x="5032" y="1770"/>
              <a:ext cx="309" cy="179"/>
            </a:xfrm>
            <a:prstGeom prst="rect">
              <a:avLst/>
            </a:prstGeom>
            <a:noFill/>
            <a:ln w="9525">
              <a:noFill/>
              <a:miter lim="800000"/>
              <a:headEnd/>
              <a:tailEnd/>
            </a:ln>
          </p:spPr>
          <p:txBody>
            <a:bodyPr/>
            <a:lstStyle/>
            <a:p>
              <a:pPr algn="ctr" eaLnBrk="1" hangingPunct="1"/>
              <a:r>
                <a:rPr lang="en-US" altLang="ja-JP" sz="1200">
                  <a:latin typeface="Arial" pitchFamily="34" charset="0"/>
                  <a:ea typeface="MS Mincho" pitchFamily="49" charset="-128"/>
                </a:rPr>
                <a:t>P</a:t>
              </a:r>
              <a:endParaRPr lang="en-US" sz="1200">
                <a:latin typeface="Arial" pitchFamily="34" charset="0"/>
              </a:endParaRPr>
            </a:p>
          </p:txBody>
        </p:sp>
        <p:sp>
          <p:nvSpPr>
            <p:cNvPr id="15" name="Text Box 13"/>
            <p:cNvSpPr txBox="1">
              <a:spLocks noChangeArrowheads="1"/>
            </p:cNvSpPr>
            <p:nvPr/>
          </p:nvSpPr>
          <p:spPr bwMode="auto">
            <a:xfrm>
              <a:off x="4330" y="1841"/>
              <a:ext cx="426" cy="154"/>
            </a:xfrm>
            <a:prstGeom prst="rect">
              <a:avLst/>
            </a:prstGeom>
            <a:noFill/>
            <a:ln w="9525">
              <a:noFill/>
              <a:miter lim="800000"/>
              <a:headEnd/>
              <a:tailEnd/>
            </a:ln>
            <a:effectLst/>
          </p:spPr>
          <p:txBody>
            <a:bodyPr wrap="none">
              <a:spAutoFit/>
            </a:bodyPr>
            <a:lstStyle/>
            <a:p>
              <a:pPr algn="ctr" eaLnBrk="1" hangingPunct="1"/>
              <a:r>
                <a:rPr lang="en-US" sz="1000" b="1" dirty="0">
                  <a:latin typeface="Arial" pitchFamily="34" charset="0"/>
                </a:rPr>
                <a:t>AlInGaP</a:t>
              </a:r>
            </a:p>
          </p:txBody>
        </p:sp>
        <p:sp>
          <p:nvSpPr>
            <p:cNvPr id="16" name="Rectangle 14"/>
            <p:cNvSpPr>
              <a:spLocks noChangeArrowheads="1"/>
            </p:cNvSpPr>
            <p:nvPr/>
          </p:nvSpPr>
          <p:spPr bwMode="auto">
            <a:xfrm>
              <a:off x="4043" y="1820"/>
              <a:ext cx="205" cy="46"/>
            </a:xfrm>
            <a:prstGeom prst="rect">
              <a:avLst/>
            </a:prstGeom>
            <a:solidFill>
              <a:srgbClr val="FFCC00"/>
            </a:solidFill>
            <a:ln w="9525">
              <a:solidFill>
                <a:schemeClr val="tx1"/>
              </a:solidFill>
              <a:miter lim="800000"/>
              <a:headEnd/>
              <a:tailEnd/>
            </a:ln>
            <a:effectLst/>
          </p:spPr>
          <p:txBody>
            <a:bodyPr wrap="none" anchor="ctr"/>
            <a:lstStyle/>
            <a:p>
              <a:endParaRPr lang="en-US"/>
            </a:p>
          </p:txBody>
        </p:sp>
        <p:sp>
          <p:nvSpPr>
            <p:cNvPr id="17" name="Rectangle 15"/>
            <p:cNvSpPr>
              <a:spLocks noChangeArrowheads="1"/>
            </p:cNvSpPr>
            <p:nvPr/>
          </p:nvSpPr>
          <p:spPr bwMode="auto">
            <a:xfrm>
              <a:off x="5082" y="1914"/>
              <a:ext cx="205" cy="46"/>
            </a:xfrm>
            <a:prstGeom prst="rect">
              <a:avLst/>
            </a:prstGeom>
            <a:solidFill>
              <a:srgbClr val="FFCC00"/>
            </a:solidFill>
            <a:ln w="9525">
              <a:solidFill>
                <a:schemeClr val="tx1"/>
              </a:solidFill>
              <a:miter lim="800000"/>
              <a:headEnd/>
              <a:tailEnd/>
            </a:ln>
            <a:effectLst/>
          </p:spPr>
          <p:txBody>
            <a:bodyPr wrap="none" anchor="ctr"/>
            <a:lstStyle/>
            <a:p>
              <a:endParaRPr lang="en-US"/>
            </a:p>
          </p:txBody>
        </p:sp>
      </p:grpSp>
      <p:sp>
        <p:nvSpPr>
          <p:cNvPr id="18" name="TextBox 17"/>
          <p:cNvSpPr txBox="1"/>
          <p:nvPr/>
        </p:nvSpPr>
        <p:spPr>
          <a:xfrm>
            <a:off x="152400" y="6324600"/>
            <a:ext cx="1752600" cy="381000"/>
          </a:xfrm>
          <a:prstGeom prst="rect">
            <a:avLst/>
          </a:prstGeom>
          <a:noFill/>
        </p:spPr>
        <p:txBody>
          <a:bodyPr wrap="square" rtlCol="0">
            <a:spAutoFit/>
          </a:bodyPr>
          <a:lstStyle/>
          <a:p>
            <a:r>
              <a:rPr lang="en-US" dirty="0" smtClean="0"/>
              <a:t>LUMILEDS</a:t>
            </a:r>
            <a:endParaRPr lang="en-US" dirty="0"/>
          </a:p>
        </p:txBody>
      </p:sp>
      <p:pic>
        <p:nvPicPr>
          <p:cNvPr id="56322" name="Picture 2"/>
          <p:cNvPicPr>
            <a:picLocks noChangeAspect="1" noChangeArrowheads="1"/>
          </p:cNvPicPr>
          <p:nvPr/>
        </p:nvPicPr>
        <p:blipFill>
          <a:blip r:embed="rId5" cstate="print"/>
          <a:srcRect/>
          <a:stretch>
            <a:fillRect/>
          </a:stretch>
        </p:blipFill>
        <p:spPr bwMode="auto">
          <a:xfrm>
            <a:off x="3429000" y="4191000"/>
            <a:ext cx="2381250" cy="1181100"/>
          </a:xfrm>
          <a:prstGeom prst="rect">
            <a:avLst/>
          </a:prstGeom>
          <a:noFill/>
          <a:ln w="9525">
            <a:noFill/>
            <a:miter lim="800000"/>
            <a:headEnd/>
            <a:tailEnd/>
          </a:ln>
        </p:spPr>
      </p:pic>
      <p:pic>
        <p:nvPicPr>
          <p:cNvPr id="56323" name="Picture 3"/>
          <p:cNvPicPr>
            <a:picLocks noChangeAspect="1" noChangeArrowheads="1"/>
          </p:cNvPicPr>
          <p:nvPr/>
        </p:nvPicPr>
        <p:blipFill>
          <a:blip r:embed="rId6" cstate="print"/>
          <a:srcRect/>
          <a:stretch>
            <a:fillRect/>
          </a:stretch>
        </p:blipFill>
        <p:spPr bwMode="auto">
          <a:xfrm>
            <a:off x="3733800" y="5486400"/>
            <a:ext cx="1657350" cy="119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 of Refraction</a:t>
            </a:r>
            <a:endParaRPr lang="en-US" dirty="0"/>
          </a:p>
        </p:txBody>
      </p:sp>
      <p:pic>
        <p:nvPicPr>
          <p:cNvPr id="46082" name="Picture 2"/>
          <p:cNvPicPr>
            <a:picLocks noChangeAspect="1" noChangeArrowheads="1"/>
          </p:cNvPicPr>
          <p:nvPr/>
        </p:nvPicPr>
        <p:blipFill>
          <a:blip r:embed="rId3" cstate="print"/>
          <a:srcRect/>
          <a:stretch>
            <a:fillRect/>
          </a:stretch>
        </p:blipFill>
        <p:spPr bwMode="auto">
          <a:xfrm>
            <a:off x="533400" y="1676400"/>
            <a:ext cx="4076700" cy="3962400"/>
          </a:xfrm>
          <a:prstGeom prst="rect">
            <a:avLst/>
          </a:prstGeom>
          <a:noFill/>
          <a:ln w="9525">
            <a:noFill/>
            <a:miter lim="800000"/>
            <a:headEnd/>
            <a:tailEnd/>
          </a:ln>
        </p:spPr>
      </p:pic>
      <p:sp>
        <p:nvSpPr>
          <p:cNvPr id="6" name="TextBox 5"/>
          <p:cNvSpPr txBox="1"/>
          <p:nvPr/>
        </p:nvSpPr>
        <p:spPr>
          <a:xfrm>
            <a:off x="5257800" y="1752600"/>
            <a:ext cx="3048000" cy="646331"/>
          </a:xfrm>
          <a:prstGeom prst="rect">
            <a:avLst/>
          </a:prstGeom>
          <a:noFill/>
        </p:spPr>
        <p:txBody>
          <a:bodyPr wrap="square" rtlCol="0">
            <a:spAutoFit/>
          </a:bodyPr>
          <a:lstStyle/>
          <a:p>
            <a:r>
              <a:rPr lang="en-US" dirty="0" smtClean="0"/>
              <a:t>Snell’s Law:</a:t>
            </a:r>
          </a:p>
          <a:p>
            <a:endParaRPr lang="en-US" dirty="0"/>
          </a:p>
        </p:txBody>
      </p:sp>
      <p:graphicFrame>
        <p:nvGraphicFramePr>
          <p:cNvPr id="7" name="Object 6"/>
          <p:cNvGraphicFramePr>
            <a:graphicFrameLocks noChangeAspect="1"/>
          </p:cNvGraphicFramePr>
          <p:nvPr/>
        </p:nvGraphicFramePr>
        <p:xfrm>
          <a:off x="5638800" y="2209800"/>
          <a:ext cx="3067050" cy="533400"/>
        </p:xfrm>
        <a:graphic>
          <a:graphicData uri="http://schemas.openxmlformats.org/presentationml/2006/ole">
            <p:oleObj spid="_x0000_s46083" name="Equation" r:id="rId4" imgW="1168200" imgH="203040" progId="Equation.COEE2">
              <p:embed/>
            </p:oleObj>
          </a:graphicData>
        </a:graphic>
      </p:graphicFrame>
      <p:pic>
        <p:nvPicPr>
          <p:cNvPr id="46084" name="Picture 4"/>
          <p:cNvPicPr>
            <a:picLocks noChangeAspect="1" noChangeArrowheads="1"/>
          </p:cNvPicPr>
          <p:nvPr/>
        </p:nvPicPr>
        <p:blipFill>
          <a:blip r:embed="rId5" cstate="print"/>
          <a:srcRect l="24274" t="33797" r="53832" b="27690"/>
          <a:stretch>
            <a:fillRect/>
          </a:stretch>
        </p:blipFill>
        <p:spPr bwMode="auto">
          <a:xfrm>
            <a:off x="5638800" y="3124200"/>
            <a:ext cx="3505200" cy="3733800"/>
          </a:xfrm>
          <a:prstGeom prst="rect">
            <a:avLst/>
          </a:prstGeom>
          <a:noFill/>
          <a:ln w="9525">
            <a:noFill/>
            <a:miter lim="800000"/>
            <a:headEnd/>
            <a:tailEnd/>
          </a:ln>
        </p:spPr>
      </p:pic>
      <p:sp>
        <p:nvSpPr>
          <p:cNvPr id="9" name="TextBox 8"/>
          <p:cNvSpPr txBox="1"/>
          <p:nvPr/>
        </p:nvSpPr>
        <p:spPr>
          <a:xfrm>
            <a:off x="762000" y="5638800"/>
            <a:ext cx="4648200" cy="646331"/>
          </a:xfrm>
          <a:prstGeom prst="rect">
            <a:avLst/>
          </a:prstGeom>
          <a:noFill/>
        </p:spPr>
        <p:txBody>
          <a:bodyPr wrap="square" rtlCol="0">
            <a:spAutoFit/>
          </a:bodyPr>
          <a:lstStyle/>
          <a:p>
            <a:r>
              <a:rPr lang="en-US" dirty="0" smtClean="0"/>
              <a:t>We get reflection unless the difference in index is very small.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 of Refraction</a:t>
            </a:r>
            <a:endParaRPr lang="en-US" dirty="0"/>
          </a:p>
        </p:txBody>
      </p:sp>
      <p:sp>
        <p:nvSpPr>
          <p:cNvPr id="3" name="Content Placeholder 2"/>
          <p:cNvSpPr>
            <a:spLocks noGrp="1"/>
          </p:cNvSpPr>
          <p:nvPr>
            <p:ph idx="1"/>
          </p:nvPr>
        </p:nvSpPr>
        <p:spPr/>
        <p:txBody>
          <a:bodyPr/>
          <a:lstStyle/>
          <a:p>
            <a:r>
              <a:rPr lang="en-US" dirty="0" smtClean="0"/>
              <a:t>Low Index Materials</a:t>
            </a:r>
          </a:p>
          <a:p>
            <a:endParaRPr lang="en-US" dirty="0" smtClean="0"/>
          </a:p>
          <a:p>
            <a:endParaRPr lang="en-US" dirty="0" smtClean="0"/>
          </a:p>
          <a:p>
            <a:endParaRPr lang="en-US" dirty="0" smtClean="0"/>
          </a:p>
          <a:p>
            <a:r>
              <a:rPr lang="en-US" dirty="0" smtClean="0"/>
              <a:t>High Index Materials</a:t>
            </a:r>
            <a:endParaRPr lang="en-US" dirty="0"/>
          </a:p>
        </p:txBody>
      </p:sp>
      <p:graphicFrame>
        <p:nvGraphicFramePr>
          <p:cNvPr id="4" name="Table 3"/>
          <p:cNvGraphicFramePr>
            <a:graphicFrameLocks noGrp="1"/>
          </p:cNvGraphicFramePr>
          <p:nvPr/>
        </p:nvGraphicFramePr>
        <p:xfrm>
          <a:off x="1524000" y="2514600"/>
          <a:ext cx="6096000" cy="74168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dirty="0"/>
                    </a:p>
                  </a:txBody>
                  <a:tcPr/>
                </a:tc>
                <a:tc>
                  <a:txBody>
                    <a:bodyPr/>
                    <a:lstStyle/>
                    <a:p>
                      <a:r>
                        <a:rPr lang="en-US" dirty="0" smtClean="0"/>
                        <a:t>Air</a:t>
                      </a:r>
                      <a:endParaRPr lang="en-US" dirty="0"/>
                    </a:p>
                  </a:txBody>
                  <a:tcPr/>
                </a:tc>
                <a:tc>
                  <a:txBody>
                    <a:bodyPr/>
                    <a:lstStyle/>
                    <a:p>
                      <a:r>
                        <a:rPr lang="en-US" dirty="0" smtClean="0"/>
                        <a:t>Water</a:t>
                      </a:r>
                      <a:endParaRPr lang="en-US" dirty="0"/>
                    </a:p>
                  </a:txBody>
                  <a:tcPr/>
                </a:tc>
                <a:tc>
                  <a:txBody>
                    <a:bodyPr/>
                    <a:lstStyle/>
                    <a:p>
                      <a:r>
                        <a:rPr lang="en-US" dirty="0" smtClean="0"/>
                        <a:t>Sapphire</a:t>
                      </a:r>
                      <a:endParaRPr lang="en-US" dirty="0"/>
                    </a:p>
                  </a:txBody>
                  <a:tcPr/>
                </a:tc>
              </a:tr>
              <a:tr h="370840">
                <a:tc>
                  <a:txBody>
                    <a:bodyPr/>
                    <a:lstStyle/>
                    <a:p>
                      <a:r>
                        <a:rPr lang="en-US" dirty="0" smtClean="0"/>
                        <a:t>Index</a:t>
                      </a:r>
                      <a:endParaRPr lang="en-US" dirty="0"/>
                    </a:p>
                  </a:txBody>
                  <a:tcPr/>
                </a:tc>
                <a:tc>
                  <a:txBody>
                    <a:bodyPr/>
                    <a:lstStyle/>
                    <a:p>
                      <a:r>
                        <a:rPr lang="en-US" dirty="0" smtClean="0"/>
                        <a:t>1.00</a:t>
                      </a:r>
                      <a:endParaRPr lang="en-US" dirty="0"/>
                    </a:p>
                  </a:txBody>
                  <a:tcPr/>
                </a:tc>
                <a:tc>
                  <a:txBody>
                    <a:bodyPr/>
                    <a:lstStyle/>
                    <a:p>
                      <a:r>
                        <a:rPr lang="en-US" dirty="0" smtClean="0"/>
                        <a:t>1.33</a:t>
                      </a:r>
                      <a:endParaRPr lang="en-US" dirty="0"/>
                    </a:p>
                  </a:txBody>
                  <a:tcPr/>
                </a:tc>
                <a:tc>
                  <a:txBody>
                    <a:bodyPr/>
                    <a:lstStyle/>
                    <a:p>
                      <a:r>
                        <a:rPr lang="en-US" dirty="0" smtClean="0"/>
                        <a:t>1.77</a:t>
                      </a:r>
                      <a:endParaRPr lang="en-US" dirty="0"/>
                    </a:p>
                  </a:txBody>
                  <a:tcPr/>
                </a:tc>
              </a:tr>
            </a:tbl>
          </a:graphicData>
        </a:graphic>
      </p:graphicFrame>
      <p:graphicFrame>
        <p:nvGraphicFramePr>
          <p:cNvPr id="5" name="Table 4"/>
          <p:cNvGraphicFramePr>
            <a:graphicFrameLocks noGrp="1"/>
          </p:cNvGraphicFramePr>
          <p:nvPr/>
        </p:nvGraphicFramePr>
        <p:xfrm>
          <a:off x="1524000" y="4800600"/>
          <a:ext cx="6096000" cy="101092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dirty="0"/>
                    </a:p>
                  </a:txBody>
                  <a:tcPr/>
                </a:tc>
                <a:tc>
                  <a:txBody>
                    <a:bodyPr/>
                    <a:lstStyle/>
                    <a:p>
                      <a:r>
                        <a:rPr lang="en-US" dirty="0" smtClean="0"/>
                        <a:t>Diamond</a:t>
                      </a:r>
                      <a:endParaRPr lang="en-US" dirty="0"/>
                    </a:p>
                  </a:txBody>
                  <a:tcPr/>
                </a:tc>
                <a:tc>
                  <a:txBody>
                    <a:bodyPr/>
                    <a:lstStyle/>
                    <a:p>
                      <a:r>
                        <a:rPr lang="en-US" dirty="0" smtClean="0"/>
                        <a:t>Gallium Arsenide</a:t>
                      </a:r>
                      <a:endParaRPr lang="en-US" dirty="0"/>
                    </a:p>
                  </a:txBody>
                  <a:tcPr/>
                </a:tc>
                <a:tc>
                  <a:txBody>
                    <a:bodyPr/>
                    <a:lstStyle/>
                    <a:p>
                      <a:r>
                        <a:rPr lang="en-US" dirty="0" smtClean="0"/>
                        <a:t>Silicon</a:t>
                      </a:r>
                      <a:endParaRPr lang="en-US" dirty="0"/>
                    </a:p>
                  </a:txBody>
                  <a:tcPr/>
                </a:tc>
              </a:tr>
              <a:tr h="370840">
                <a:tc>
                  <a:txBody>
                    <a:bodyPr/>
                    <a:lstStyle/>
                    <a:p>
                      <a:r>
                        <a:rPr lang="en-US" dirty="0" smtClean="0"/>
                        <a:t>Index</a:t>
                      </a:r>
                      <a:endParaRPr lang="en-US" dirty="0"/>
                    </a:p>
                  </a:txBody>
                  <a:tcPr/>
                </a:tc>
                <a:tc>
                  <a:txBody>
                    <a:bodyPr/>
                    <a:lstStyle/>
                    <a:p>
                      <a:r>
                        <a:rPr lang="en-US" dirty="0" smtClean="0"/>
                        <a:t>2.42</a:t>
                      </a:r>
                      <a:endParaRPr lang="en-US" dirty="0"/>
                    </a:p>
                  </a:txBody>
                  <a:tcPr/>
                </a:tc>
                <a:tc>
                  <a:txBody>
                    <a:bodyPr/>
                    <a:lstStyle/>
                    <a:p>
                      <a:r>
                        <a:rPr lang="en-US" dirty="0" smtClean="0"/>
                        <a:t>3.93</a:t>
                      </a:r>
                      <a:endParaRPr lang="en-US" dirty="0"/>
                    </a:p>
                  </a:txBody>
                  <a:tcPr/>
                </a:tc>
                <a:tc>
                  <a:txBody>
                    <a:bodyPr/>
                    <a:lstStyle/>
                    <a:p>
                      <a:r>
                        <a:rPr lang="en-US" dirty="0" smtClean="0"/>
                        <a:t>4.01</a:t>
                      </a:r>
                      <a:endParaRPr lang="en-US" dirty="0"/>
                    </a:p>
                  </a:txBody>
                  <a:tcPr/>
                </a:tc>
              </a:tr>
            </a:tbl>
          </a:graphicData>
        </a:graphic>
      </p:graphicFrame>
      <p:sp>
        <p:nvSpPr>
          <p:cNvPr id="6" name="TextBox 5"/>
          <p:cNvSpPr txBox="1"/>
          <p:nvPr/>
        </p:nvSpPr>
        <p:spPr>
          <a:xfrm>
            <a:off x="5410200" y="3429000"/>
            <a:ext cx="3124200" cy="1200329"/>
          </a:xfrm>
          <a:prstGeom prst="rect">
            <a:avLst/>
          </a:prstGeom>
          <a:noFill/>
        </p:spPr>
        <p:txBody>
          <a:bodyPr wrap="square" rtlCol="0">
            <a:spAutoFit/>
          </a:bodyPr>
          <a:lstStyle/>
          <a:p>
            <a:r>
              <a:rPr lang="en-US" dirty="0" smtClean="0"/>
              <a:t>We need to be able to make materials with indices close to air and sapphire – can be done with nanotechnology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LED Companies</a:t>
            </a:r>
            <a:endParaRPr lang="en-US" dirty="0"/>
          </a:p>
        </p:txBody>
      </p:sp>
      <p:sp>
        <p:nvSpPr>
          <p:cNvPr id="3" name="Content Placeholder 2"/>
          <p:cNvSpPr>
            <a:spLocks noGrp="1"/>
          </p:cNvSpPr>
          <p:nvPr>
            <p:ph idx="1"/>
          </p:nvPr>
        </p:nvSpPr>
        <p:spPr>
          <a:xfrm>
            <a:off x="457200" y="1066800"/>
            <a:ext cx="8229600" cy="5059363"/>
          </a:xfrm>
        </p:spPr>
        <p:txBody>
          <a:bodyPr/>
          <a:lstStyle/>
          <a:p>
            <a:r>
              <a:rPr lang="en-US" sz="2400" dirty="0" smtClean="0"/>
              <a:t>Philips </a:t>
            </a:r>
            <a:r>
              <a:rPr lang="en-US" sz="2400" dirty="0" err="1" smtClean="0"/>
              <a:t>Lumileds</a:t>
            </a:r>
            <a:r>
              <a:rPr lang="en-US" sz="2400" dirty="0" smtClean="0"/>
              <a:t> </a:t>
            </a:r>
          </a:p>
          <a:p>
            <a:pPr lvl="1"/>
            <a:r>
              <a:rPr lang="en-US" sz="2400" dirty="0" smtClean="0">
                <a:hlinkClick r:id="rId2"/>
              </a:rPr>
              <a:t>http://www.philipslumileds.com/</a:t>
            </a:r>
            <a:endParaRPr lang="en-US" sz="2400" dirty="0" smtClean="0"/>
          </a:p>
          <a:p>
            <a:pPr lvl="1"/>
            <a:r>
              <a:rPr lang="en-US" sz="2400" dirty="0" smtClean="0">
                <a:hlinkClick r:id="rId3"/>
              </a:rPr>
              <a:t>http://www.youtube.com/watch?v=048ApwN0NyU</a:t>
            </a:r>
            <a:r>
              <a:rPr lang="en-US" sz="2400" dirty="0" smtClean="0"/>
              <a:t> </a:t>
            </a:r>
            <a:r>
              <a:rPr lang="en-US" sz="1400" dirty="0" smtClean="0"/>
              <a:t>(1:25)</a:t>
            </a:r>
          </a:p>
          <a:p>
            <a:r>
              <a:rPr lang="en-US" sz="2400" dirty="0" smtClean="0"/>
              <a:t>CREE</a:t>
            </a:r>
          </a:p>
          <a:p>
            <a:pPr lvl="1"/>
            <a:r>
              <a:rPr lang="en-US" sz="2400" dirty="0" smtClean="0">
                <a:hlinkClick r:id="rId4"/>
              </a:rPr>
              <a:t>http://www.cree.com/</a:t>
            </a:r>
            <a:r>
              <a:rPr lang="en-US" sz="2400" dirty="0" smtClean="0"/>
              <a:t> </a:t>
            </a:r>
          </a:p>
          <a:p>
            <a:pPr lvl="1"/>
            <a:r>
              <a:rPr lang="en-US" sz="2400" dirty="0" smtClean="0">
                <a:hlinkClick r:id="rId5"/>
              </a:rPr>
              <a:t>http://www.youtube.com/watch?v=eVWxYyxc-9g&amp;feature=PlayList&amp;p=061D62548EE60704&amp;playnext=1&amp;index=21</a:t>
            </a:r>
            <a:r>
              <a:rPr lang="en-US" sz="2400" dirty="0" smtClean="0"/>
              <a:t> </a:t>
            </a:r>
          </a:p>
          <a:p>
            <a:r>
              <a:rPr lang="en-US" sz="2400" dirty="0" smtClean="0"/>
              <a:t>Nichia</a:t>
            </a:r>
          </a:p>
          <a:p>
            <a:pPr lvl="1"/>
            <a:r>
              <a:rPr lang="en-US" sz="2400" dirty="0" smtClean="0">
                <a:hlinkClick r:id="rId6"/>
              </a:rPr>
              <a:t>http://www.</a:t>
            </a:r>
            <a:r>
              <a:rPr lang="en-US" sz="2400" b="1" dirty="0" smtClean="0">
                <a:hlinkClick r:id="rId6"/>
              </a:rPr>
              <a:t>nichia</a:t>
            </a:r>
            <a:r>
              <a:rPr lang="en-US" sz="2400" dirty="0" smtClean="0">
                <a:hlinkClick r:id="rId6"/>
              </a:rPr>
              <a:t>.com</a:t>
            </a:r>
            <a:r>
              <a:rPr lang="en-US" sz="2400" dirty="0" smtClean="0"/>
              <a:t> </a:t>
            </a:r>
          </a:p>
          <a:p>
            <a:r>
              <a:rPr lang="en-US" sz="2400" dirty="0" err="1" smtClean="0"/>
              <a:t>Osram</a:t>
            </a:r>
            <a:endParaRPr lang="en-US" sz="2400" dirty="0" smtClean="0"/>
          </a:p>
          <a:p>
            <a:pPr lvl="1"/>
            <a:r>
              <a:rPr lang="en-US" sz="2400" dirty="0" smtClean="0">
                <a:hlinkClick r:id="rId7"/>
              </a:rPr>
              <a:t>http://www.osram.com/osram_com/LED/index.html</a:t>
            </a:r>
            <a:r>
              <a:rPr lang="en-US" sz="2400" dirty="0" smtClean="0"/>
              <a:t> </a:t>
            </a:r>
            <a:endParaRPr lang="en-US" sz="2400" dirty="0"/>
          </a:p>
        </p:txBody>
      </p:sp>
      <p:pic>
        <p:nvPicPr>
          <p:cNvPr id="131074" name="Picture 2"/>
          <p:cNvPicPr>
            <a:picLocks noChangeAspect="1" noChangeArrowheads="1"/>
          </p:cNvPicPr>
          <p:nvPr/>
        </p:nvPicPr>
        <p:blipFill>
          <a:blip r:embed="rId8" cstate="print"/>
          <a:srcRect/>
          <a:stretch>
            <a:fillRect/>
          </a:stretch>
        </p:blipFill>
        <p:spPr bwMode="auto">
          <a:xfrm>
            <a:off x="5705475" y="4000500"/>
            <a:ext cx="3438525" cy="2857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K. A. Connor</a:t>
            </a:r>
          </a:p>
        </p:txBody>
      </p:sp>
      <p:sp>
        <p:nvSpPr>
          <p:cNvPr id="575490" name="Rectangle 2"/>
          <p:cNvSpPr>
            <a:spLocks noGrp="1" noChangeArrowheads="1"/>
          </p:cNvSpPr>
          <p:nvPr>
            <p:ph type="title"/>
          </p:nvPr>
        </p:nvSpPr>
        <p:spPr/>
        <p:txBody>
          <a:bodyPr/>
          <a:lstStyle/>
          <a:p>
            <a:r>
              <a:rPr lang="en-US"/>
              <a:t>Who Am I?</a:t>
            </a:r>
          </a:p>
        </p:txBody>
      </p:sp>
      <p:sp>
        <p:nvSpPr>
          <p:cNvPr id="575491" name="Rectangle 3"/>
          <p:cNvSpPr>
            <a:spLocks noGrp="1" noChangeArrowheads="1"/>
          </p:cNvSpPr>
          <p:nvPr>
            <p:ph type="body" idx="1"/>
          </p:nvPr>
        </p:nvSpPr>
        <p:spPr/>
        <p:txBody>
          <a:bodyPr/>
          <a:lstStyle/>
          <a:p>
            <a:r>
              <a:rPr lang="en-US" dirty="0" smtClean="0"/>
              <a:t>I </a:t>
            </a:r>
            <a:r>
              <a:rPr lang="en-US" dirty="0"/>
              <a:t>attended </a:t>
            </a:r>
            <a:r>
              <a:rPr lang="en-US" dirty="0" smtClean="0"/>
              <a:t>Mendota</a:t>
            </a:r>
            <a:br>
              <a:rPr lang="en-US" dirty="0" smtClean="0"/>
            </a:br>
            <a:r>
              <a:rPr lang="en-US" dirty="0" smtClean="0"/>
              <a:t> </a:t>
            </a:r>
            <a:r>
              <a:rPr lang="en-US" dirty="0"/>
              <a:t>School from 1952 – 1958</a:t>
            </a:r>
          </a:p>
        </p:txBody>
      </p:sp>
      <p:pic>
        <p:nvPicPr>
          <p:cNvPr id="575493" name="Picture 5"/>
          <p:cNvPicPr>
            <a:picLocks noChangeAspect="1" noChangeArrowheads="1"/>
          </p:cNvPicPr>
          <p:nvPr/>
        </p:nvPicPr>
        <p:blipFill>
          <a:blip r:embed="rId2" cstate="print"/>
          <a:srcRect l="26875" t="18510" r="26875" b="36218"/>
          <a:stretch>
            <a:fillRect/>
          </a:stretch>
        </p:blipFill>
        <p:spPr bwMode="auto">
          <a:xfrm>
            <a:off x="1828800" y="3962400"/>
            <a:ext cx="3048000" cy="2316163"/>
          </a:xfrm>
          <a:prstGeom prst="rect">
            <a:avLst/>
          </a:prstGeom>
          <a:noFill/>
          <a:ln w="9525">
            <a:noFill/>
            <a:miter lim="800000"/>
            <a:headEnd/>
            <a:tailEnd/>
          </a:ln>
          <a:effectLst/>
        </p:spPr>
      </p:pic>
      <p:pic>
        <p:nvPicPr>
          <p:cNvPr id="8" name="Picture 7" descr="Mendota-School-1954.jpg"/>
          <p:cNvPicPr>
            <a:picLocks noChangeAspect="1"/>
          </p:cNvPicPr>
          <p:nvPr/>
        </p:nvPicPr>
        <p:blipFill>
          <a:blip r:embed="rId3" cstate="print"/>
          <a:stretch>
            <a:fillRect/>
          </a:stretch>
        </p:blipFill>
        <p:spPr>
          <a:xfrm>
            <a:off x="5105400" y="5410200"/>
            <a:ext cx="3886200" cy="1295400"/>
          </a:xfrm>
          <a:prstGeom prst="rect">
            <a:avLst/>
          </a:prstGeom>
        </p:spPr>
      </p:pic>
      <p:pic>
        <p:nvPicPr>
          <p:cNvPr id="9" name="Picture 8" descr="Mendota-School-1952.jpg"/>
          <p:cNvPicPr>
            <a:picLocks noChangeAspect="1"/>
          </p:cNvPicPr>
          <p:nvPr/>
        </p:nvPicPr>
        <p:blipFill>
          <a:blip r:embed="rId4" cstate="print"/>
          <a:stretch>
            <a:fillRect/>
          </a:stretch>
        </p:blipFill>
        <p:spPr>
          <a:xfrm>
            <a:off x="5791200" y="4038600"/>
            <a:ext cx="2362200" cy="1354327"/>
          </a:xfrm>
          <a:prstGeom prst="rect">
            <a:avLst/>
          </a:prstGeom>
        </p:spPr>
      </p:pic>
      <p:pic>
        <p:nvPicPr>
          <p:cNvPr id="36867" name="Picture 3"/>
          <p:cNvPicPr>
            <a:picLocks noChangeAspect="1" noChangeArrowheads="1"/>
          </p:cNvPicPr>
          <p:nvPr/>
        </p:nvPicPr>
        <p:blipFill>
          <a:blip r:embed="rId5" cstate="print"/>
          <a:srcRect/>
          <a:stretch>
            <a:fillRect/>
          </a:stretch>
        </p:blipFill>
        <p:spPr bwMode="auto">
          <a:xfrm>
            <a:off x="5638800" y="1066800"/>
            <a:ext cx="2952750" cy="2214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LEDs with </a:t>
            </a:r>
            <a:r>
              <a:rPr lang="en-US" dirty="0" err="1" smtClean="0"/>
              <a:t>Nanorods</a:t>
            </a:r>
            <a:endParaRPr lang="en-US" dirty="0"/>
          </a:p>
        </p:txBody>
      </p:sp>
      <p:grpSp>
        <p:nvGrpSpPr>
          <p:cNvPr id="4" name="Group 5"/>
          <p:cNvGrpSpPr>
            <a:grpSpLocks/>
          </p:cNvGrpSpPr>
          <p:nvPr/>
        </p:nvGrpSpPr>
        <p:grpSpPr bwMode="auto">
          <a:xfrm>
            <a:off x="152400" y="1447800"/>
            <a:ext cx="3978275" cy="4162726"/>
            <a:chOff x="117475" y="1101725"/>
            <a:chExt cx="4108574" cy="4568869"/>
          </a:xfrm>
        </p:grpSpPr>
        <p:pic>
          <p:nvPicPr>
            <p:cNvPr id="5" name="Picture 1026" descr="NW_LED_C"/>
            <p:cNvPicPr>
              <a:picLocks noChangeAspect="1" noChangeArrowheads="1"/>
            </p:cNvPicPr>
            <p:nvPr/>
          </p:nvPicPr>
          <p:blipFill>
            <a:blip r:embed="rId2" cstate="print"/>
            <a:srcRect/>
            <a:stretch>
              <a:fillRect/>
            </a:stretch>
          </p:blipFill>
          <p:spPr bwMode="auto">
            <a:xfrm>
              <a:off x="117475" y="1995488"/>
              <a:ext cx="4108574" cy="3675106"/>
            </a:xfrm>
            <a:prstGeom prst="rect">
              <a:avLst/>
            </a:prstGeom>
            <a:noFill/>
            <a:ln w="9525">
              <a:noFill/>
              <a:miter lim="800000"/>
              <a:headEnd/>
              <a:tailEnd/>
            </a:ln>
          </p:spPr>
        </p:pic>
        <p:sp>
          <p:nvSpPr>
            <p:cNvPr id="6" name="AutoShape 1027"/>
            <p:cNvSpPr>
              <a:spLocks noChangeArrowheads="1"/>
            </p:cNvSpPr>
            <p:nvPr/>
          </p:nvSpPr>
          <p:spPr bwMode="auto">
            <a:xfrm>
              <a:off x="1806252" y="1101725"/>
              <a:ext cx="1185863" cy="1133475"/>
            </a:xfrm>
            <a:prstGeom prst="upArrow">
              <a:avLst>
                <a:gd name="adj1" fmla="val 50000"/>
                <a:gd name="adj2" fmla="val 25000"/>
              </a:avLst>
            </a:prstGeom>
            <a:solidFill>
              <a:srgbClr val="52E356"/>
            </a:solidFill>
            <a:ln w="9525">
              <a:solidFill>
                <a:schemeClr val="bg1"/>
              </a:solidFill>
              <a:miter lim="800000"/>
              <a:headEnd/>
              <a:tailEnd/>
            </a:ln>
          </p:spPr>
          <p:txBody>
            <a:bodyPr wrap="none" anchor="ctr">
              <a:prstTxWarp prst="textNoShape">
                <a:avLst/>
              </a:prstTxWarp>
            </a:bodyPr>
            <a:lstStyle/>
            <a:p>
              <a:endParaRPr lang="en-US"/>
            </a:p>
          </p:txBody>
        </p:sp>
      </p:grpSp>
      <p:sp>
        <p:nvSpPr>
          <p:cNvPr id="7" name="TextBox 6"/>
          <p:cNvSpPr txBox="1"/>
          <p:nvPr/>
        </p:nvSpPr>
        <p:spPr>
          <a:xfrm>
            <a:off x="990600" y="5638800"/>
            <a:ext cx="2743200" cy="369332"/>
          </a:xfrm>
          <a:prstGeom prst="rect">
            <a:avLst/>
          </a:prstGeom>
          <a:noFill/>
        </p:spPr>
        <p:txBody>
          <a:bodyPr wrap="square" rtlCol="0">
            <a:spAutoFit/>
          </a:bodyPr>
          <a:lstStyle/>
          <a:p>
            <a:r>
              <a:rPr lang="en-US" dirty="0" smtClean="0"/>
              <a:t>Coaxial </a:t>
            </a:r>
            <a:r>
              <a:rPr lang="en-US" dirty="0" err="1" smtClean="0"/>
              <a:t>Nanowire</a:t>
            </a:r>
            <a:r>
              <a:rPr lang="en-US" dirty="0" smtClean="0"/>
              <a:t> LEDs</a:t>
            </a:r>
            <a:endParaRPr lang="en-US" dirty="0"/>
          </a:p>
        </p:txBody>
      </p:sp>
      <p:pic>
        <p:nvPicPr>
          <p:cNvPr id="8" name="Picture 7" descr="NW LED SIDE VIEW (no SOG).jpg"/>
          <p:cNvPicPr>
            <a:picLocks noChangeAspect="1"/>
          </p:cNvPicPr>
          <p:nvPr/>
        </p:nvPicPr>
        <p:blipFill>
          <a:blip r:embed="rId3" cstate="print"/>
          <a:stretch>
            <a:fillRect/>
          </a:stretch>
        </p:blipFill>
        <p:spPr>
          <a:xfrm>
            <a:off x="4648200" y="1752600"/>
            <a:ext cx="3833110" cy="1828800"/>
          </a:xfrm>
          <a:prstGeom prst="rect">
            <a:avLst/>
          </a:prstGeom>
        </p:spPr>
      </p:pic>
      <p:pic>
        <p:nvPicPr>
          <p:cNvPr id="9" name="Picture 8" descr="3min_3.PNG"/>
          <p:cNvPicPr>
            <a:picLocks noChangeAspect="1"/>
          </p:cNvPicPr>
          <p:nvPr/>
        </p:nvPicPr>
        <p:blipFill>
          <a:blip r:embed="rId4" cstate="print"/>
          <a:srcRect l="7031" r="7031" b="25312"/>
          <a:stretch>
            <a:fillRect/>
          </a:stretch>
        </p:blipFill>
        <p:spPr>
          <a:xfrm>
            <a:off x="4309443" y="3733800"/>
            <a:ext cx="1578227" cy="1371600"/>
          </a:xfrm>
          <a:prstGeom prst="rect">
            <a:avLst/>
          </a:prstGeom>
          <a:effectLst>
            <a:outerShdw blurRad="50800" dist="38100" dir="2700000">
              <a:srgbClr val="000000">
                <a:alpha val="43000"/>
              </a:srgbClr>
            </a:outerShdw>
          </a:effectLst>
        </p:spPr>
      </p:pic>
      <p:pic>
        <p:nvPicPr>
          <p:cNvPr id="10" name="Picture 9" descr="device_1.PNG"/>
          <p:cNvPicPr>
            <a:picLocks noChangeAspect="1"/>
          </p:cNvPicPr>
          <p:nvPr/>
        </p:nvPicPr>
        <p:blipFill>
          <a:blip r:embed="rId5" cstate="print"/>
          <a:stretch>
            <a:fillRect/>
          </a:stretch>
        </p:blipFill>
        <p:spPr>
          <a:xfrm>
            <a:off x="6019800" y="3733800"/>
            <a:ext cx="1371600" cy="1371600"/>
          </a:xfrm>
          <a:prstGeom prst="rect">
            <a:avLst/>
          </a:prstGeom>
          <a:effectLst>
            <a:outerShdw blurRad="50800" dist="38100" dir="2700000">
              <a:srgbClr val="000000">
                <a:alpha val="43000"/>
              </a:srgbClr>
            </a:outerShdw>
          </a:effectLst>
        </p:spPr>
      </p:pic>
      <p:pic>
        <p:nvPicPr>
          <p:cNvPr id="11" name="Picture 10" descr="device_2_2.png"/>
          <p:cNvPicPr>
            <a:picLocks noChangeAspect="1"/>
          </p:cNvPicPr>
          <p:nvPr/>
        </p:nvPicPr>
        <p:blipFill>
          <a:blip r:embed="rId6" cstate="print"/>
          <a:stretch>
            <a:fillRect/>
          </a:stretch>
        </p:blipFill>
        <p:spPr>
          <a:xfrm>
            <a:off x="7543800" y="3733800"/>
            <a:ext cx="1371600" cy="1371600"/>
          </a:xfrm>
          <a:prstGeom prst="rect">
            <a:avLst/>
          </a:prstGeom>
          <a:effectLst>
            <a:outerShdw blurRad="50800" dist="38100" dir="2700000">
              <a:srgbClr val="000000">
                <a:alpha val="43000"/>
              </a:srgbClr>
            </a:out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NW LED SIDE VIEW (no SOG).jpg"/>
          <p:cNvPicPr>
            <a:picLocks noChangeAspect="1"/>
          </p:cNvPicPr>
          <p:nvPr/>
        </p:nvPicPr>
        <p:blipFill>
          <a:blip r:embed="rId2" cstate="print"/>
          <a:stretch>
            <a:fillRect/>
          </a:stretch>
        </p:blipFill>
        <p:spPr>
          <a:xfrm>
            <a:off x="76200" y="2889181"/>
            <a:ext cx="3527139" cy="1682819"/>
          </a:xfrm>
          <a:prstGeom prst="rect">
            <a:avLst/>
          </a:prstGeom>
        </p:spPr>
      </p:pic>
      <p:sp>
        <p:nvSpPr>
          <p:cNvPr id="4" name="Title 3"/>
          <p:cNvSpPr>
            <a:spLocks noGrp="1"/>
          </p:cNvSpPr>
          <p:nvPr>
            <p:ph type="title"/>
          </p:nvPr>
        </p:nvSpPr>
        <p:spPr>
          <a:xfrm>
            <a:off x="1404670" y="150105"/>
            <a:ext cx="6824930" cy="611895"/>
          </a:xfrm>
        </p:spPr>
        <p:txBody>
          <a:bodyPr/>
          <a:lstStyle/>
          <a:p>
            <a:r>
              <a:rPr lang="en-US" sz="2400" dirty="0" smtClean="0"/>
              <a:t>Year 3 Coaxial Nanowire/Nanowall LEDs</a:t>
            </a:r>
            <a:endParaRPr lang="en-US" sz="2400" dirty="0"/>
          </a:p>
        </p:txBody>
      </p:sp>
      <p:sp>
        <p:nvSpPr>
          <p:cNvPr id="5" name="Rectangle 4"/>
          <p:cNvSpPr/>
          <p:nvPr/>
        </p:nvSpPr>
        <p:spPr>
          <a:xfrm>
            <a:off x="3810000" y="2895600"/>
            <a:ext cx="5334000" cy="646331"/>
          </a:xfrm>
          <a:prstGeom prst="rect">
            <a:avLst/>
          </a:prstGeom>
        </p:spPr>
        <p:txBody>
          <a:bodyPr wrap="square">
            <a:spAutoFit/>
          </a:bodyPr>
          <a:lstStyle/>
          <a:p>
            <a:pPr algn="ctr"/>
            <a:r>
              <a:rPr lang="en-US" dirty="0" smtClean="0">
                <a:latin typeface="Arial"/>
                <a:cs typeface="Arial"/>
              </a:rPr>
              <a:t>Year 3: Individually addressable LED/sensor arrays for wavelength selectivity and VLC systems</a:t>
            </a:r>
            <a:endParaRPr lang="en-US" dirty="0"/>
          </a:p>
        </p:txBody>
      </p:sp>
      <p:pic>
        <p:nvPicPr>
          <p:cNvPr id="8" name="Picture 1026" descr="NW_LED_C"/>
          <p:cNvPicPr>
            <a:picLocks noChangeAspect="1" noChangeArrowheads="1"/>
          </p:cNvPicPr>
          <p:nvPr/>
        </p:nvPicPr>
        <p:blipFill>
          <a:blip r:embed="rId3" cstate="print"/>
          <a:srcRect t="9335"/>
          <a:stretch>
            <a:fillRect/>
          </a:stretch>
        </p:blipFill>
        <p:spPr bwMode="auto">
          <a:xfrm>
            <a:off x="4495800" y="3810000"/>
            <a:ext cx="2740274" cy="2091146"/>
          </a:xfrm>
          <a:prstGeom prst="rect">
            <a:avLst/>
          </a:prstGeom>
          <a:noFill/>
          <a:ln w="9525">
            <a:noFill/>
            <a:miter lim="800000"/>
            <a:headEnd/>
            <a:tailEnd/>
          </a:ln>
        </p:spPr>
      </p:pic>
      <p:sp>
        <p:nvSpPr>
          <p:cNvPr id="10" name="Right Arrow 9"/>
          <p:cNvSpPr/>
          <p:nvPr/>
        </p:nvSpPr>
        <p:spPr>
          <a:xfrm rot="19588082">
            <a:off x="3307524" y="2132628"/>
            <a:ext cx="640080" cy="30480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733800" y="5867400"/>
            <a:ext cx="4724399" cy="646331"/>
          </a:xfrm>
          <a:prstGeom prst="rect">
            <a:avLst/>
          </a:prstGeom>
        </p:spPr>
        <p:txBody>
          <a:bodyPr wrap="square">
            <a:spAutoFit/>
          </a:bodyPr>
          <a:lstStyle/>
          <a:p>
            <a:pPr algn="ctr"/>
            <a:r>
              <a:rPr lang="en-US" dirty="0" smtClean="0">
                <a:latin typeface="Arial"/>
                <a:cs typeface="Arial"/>
              </a:rPr>
              <a:t>Year 3: Full InGaN active region growth for multiple wavelengths </a:t>
            </a:r>
            <a:endParaRPr lang="en-US" dirty="0"/>
          </a:p>
        </p:txBody>
      </p:sp>
      <p:pic>
        <p:nvPicPr>
          <p:cNvPr id="14" name="Picture 13" descr="4. FINISHED NWLED ARRAY.jpg"/>
          <p:cNvPicPr>
            <a:picLocks noChangeAspect="1"/>
          </p:cNvPicPr>
          <p:nvPr/>
        </p:nvPicPr>
        <p:blipFill>
          <a:blip r:embed="rId4" cstate="print"/>
          <a:stretch>
            <a:fillRect/>
          </a:stretch>
        </p:blipFill>
        <p:spPr>
          <a:xfrm>
            <a:off x="4419600" y="838200"/>
            <a:ext cx="4514619" cy="2057400"/>
          </a:xfrm>
          <a:prstGeom prst="rect">
            <a:avLst/>
          </a:prstGeom>
        </p:spPr>
      </p:pic>
      <p:sp>
        <p:nvSpPr>
          <p:cNvPr id="16" name="Right Arrow 15"/>
          <p:cNvSpPr/>
          <p:nvPr/>
        </p:nvSpPr>
        <p:spPr>
          <a:xfrm rot="1613461" flipV="1">
            <a:off x="3387123" y="4624073"/>
            <a:ext cx="640080" cy="30480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7200" y="4572000"/>
            <a:ext cx="2667000" cy="923330"/>
          </a:xfrm>
          <a:prstGeom prst="rect">
            <a:avLst/>
          </a:prstGeom>
        </p:spPr>
        <p:txBody>
          <a:bodyPr wrap="square">
            <a:spAutoFit/>
          </a:bodyPr>
          <a:lstStyle/>
          <a:p>
            <a:pPr algn="ctr"/>
            <a:r>
              <a:rPr lang="en-US" dirty="0" smtClean="0">
                <a:latin typeface="Arial"/>
                <a:cs typeface="Arial"/>
              </a:rPr>
              <a:t>Year 2: First demonstration of Coaxial NW LED array</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Text Box 3"/>
          <p:cNvSpPr txBox="1">
            <a:spLocks noChangeArrowheads="1"/>
          </p:cNvSpPr>
          <p:nvPr/>
        </p:nvSpPr>
        <p:spPr bwMode="auto">
          <a:xfrm>
            <a:off x="585788" y="894397"/>
            <a:ext cx="4739838" cy="2523768"/>
          </a:xfrm>
          <a:prstGeom prst="rect">
            <a:avLst/>
          </a:prstGeom>
          <a:noFill/>
          <a:ln w="12700">
            <a:noFill/>
            <a:miter lim="800000"/>
            <a:headEnd type="none" w="sm" len="sm"/>
            <a:tailEnd type="none" w="sm" len="sm"/>
          </a:ln>
          <a:effectLst/>
        </p:spPr>
        <p:txBody>
          <a:bodyPr wrap="square">
            <a:spAutoFit/>
          </a:bodyPr>
          <a:lstStyle/>
          <a:p>
            <a:r>
              <a:rPr lang="en-US" sz="1400" dirty="0">
                <a:solidFill>
                  <a:schemeClr val="accent2"/>
                </a:solidFill>
              </a:rPr>
              <a:t>                     </a:t>
            </a:r>
            <a:r>
              <a:rPr lang="en-US" sz="1200" dirty="0">
                <a:solidFill>
                  <a:schemeClr val="accent2"/>
                </a:solidFill>
              </a:rPr>
              <a:t> </a:t>
            </a:r>
          </a:p>
          <a:p>
            <a:pPr>
              <a:buFontTx/>
              <a:buChar char="•"/>
            </a:pPr>
            <a:r>
              <a:rPr lang="en-US" sz="1600" dirty="0"/>
              <a:t> </a:t>
            </a:r>
            <a:r>
              <a:rPr lang="en-US" sz="1600" b="1" dirty="0">
                <a:latin typeface="Arial" pitchFamily="34" charset="0"/>
              </a:rPr>
              <a:t>Mixing colors can make white LED</a:t>
            </a:r>
            <a:br>
              <a:rPr lang="en-US" sz="1600" b="1" dirty="0">
                <a:latin typeface="Arial" pitchFamily="34" charset="0"/>
              </a:rPr>
            </a:br>
            <a:r>
              <a:rPr lang="en-US" sz="1600" b="1" dirty="0">
                <a:latin typeface="Arial" pitchFamily="34" charset="0"/>
              </a:rPr>
              <a:t/>
            </a:r>
            <a:br>
              <a:rPr lang="en-US" sz="1600" b="1" dirty="0">
                <a:latin typeface="Arial" pitchFamily="34" charset="0"/>
              </a:rPr>
            </a:br>
            <a:r>
              <a:rPr lang="en-US" sz="1600" b="1" dirty="0">
                <a:latin typeface="Arial" pitchFamily="34" charset="0"/>
              </a:rPr>
              <a:t>  - Red, Green, Blue LEDs used together</a:t>
            </a:r>
            <a:br>
              <a:rPr lang="en-US" sz="1600" b="1" dirty="0">
                <a:latin typeface="Arial" pitchFamily="34" charset="0"/>
              </a:rPr>
            </a:br>
            <a:r>
              <a:rPr lang="en-US" sz="1600" b="1" dirty="0">
                <a:latin typeface="Arial" pitchFamily="34" charset="0"/>
              </a:rPr>
              <a:t>  - Blue LED plus Yellow Phosphor</a:t>
            </a:r>
            <a:br>
              <a:rPr lang="en-US" sz="1600" b="1" dirty="0">
                <a:latin typeface="Arial" pitchFamily="34" charset="0"/>
              </a:rPr>
            </a:br>
            <a:r>
              <a:rPr lang="en-US" sz="1600" b="1" dirty="0">
                <a:latin typeface="Arial" pitchFamily="34" charset="0"/>
              </a:rPr>
              <a:t>  - UV LED plus various Phosphors</a:t>
            </a:r>
            <a:br>
              <a:rPr lang="en-US" sz="1600" b="1" dirty="0">
                <a:latin typeface="Arial" pitchFamily="34" charset="0"/>
              </a:rPr>
            </a:br>
            <a:endParaRPr lang="en-US" sz="1600" b="1" dirty="0">
              <a:latin typeface="Arial" pitchFamily="34" charset="0"/>
            </a:endParaRPr>
          </a:p>
          <a:p>
            <a:pPr>
              <a:buFontTx/>
              <a:buChar char="•"/>
            </a:pPr>
            <a:r>
              <a:rPr lang="en-US" sz="1600" b="1" dirty="0">
                <a:latin typeface="Arial" pitchFamily="34" charset="0"/>
              </a:rPr>
              <a:t> Phosphor - a material that absorbs light at</a:t>
            </a:r>
            <a:br>
              <a:rPr lang="en-US" sz="1600" b="1" dirty="0">
                <a:latin typeface="Arial" pitchFamily="34" charset="0"/>
              </a:rPr>
            </a:br>
            <a:r>
              <a:rPr lang="en-US" sz="1600" b="1" dirty="0">
                <a:latin typeface="Arial" pitchFamily="34" charset="0"/>
              </a:rPr>
              <a:t>                      one </a:t>
            </a:r>
            <a:r>
              <a:rPr lang="en-US" sz="1600" b="1" dirty="0" smtClean="0">
                <a:latin typeface="Arial" pitchFamily="34" charset="0"/>
              </a:rPr>
              <a:t>wavelength</a:t>
            </a:r>
            <a:r>
              <a:rPr lang="en-US" sz="1600" b="1" dirty="0">
                <a:latin typeface="Arial" pitchFamily="34" charset="0"/>
              </a:rPr>
              <a:t> </a:t>
            </a:r>
            <a:r>
              <a:rPr lang="en-US" sz="1600" b="1" dirty="0" smtClean="0">
                <a:latin typeface="Arial" pitchFamily="34" charset="0"/>
              </a:rPr>
              <a:t>and </a:t>
            </a:r>
            <a:r>
              <a:rPr lang="en-US" sz="1600" b="1" dirty="0">
                <a:latin typeface="Arial" pitchFamily="34" charset="0"/>
              </a:rPr>
              <a:t>emits it at </a:t>
            </a:r>
            <a:r>
              <a:rPr lang="en-US" sz="1600" b="1" dirty="0" smtClean="0">
                <a:latin typeface="Arial" pitchFamily="34" charset="0"/>
              </a:rPr>
              <a:t>		      another wavelength</a:t>
            </a:r>
            <a:endParaRPr lang="en-US" sz="1600" b="1" dirty="0"/>
          </a:p>
        </p:txBody>
      </p:sp>
      <p:sp>
        <p:nvSpPr>
          <p:cNvPr id="130052" name="Rectangle 4"/>
          <p:cNvSpPr>
            <a:spLocks noChangeArrowheads="1"/>
          </p:cNvSpPr>
          <p:nvPr/>
        </p:nvSpPr>
        <p:spPr bwMode="auto">
          <a:xfrm>
            <a:off x="7604125" y="4371975"/>
            <a:ext cx="714375" cy="160338"/>
          </a:xfrm>
          <a:prstGeom prst="rect">
            <a:avLst/>
          </a:prstGeom>
          <a:noFill/>
          <a:ln w="9525">
            <a:noFill/>
            <a:miter lim="800000"/>
            <a:headEnd/>
            <a:tailEnd/>
          </a:ln>
        </p:spPr>
        <p:txBody>
          <a:bodyPr/>
          <a:lstStyle/>
          <a:p>
            <a:endParaRPr lang="en-US"/>
          </a:p>
        </p:txBody>
      </p:sp>
      <p:grpSp>
        <p:nvGrpSpPr>
          <p:cNvPr id="2" name="Group 5"/>
          <p:cNvGrpSpPr>
            <a:grpSpLocks/>
          </p:cNvGrpSpPr>
          <p:nvPr/>
        </p:nvGrpSpPr>
        <p:grpSpPr bwMode="auto">
          <a:xfrm>
            <a:off x="5564188" y="1104900"/>
            <a:ext cx="3157537" cy="2584450"/>
            <a:chOff x="3456" y="2352"/>
            <a:chExt cx="2080" cy="1313"/>
          </a:xfrm>
        </p:grpSpPr>
        <p:grpSp>
          <p:nvGrpSpPr>
            <p:cNvPr id="3" name="Group 6"/>
            <p:cNvGrpSpPr>
              <a:grpSpLocks/>
            </p:cNvGrpSpPr>
            <p:nvPr/>
          </p:nvGrpSpPr>
          <p:grpSpPr bwMode="auto">
            <a:xfrm>
              <a:off x="3456" y="2352"/>
              <a:ext cx="2080" cy="1313"/>
              <a:chOff x="3408" y="2448"/>
              <a:chExt cx="2080" cy="1313"/>
            </a:xfrm>
          </p:grpSpPr>
          <p:sp>
            <p:nvSpPr>
              <p:cNvPr id="130055" name="Rectangle 7"/>
              <p:cNvSpPr>
                <a:spLocks noChangeArrowheads="1"/>
              </p:cNvSpPr>
              <p:nvPr/>
            </p:nvSpPr>
            <p:spPr bwMode="auto">
              <a:xfrm>
                <a:off x="3408" y="2448"/>
                <a:ext cx="2080" cy="1313"/>
              </a:xfrm>
              <a:prstGeom prst="rect">
                <a:avLst/>
              </a:prstGeom>
              <a:solidFill>
                <a:srgbClr val="FFFFFF"/>
              </a:solidFill>
              <a:ln w="9525">
                <a:noFill/>
                <a:miter lim="800000"/>
                <a:headEnd/>
                <a:tailEnd/>
              </a:ln>
            </p:spPr>
            <p:txBody>
              <a:bodyPr/>
              <a:lstStyle/>
              <a:p>
                <a:endParaRPr lang="en-US"/>
              </a:p>
            </p:txBody>
          </p:sp>
          <p:sp>
            <p:nvSpPr>
              <p:cNvPr id="130056" name="Line 8"/>
              <p:cNvSpPr>
                <a:spLocks noChangeShapeType="1"/>
              </p:cNvSpPr>
              <p:nvPr/>
            </p:nvSpPr>
            <p:spPr bwMode="auto">
              <a:xfrm>
                <a:off x="3658" y="2522"/>
                <a:ext cx="1" cy="992"/>
              </a:xfrm>
              <a:prstGeom prst="line">
                <a:avLst/>
              </a:prstGeom>
              <a:noFill/>
              <a:ln w="0">
                <a:solidFill>
                  <a:srgbClr val="000000"/>
                </a:solidFill>
                <a:round/>
                <a:headEnd/>
                <a:tailEnd/>
              </a:ln>
            </p:spPr>
            <p:txBody>
              <a:bodyPr/>
              <a:lstStyle/>
              <a:p>
                <a:endParaRPr lang="en-US"/>
              </a:p>
            </p:txBody>
          </p:sp>
          <p:sp>
            <p:nvSpPr>
              <p:cNvPr id="130057" name="Line 9"/>
              <p:cNvSpPr>
                <a:spLocks noChangeShapeType="1"/>
              </p:cNvSpPr>
              <p:nvPr/>
            </p:nvSpPr>
            <p:spPr bwMode="auto">
              <a:xfrm>
                <a:off x="3642" y="3514"/>
                <a:ext cx="16" cy="1"/>
              </a:xfrm>
              <a:prstGeom prst="line">
                <a:avLst/>
              </a:prstGeom>
              <a:noFill/>
              <a:ln w="0">
                <a:solidFill>
                  <a:srgbClr val="000000"/>
                </a:solidFill>
                <a:round/>
                <a:headEnd/>
                <a:tailEnd/>
              </a:ln>
            </p:spPr>
            <p:txBody>
              <a:bodyPr/>
              <a:lstStyle/>
              <a:p>
                <a:endParaRPr lang="en-US"/>
              </a:p>
            </p:txBody>
          </p:sp>
          <p:sp>
            <p:nvSpPr>
              <p:cNvPr id="130058" name="Line 10"/>
              <p:cNvSpPr>
                <a:spLocks noChangeShapeType="1"/>
              </p:cNvSpPr>
              <p:nvPr/>
            </p:nvSpPr>
            <p:spPr bwMode="auto">
              <a:xfrm>
                <a:off x="3642" y="3414"/>
                <a:ext cx="16" cy="1"/>
              </a:xfrm>
              <a:prstGeom prst="line">
                <a:avLst/>
              </a:prstGeom>
              <a:noFill/>
              <a:ln w="0">
                <a:solidFill>
                  <a:srgbClr val="000000"/>
                </a:solidFill>
                <a:round/>
                <a:headEnd/>
                <a:tailEnd/>
              </a:ln>
            </p:spPr>
            <p:txBody>
              <a:bodyPr/>
              <a:lstStyle/>
              <a:p>
                <a:endParaRPr lang="en-US"/>
              </a:p>
            </p:txBody>
          </p:sp>
          <p:sp>
            <p:nvSpPr>
              <p:cNvPr id="130059" name="Line 11"/>
              <p:cNvSpPr>
                <a:spLocks noChangeShapeType="1"/>
              </p:cNvSpPr>
              <p:nvPr/>
            </p:nvSpPr>
            <p:spPr bwMode="auto">
              <a:xfrm>
                <a:off x="3642" y="3314"/>
                <a:ext cx="16" cy="1"/>
              </a:xfrm>
              <a:prstGeom prst="line">
                <a:avLst/>
              </a:prstGeom>
              <a:noFill/>
              <a:ln w="0">
                <a:solidFill>
                  <a:srgbClr val="000000"/>
                </a:solidFill>
                <a:round/>
                <a:headEnd/>
                <a:tailEnd/>
              </a:ln>
            </p:spPr>
            <p:txBody>
              <a:bodyPr/>
              <a:lstStyle/>
              <a:p>
                <a:endParaRPr lang="en-US"/>
              </a:p>
            </p:txBody>
          </p:sp>
          <p:sp>
            <p:nvSpPr>
              <p:cNvPr id="130060" name="Line 12"/>
              <p:cNvSpPr>
                <a:spLocks noChangeShapeType="1"/>
              </p:cNvSpPr>
              <p:nvPr/>
            </p:nvSpPr>
            <p:spPr bwMode="auto">
              <a:xfrm>
                <a:off x="3642" y="3217"/>
                <a:ext cx="16" cy="1"/>
              </a:xfrm>
              <a:prstGeom prst="line">
                <a:avLst/>
              </a:prstGeom>
              <a:noFill/>
              <a:ln w="0">
                <a:solidFill>
                  <a:srgbClr val="000000"/>
                </a:solidFill>
                <a:round/>
                <a:headEnd/>
                <a:tailEnd/>
              </a:ln>
            </p:spPr>
            <p:txBody>
              <a:bodyPr/>
              <a:lstStyle/>
              <a:p>
                <a:endParaRPr lang="en-US"/>
              </a:p>
            </p:txBody>
          </p:sp>
          <p:sp>
            <p:nvSpPr>
              <p:cNvPr id="130061" name="Line 13"/>
              <p:cNvSpPr>
                <a:spLocks noChangeShapeType="1"/>
              </p:cNvSpPr>
              <p:nvPr/>
            </p:nvSpPr>
            <p:spPr bwMode="auto">
              <a:xfrm>
                <a:off x="3642" y="3118"/>
                <a:ext cx="16" cy="1"/>
              </a:xfrm>
              <a:prstGeom prst="line">
                <a:avLst/>
              </a:prstGeom>
              <a:noFill/>
              <a:ln w="0">
                <a:solidFill>
                  <a:srgbClr val="000000"/>
                </a:solidFill>
                <a:round/>
                <a:headEnd/>
                <a:tailEnd/>
              </a:ln>
            </p:spPr>
            <p:txBody>
              <a:bodyPr/>
              <a:lstStyle/>
              <a:p>
                <a:endParaRPr lang="en-US"/>
              </a:p>
            </p:txBody>
          </p:sp>
          <p:sp>
            <p:nvSpPr>
              <p:cNvPr id="130062" name="Line 14"/>
              <p:cNvSpPr>
                <a:spLocks noChangeShapeType="1"/>
              </p:cNvSpPr>
              <p:nvPr/>
            </p:nvSpPr>
            <p:spPr bwMode="auto">
              <a:xfrm>
                <a:off x="3642" y="3018"/>
                <a:ext cx="16" cy="1"/>
              </a:xfrm>
              <a:prstGeom prst="line">
                <a:avLst/>
              </a:prstGeom>
              <a:noFill/>
              <a:ln w="0">
                <a:solidFill>
                  <a:srgbClr val="000000"/>
                </a:solidFill>
                <a:round/>
                <a:headEnd/>
                <a:tailEnd/>
              </a:ln>
            </p:spPr>
            <p:txBody>
              <a:bodyPr/>
              <a:lstStyle/>
              <a:p>
                <a:endParaRPr lang="en-US"/>
              </a:p>
            </p:txBody>
          </p:sp>
          <p:sp>
            <p:nvSpPr>
              <p:cNvPr id="130063" name="Line 15"/>
              <p:cNvSpPr>
                <a:spLocks noChangeShapeType="1"/>
              </p:cNvSpPr>
              <p:nvPr/>
            </p:nvSpPr>
            <p:spPr bwMode="auto">
              <a:xfrm>
                <a:off x="3642" y="2918"/>
                <a:ext cx="16" cy="1"/>
              </a:xfrm>
              <a:prstGeom prst="line">
                <a:avLst/>
              </a:prstGeom>
              <a:noFill/>
              <a:ln w="0">
                <a:solidFill>
                  <a:srgbClr val="000000"/>
                </a:solidFill>
                <a:round/>
                <a:headEnd/>
                <a:tailEnd/>
              </a:ln>
            </p:spPr>
            <p:txBody>
              <a:bodyPr/>
              <a:lstStyle/>
              <a:p>
                <a:endParaRPr lang="en-US"/>
              </a:p>
            </p:txBody>
          </p:sp>
          <p:sp>
            <p:nvSpPr>
              <p:cNvPr id="130064" name="Line 16"/>
              <p:cNvSpPr>
                <a:spLocks noChangeShapeType="1"/>
              </p:cNvSpPr>
              <p:nvPr/>
            </p:nvSpPr>
            <p:spPr bwMode="auto">
              <a:xfrm>
                <a:off x="3642" y="2818"/>
                <a:ext cx="16" cy="1"/>
              </a:xfrm>
              <a:prstGeom prst="line">
                <a:avLst/>
              </a:prstGeom>
              <a:noFill/>
              <a:ln w="0">
                <a:solidFill>
                  <a:srgbClr val="000000"/>
                </a:solidFill>
                <a:round/>
                <a:headEnd/>
                <a:tailEnd/>
              </a:ln>
            </p:spPr>
            <p:txBody>
              <a:bodyPr/>
              <a:lstStyle/>
              <a:p>
                <a:endParaRPr lang="en-US"/>
              </a:p>
            </p:txBody>
          </p:sp>
          <p:sp>
            <p:nvSpPr>
              <p:cNvPr id="130065" name="Line 17"/>
              <p:cNvSpPr>
                <a:spLocks noChangeShapeType="1"/>
              </p:cNvSpPr>
              <p:nvPr/>
            </p:nvSpPr>
            <p:spPr bwMode="auto">
              <a:xfrm>
                <a:off x="3642" y="2722"/>
                <a:ext cx="16" cy="1"/>
              </a:xfrm>
              <a:prstGeom prst="line">
                <a:avLst/>
              </a:prstGeom>
              <a:noFill/>
              <a:ln w="0">
                <a:solidFill>
                  <a:srgbClr val="000000"/>
                </a:solidFill>
                <a:round/>
                <a:headEnd/>
                <a:tailEnd/>
              </a:ln>
            </p:spPr>
            <p:txBody>
              <a:bodyPr/>
              <a:lstStyle/>
              <a:p>
                <a:endParaRPr lang="en-US"/>
              </a:p>
            </p:txBody>
          </p:sp>
          <p:sp>
            <p:nvSpPr>
              <p:cNvPr id="130066" name="Line 18"/>
              <p:cNvSpPr>
                <a:spLocks noChangeShapeType="1"/>
              </p:cNvSpPr>
              <p:nvPr/>
            </p:nvSpPr>
            <p:spPr bwMode="auto">
              <a:xfrm>
                <a:off x="3642" y="2622"/>
                <a:ext cx="16" cy="1"/>
              </a:xfrm>
              <a:prstGeom prst="line">
                <a:avLst/>
              </a:prstGeom>
              <a:noFill/>
              <a:ln w="0">
                <a:solidFill>
                  <a:srgbClr val="000000"/>
                </a:solidFill>
                <a:round/>
                <a:headEnd/>
                <a:tailEnd/>
              </a:ln>
            </p:spPr>
            <p:txBody>
              <a:bodyPr/>
              <a:lstStyle/>
              <a:p>
                <a:endParaRPr lang="en-US"/>
              </a:p>
            </p:txBody>
          </p:sp>
          <p:sp>
            <p:nvSpPr>
              <p:cNvPr id="130067" name="Line 19"/>
              <p:cNvSpPr>
                <a:spLocks noChangeShapeType="1"/>
              </p:cNvSpPr>
              <p:nvPr/>
            </p:nvSpPr>
            <p:spPr bwMode="auto">
              <a:xfrm>
                <a:off x="3642" y="2522"/>
                <a:ext cx="16" cy="1"/>
              </a:xfrm>
              <a:prstGeom prst="line">
                <a:avLst/>
              </a:prstGeom>
              <a:noFill/>
              <a:ln w="0">
                <a:solidFill>
                  <a:srgbClr val="000000"/>
                </a:solidFill>
                <a:round/>
                <a:headEnd/>
                <a:tailEnd/>
              </a:ln>
            </p:spPr>
            <p:txBody>
              <a:bodyPr/>
              <a:lstStyle/>
              <a:p>
                <a:endParaRPr lang="en-US"/>
              </a:p>
            </p:txBody>
          </p:sp>
          <p:sp>
            <p:nvSpPr>
              <p:cNvPr id="130068" name="Line 20"/>
              <p:cNvSpPr>
                <a:spLocks noChangeShapeType="1"/>
              </p:cNvSpPr>
              <p:nvPr/>
            </p:nvSpPr>
            <p:spPr bwMode="auto">
              <a:xfrm>
                <a:off x="3658" y="3514"/>
                <a:ext cx="1393" cy="1"/>
              </a:xfrm>
              <a:prstGeom prst="line">
                <a:avLst/>
              </a:prstGeom>
              <a:noFill/>
              <a:ln w="0">
                <a:solidFill>
                  <a:srgbClr val="000000"/>
                </a:solidFill>
                <a:round/>
                <a:headEnd/>
                <a:tailEnd/>
              </a:ln>
            </p:spPr>
            <p:txBody>
              <a:bodyPr/>
              <a:lstStyle/>
              <a:p>
                <a:endParaRPr lang="en-US"/>
              </a:p>
            </p:txBody>
          </p:sp>
          <p:sp>
            <p:nvSpPr>
              <p:cNvPr id="130069" name="Line 21"/>
              <p:cNvSpPr>
                <a:spLocks noChangeShapeType="1"/>
              </p:cNvSpPr>
              <p:nvPr/>
            </p:nvSpPr>
            <p:spPr bwMode="auto">
              <a:xfrm flipV="1">
                <a:off x="3658" y="3514"/>
                <a:ext cx="1" cy="16"/>
              </a:xfrm>
              <a:prstGeom prst="line">
                <a:avLst/>
              </a:prstGeom>
              <a:noFill/>
              <a:ln w="0">
                <a:solidFill>
                  <a:srgbClr val="000000"/>
                </a:solidFill>
                <a:round/>
                <a:headEnd/>
                <a:tailEnd/>
              </a:ln>
            </p:spPr>
            <p:txBody>
              <a:bodyPr/>
              <a:lstStyle/>
              <a:p>
                <a:endParaRPr lang="en-US"/>
              </a:p>
            </p:txBody>
          </p:sp>
          <p:sp>
            <p:nvSpPr>
              <p:cNvPr id="130070" name="Line 22"/>
              <p:cNvSpPr>
                <a:spLocks noChangeShapeType="1"/>
              </p:cNvSpPr>
              <p:nvPr/>
            </p:nvSpPr>
            <p:spPr bwMode="auto">
              <a:xfrm flipV="1">
                <a:off x="3938" y="3514"/>
                <a:ext cx="1" cy="16"/>
              </a:xfrm>
              <a:prstGeom prst="line">
                <a:avLst/>
              </a:prstGeom>
              <a:noFill/>
              <a:ln w="0">
                <a:solidFill>
                  <a:srgbClr val="000000"/>
                </a:solidFill>
                <a:round/>
                <a:headEnd/>
                <a:tailEnd/>
              </a:ln>
            </p:spPr>
            <p:txBody>
              <a:bodyPr/>
              <a:lstStyle/>
              <a:p>
                <a:endParaRPr lang="en-US"/>
              </a:p>
            </p:txBody>
          </p:sp>
          <p:sp>
            <p:nvSpPr>
              <p:cNvPr id="130071" name="Line 23"/>
              <p:cNvSpPr>
                <a:spLocks noChangeShapeType="1"/>
              </p:cNvSpPr>
              <p:nvPr/>
            </p:nvSpPr>
            <p:spPr bwMode="auto">
              <a:xfrm flipV="1">
                <a:off x="4217" y="3514"/>
                <a:ext cx="1" cy="16"/>
              </a:xfrm>
              <a:prstGeom prst="line">
                <a:avLst/>
              </a:prstGeom>
              <a:noFill/>
              <a:ln w="0">
                <a:solidFill>
                  <a:srgbClr val="000000"/>
                </a:solidFill>
                <a:round/>
                <a:headEnd/>
                <a:tailEnd/>
              </a:ln>
            </p:spPr>
            <p:txBody>
              <a:bodyPr/>
              <a:lstStyle/>
              <a:p>
                <a:endParaRPr lang="en-US"/>
              </a:p>
            </p:txBody>
          </p:sp>
          <p:sp>
            <p:nvSpPr>
              <p:cNvPr id="130072" name="Line 24"/>
              <p:cNvSpPr>
                <a:spLocks noChangeShapeType="1"/>
              </p:cNvSpPr>
              <p:nvPr/>
            </p:nvSpPr>
            <p:spPr bwMode="auto">
              <a:xfrm flipV="1">
                <a:off x="4493" y="3514"/>
                <a:ext cx="1" cy="16"/>
              </a:xfrm>
              <a:prstGeom prst="line">
                <a:avLst/>
              </a:prstGeom>
              <a:noFill/>
              <a:ln w="0">
                <a:solidFill>
                  <a:srgbClr val="000000"/>
                </a:solidFill>
                <a:round/>
                <a:headEnd/>
                <a:tailEnd/>
              </a:ln>
            </p:spPr>
            <p:txBody>
              <a:bodyPr/>
              <a:lstStyle/>
              <a:p>
                <a:endParaRPr lang="en-US"/>
              </a:p>
            </p:txBody>
          </p:sp>
          <p:sp>
            <p:nvSpPr>
              <p:cNvPr id="130073" name="Line 25"/>
              <p:cNvSpPr>
                <a:spLocks noChangeShapeType="1"/>
              </p:cNvSpPr>
              <p:nvPr/>
            </p:nvSpPr>
            <p:spPr bwMode="auto">
              <a:xfrm flipV="1">
                <a:off x="4772" y="3514"/>
                <a:ext cx="1" cy="16"/>
              </a:xfrm>
              <a:prstGeom prst="line">
                <a:avLst/>
              </a:prstGeom>
              <a:noFill/>
              <a:ln w="0">
                <a:solidFill>
                  <a:srgbClr val="000000"/>
                </a:solidFill>
                <a:round/>
                <a:headEnd/>
                <a:tailEnd/>
              </a:ln>
            </p:spPr>
            <p:txBody>
              <a:bodyPr/>
              <a:lstStyle/>
              <a:p>
                <a:endParaRPr lang="en-US"/>
              </a:p>
            </p:txBody>
          </p:sp>
          <p:sp>
            <p:nvSpPr>
              <p:cNvPr id="130074" name="Line 26"/>
              <p:cNvSpPr>
                <a:spLocks noChangeShapeType="1"/>
              </p:cNvSpPr>
              <p:nvPr/>
            </p:nvSpPr>
            <p:spPr bwMode="auto">
              <a:xfrm flipV="1">
                <a:off x="5051" y="3514"/>
                <a:ext cx="1" cy="16"/>
              </a:xfrm>
              <a:prstGeom prst="line">
                <a:avLst/>
              </a:prstGeom>
              <a:noFill/>
              <a:ln w="0">
                <a:solidFill>
                  <a:srgbClr val="000000"/>
                </a:solidFill>
                <a:round/>
                <a:headEnd/>
                <a:tailEnd/>
              </a:ln>
            </p:spPr>
            <p:txBody>
              <a:bodyPr/>
              <a:lstStyle/>
              <a:p>
                <a:endParaRPr lang="en-US"/>
              </a:p>
            </p:txBody>
          </p:sp>
          <p:sp>
            <p:nvSpPr>
              <p:cNvPr id="130075" name="Line 27"/>
              <p:cNvSpPr>
                <a:spLocks noChangeShapeType="1"/>
              </p:cNvSpPr>
              <p:nvPr/>
            </p:nvSpPr>
            <p:spPr bwMode="auto">
              <a:xfrm flipV="1">
                <a:off x="3658" y="2635"/>
                <a:ext cx="10" cy="16"/>
              </a:xfrm>
              <a:prstGeom prst="line">
                <a:avLst/>
              </a:prstGeom>
              <a:noFill/>
              <a:ln w="4763">
                <a:solidFill>
                  <a:srgbClr val="000000"/>
                </a:solidFill>
                <a:round/>
                <a:headEnd/>
                <a:tailEnd/>
              </a:ln>
            </p:spPr>
            <p:txBody>
              <a:bodyPr/>
              <a:lstStyle/>
              <a:p>
                <a:endParaRPr lang="en-US"/>
              </a:p>
            </p:txBody>
          </p:sp>
          <p:sp>
            <p:nvSpPr>
              <p:cNvPr id="130076" name="Freeform 28"/>
              <p:cNvSpPr>
                <a:spLocks/>
              </p:cNvSpPr>
              <p:nvPr/>
            </p:nvSpPr>
            <p:spPr bwMode="auto">
              <a:xfrm>
                <a:off x="3668" y="2615"/>
                <a:ext cx="13" cy="20"/>
              </a:xfrm>
              <a:custGeom>
                <a:avLst/>
                <a:gdLst/>
                <a:ahLst/>
                <a:cxnLst>
                  <a:cxn ang="0">
                    <a:pos x="0" y="20"/>
                  </a:cxn>
                  <a:cxn ang="0">
                    <a:pos x="6" y="10"/>
                  </a:cxn>
                  <a:cxn ang="0">
                    <a:pos x="13" y="0"/>
                  </a:cxn>
                </a:cxnLst>
                <a:rect l="0" t="0" r="r" b="b"/>
                <a:pathLst>
                  <a:path w="13" h="20">
                    <a:moveTo>
                      <a:pt x="0" y="20"/>
                    </a:moveTo>
                    <a:lnTo>
                      <a:pt x="6" y="10"/>
                    </a:lnTo>
                    <a:lnTo>
                      <a:pt x="13" y="0"/>
                    </a:lnTo>
                  </a:path>
                </a:pathLst>
              </a:custGeom>
              <a:noFill/>
              <a:ln w="4763">
                <a:solidFill>
                  <a:srgbClr val="000000"/>
                </a:solidFill>
                <a:prstDash val="solid"/>
                <a:round/>
                <a:headEnd/>
                <a:tailEnd/>
              </a:ln>
            </p:spPr>
            <p:txBody>
              <a:bodyPr/>
              <a:lstStyle/>
              <a:p>
                <a:endParaRPr lang="en-US"/>
              </a:p>
            </p:txBody>
          </p:sp>
          <p:sp>
            <p:nvSpPr>
              <p:cNvPr id="130077" name="Line 29"/>
              <p:cNvSpPr>
                <a:spLocks noChangeShapeType="1"/>
              </p:cNvSpPr>
              <p:nvPr/>
            </p:nvSpPr>
            <p:spPr bwMode="auto">
              <a:xfrm flipV="1">
                <a:off x="3681" y="2599"/>
                <a:ext cx="10" cy="16"/>
              </a:xfrm>
              <a:prstGeom prst="line">
                <a:avLst/>
              </a:prstGeom>
              <a:noFill/>
              <a:ln w="4763">
                <a:solidFill>
                  <a:srgbClr val="000000"/>
                </a:solidFill>
                <a:round/>
                <a:headEnd/>
                <a:tailEnd/>
              </a:ln>
            </p:spPr>
            <p:txBody>
              <a:bodyPr/>
              <a:lstStyle/>
              <a:p>
                <a:endParaRPr lang="en-US"/>
              </a:p>
            </p:txBody>
          </p:sp>
          <p:sp>
            <p:nvSpPr>
              <p:cNvPr id="130078" name="Freeform 30"/>
              <p:cNvSpPr>
                <a:spLocks/>
              </p:cNvSpPr>
              <p:nvPr/>
            </p:nvSpPr>
            <p:spPr bwMode="auto">
              <a:xfrm>
                <a:off x="3691" y="2587"/>
                <a:ext cx="12" cy="12"/>
              </a:xfrm>
              <a:custGeom>
                <a:avLst/>
                <a:gdLst/>
                <a:ahLst/>
                <a:cxnLst>
                  <a:cxn ang="0">
                    <a:pos x="0" y="12"/>
                  </a:cxn>
                  <a:cxn ang="0">
                    <a:pos x="6" y="6"/>
                  </a:cxn>
                  <a:cxn ang="0">
                    <a:pos x="12" y="0"/>
                  </a:cxn>
                </a:cxnLst>
                <a:rect l="0" t="0" r="r" b="b"/>
                <a:pathLst>
                  <a:path w="12" h="12">
                    <a:moveTo>
                      <a:pt x="0" y="12"/>
                    </a:moveTo>
                    <a:lnTo>
                      <a:pt x="6" y="6"/>
                    </a:lnTo>
                    <a:lnTo>
                      <a:pt x="12" y="0"/>
                    </a:lnTo>
                  </a:path>
                </a:pathLst>
              </a:custGeom>
              <a:noFill/>
              <a:ln w="4763">
                <a:solidFill>
                  <a:srgbClr val="000000"/>
                </a:solidFill>
                <a:prstDash val="solid"/>
                <a:round/>
                <a:headEnd/>
                <a:tailEnd/>
              </a:ln>
            </p:spPr>
            <p:txBody>
              <a:bodyPr/>
              <a:lstStyle/>
              <a:p>
                <a:endParaRPr lang="en-US"/>
              </a:p>
            </p:txBody>
          </p:sp>
          <p:sp>
            <p:nvSpPr>
              <p:cNvPr id="130079" name="Freeform 31"/>
              <p:cNvSpPr>
                <a:spLocks/>
              </p:cNvSpPr>
              <p:nvPr/>
            </p:nvSpPr>
            <p:spPr bwMode="auto">
              <a:xfrm>
                <a:off x="3703" y="2564"/>
                <a:ext cx="10" cy="23"/>
              </a:xfrm>
              <a:custGeom>
                <a:avLst/>
                <a:gdLst/>
                <a:ahLst/>
                <a:cxnLst>
                  <a:cxn ang="0">
                    <a:pos x="0" y="23"/>
                  </a:cxn>
                  <a:cxn ang="0">
                    <a:pos x="4" y="10"/>
                  </a:cxn>
                  <a:cxn ang="0">
                    <a:pos x="10" y="0"/>
                  </a:cxn>
                </a:cxnLst>
                <a:rect l="0" t="0" r="r" b="b"/>
                <a:pathLst>
                  <a:path w="10" h="23">
                    <a:moveTo>
                      <a:pt x="0" y="23"/>
                    </a:moveTo>
                    <a:lnTo>
                      <a:pt x="4" y="10"/>
                    </a:lnTo>
                    <a:lnTo>
                      <a:pt x="10" y="0"/>
                    </a:lnTo>
                  </a:path>
                </a:pathLst>
              </a:custGeom>
              <a:noFill/>
              <a:ln w="4763">
                <a:solidFill>
                  <a:srgbClr val="000000"/>
                </a:solidFill>
                <a:prstDash val="solid"/>
                <a:round/>
                <a:headEnd/>
                <a:tailEnd/>
              </a:ln>
            </p:spPr>
            <p:txBody>
              <a:bodyPr/>
              <a:lstStyle/>
              <a:p>
                <a:endParaRPr lang="en-US"/>
              </a:p>
            </p:txBody>
          </p:sp>
          <p:sp>
            <p:nvSpPr>
              <p:cNvPr id="130080" name="Freeform 32"/>
              <p:cNvSpPr>
                <a:spLocks/>
              </p:cNvSpPr>
              <p:nvPr/>
            </p:nvSpPr>
            <p:spPr bwMode="auto">
              <a:xfrm>
                <a:off x="3713" y="2551"/>
                <a:ext cx="13" cy="13"/>
              </a:xfrm>
              <a:custGeom>
                <a:avLst/>
                <a:gdLst/>
                <a:ahLst/>
                <a:cxnLst>
                  <a:cxn ang="0">
                    <a:pos x="0" y="13"/>
                  </a:cxn>
                  <a:cxn ang="0">
                    <a:pos x="6" y="7"/>
                  </a:cxn>
                  <a:cxn ang="0">
                    <a:pos x="13" y="0"/>
                  </a:cxn>
                </a:cxnLst>
                <a:rect l="0" t="0" r="r" b="b"/>
                <a:pathLst>
                  <a:path w="13" h="13">
                    <a:moveTo>
                      <a:pt x="0" y="13"/>
                    </a:moveTo>
                    <a:lnTo>
                      <a:pt x="6" y="7"/>
                    </a:lnTo>
                    <a:lnTo>
                      <a:pt x="13" y="0"/>
                    </a:lnTo>
                  </a:path>
                </a:pathLst>
              </a:custGeom>
              <a:noFill/>
              <a:ln w="4763">
                <a:solidFill>
                  <a:srgbClr val="000000"/>
                </a:solidFill>
                <a:prstDash val="solid"/>
                <a:round/>
                <a:headEnd/>
                <a:tailEnd/>
              </a:ln>
            </p:spPr>
            <p:txBody>
              <a:bodyPr/>
              <a:lstStyle/>
              <a:p>
                <a:endParaRPr lang="en-US"/>
              </a:p>
            </p:txBody>
          </p:sp>
          <p:sp>
            <p:nvSpPr>
              <p:cNvPr id="130081" name="Line 33"/>
              <p:cNvSpPr>
                <a:spLocks noChangeShapeType="1"/>
              </p:cNvSpPr>
              <p:nvPr/>
            </p:nvSpPr>
            <p:spPr bwMode="auto">
              <a:xfrm flipV="1">
                <a:off x="3726" y="2541"/>
                <a:ext cx="9" cy="10"/>
              </a:xfrm>
              <a:prstGeom prst="line">
                <a:avLst/>
              </a:prstGeom>
              <a:noFill/>
              <a:ln w="4763">
                <a:solidFill>
                  <a:srgbClr val="000000"/>
                </a:solidFill>
                <a:round/>
                <a:headEnd/>
                <a:tailEnd/>
              </a:ln>
            </p:spPr>
            <p:txBody>
              <a:bodyPr/>
              <a:lstStyle/>
              <a:p>
                <a:endParaRPr lang="en-US"/>
              </a:p>
            </p:txBody>
          </p:sp>
          <p:sp>
            <p:nvSpPr>
              <p:cNvPr id="130082" name="Freeform 34"/>
              <p:cNvSpPr>
                <a:spLocks/>
              </p:cNvSpPr>
              <p:nvPr/>
            </p:nvSpPr>
            <p:spPr bwMode="auto">
              <a:xfrm>
                <a:off x="3735" y="2532"/>
                <a:ext cx="13" cy="9"/>
              </a:xfrm>
              <a:custGeom>
                <a:avLst/>
                <a:gdLst/>
                <a:ahLst/>
                <a:cxnLst>
                  <a:cxn ang="0">
                    <a:pos x="0" y="9"/>
                  </a:cxn>
                  <a:cxn ang="0">
                    <a:pos x="7" y="3"/>
                  </a:cxn>
                  <a:cxn ang="0">
                    <a:pos x="13" y="0"/>
                  </a:cxn>
                </a:cxnLst>
                <a:rect l="0" t="0" r="r" b="b"/>
                <a:pathLst>
                  <a:path w="13" h="9">
                    <a:moveTo>
                      <a:pt x="0" y="9"/>
                    </a:moveTo>
                    <a:lnTo>
                      <a:pt x="7" y="3"/>
                    </a:lnTo>
                    <a:lnTo>
                      <a:pt x="13" y="0"/>
                    </a:lnTo>
                  </a:path>
                </a:pathLst>
              </a:custGeom>
              <a:noFill/>
              <a:ln w="4763">
                <a:solidFill>
                  <a:srgbClr val="000000"/>
                </a:solidFill>
                <a:prstDash val="solid"/>
                <a:round/>
                <a:headEnd/>
                <a:tailEnd/>
              </a:ln>
            </p:spPr>
            <p:txBody>
              <a:bodyPr/>
              <a:lstStyle/>
              <a:p>
                <a:endParaRPr lang="en-US"/>
              </a:p>
            </p:txBody>
          </p:sp>
          <p:sp>
            <p:nvSpPr>
              <p:cNvPr id="130083" name="Line 35"/>
              <p:cNvSpPr>
                <a:spLocks noChangeShapeType="1"/>
              </p:cNvSpPr>
              <p:nvPr/>
            </p:nvSpPr>
            <p:spPr bwMode="auto">
              <a:xfrm flipV="1">
                <a:off x="3748" y="2525"/>
                <a:ext cx="10" cy="7"/>
              </a:xfrm>
              <a:prstGeom prst="line">
                <a:avLst/>
              </a:prstGeom>
              <a:noFill/>
              <a:ln w="4763">
                <a:solidFill>
                  <a:srgbClr val="000000"/>
                </a:solidFill>
                <a:round/>
                <a:headEnd/>
                <a:tailEnd/>
              </a:ln>
            </p:spPr>
            <p:txBody>
              <a:bodyPr/>
              <a:lstStyle/>
              <a:p>
                <a:endParaRPr lang="en-US"/>
              </a:p>
            </p:txBody>
          </p:sp>
          <p:sp>
            <p:nvSpPr>
              <p:cNvPr id="130084" name="Freeform 36"/>
              <p:cNvSpPr>
                <a:spLocks/>
              </p:cNvSpPr>
              <p:nvPr/>
            </p:nvSpPr>
            <p:spPr bwMode="auto">
              <a:xfrm>
                <a:off x="3758" y="2522"/>
                <a:ext cx="13" cy="3"/>
              </a:xfrm>
              <a:custGeom>
                <a:avLst/>
                <a:gdLst/>
                <a:ahLst/>
                <a:cxnLst>
                  <a:cxn ang="0">
                    <a:pos x="0" y="3"/>
                  </a:cxn>
                  <a:cxn ang="0">
                    <a:pos x="6" y="0"/>
                  </a:cxn>
                  <a:cxn ang="0">
                    <a:pos x="13" y="0"/>
                  </a:cxn>
                </a:cxnLst>
                <a:rect l="0" t="0" r="r" b="b"/>
                <a:pathLst>
                  <a:path w="13" h="3">
                    <a:moveTo>
                      <a:pt x="0" y="3"/>
                    </a:moveTo>
                    <a:lnTo>
                      <a:pt x="6" y="0"/>
                    </a:lnTo>
                    <a:lnTo>
                      <a:pt x="13" y="0"/>
                    </a:lnTo>
                  </a:path>
                </a:pathLst>
              </a:custGeom>
              <a:noFill/>
              <a:ln w="4763">
                <a:solidFill>
                  <a:srgbClr val="000000"/>
                </a:solidFill>
                <a:prstDash val="solid"/>
                <a:round/>
                <a:headEnd/>
                <a:tailEnd/>
              </a:ln>
            </p:spPr>
            <p:txBody>
              <a:bodyPr/>
              <a:lstStyle/>
              <a:p>
                <a:endParaRPr lang="en-US"/>
              </a:p>
            </p:txBody>
          </p:sp>
          <p:sp>
            <p:nvSpPr>
              <p:cNvPr id="130085" name="Line 37"/>
              <p:cNvSpPr>
                <a:spLocks noChangeShapeType="1"/>
              </p:cNvSpPr>
              <p:nvPr/>
            </p:nvSpPr>
            <p:spPr bwMode="auto">
              <a:xfrm>
                <a:off x="3771" y="2522"/>
                <a:ext cx="9" cy="3"/>
              </a:xfrm>
              <a:prstGeom prst="line">
                <a:avLst/>
              </a:prstGeom>
              <a:noFill/>
              <a:ln w="4763">
                <a:solidFill>
                  <a:srgbClr val="000000"/>
                </a:solidFill>
                <a:round/>
                <a:headEnd/>
                <a:tailEnd/>
              </a:ln>
            </p:spPr>
            <p:txBody>
              <a:bodyPr/>
              <a:lstStyle/>
              <a:p>
                <a:endParaRPr lang="en-US"/>
              </a:p>
            </p:txBody>
          </p:sp>
          <p:sp>
            <p:nvSpPr>
              <p:cNvPr id="130086" name="Freeform 38"/>
              <p:cNvSpPr>
                <a:spLocks/>
              </p:cNvSpPr>
              <p:nvPr/>
            </p:nvSpPr>
            <p:spPr bwMode="auto">
              <a:xfrm>
                <a:off x="3780" y="2525"/>
                <a:ext cx="13" cy="7"/>
              </a:xfrm>
              <a:custGeom>
                <a:avLst/>
                <a:gdLst/>
                <a:ahLst/>
                <a:cxnLst>
                  <a:cxn ang="0">
                    <a:pos x="0" y="0"/>
                  </a:cxn>
                  <a:cxn ang="0">
                    <a:pos x="7" y="4"/>
                  </a:cxn>
                  <a:cxn ang="0">
                    <a:pos x="13" y="7"/>
                  </a:cxn>
                </a:cxnLst>
                <a:rect l="0" t="0" r="r" b="b"/>
                <a:pathLst>
                  <a:path w="13" h="7">
                    <a:moveTo>
                      <a:pt x="0" y="0"/>
                    </a:moveTo>
                    <a:lnTo>
                      <a:pt x="7" y="4"/>
                    </a:lnTo>
                    <a:lnTo>
                      <a:pt x="13" y="7"/>
                    </a:lnTo>
                  </a:path>
                </a:pathLst>
              </a:custGeom>
              <a:noFill/>
              <a:ln w="4763">
                <a:solidFill>
                  <a:srgbClr val="000000"/>
                </a:solidFill>
                <a:prstDash val="solid"/>
                <a:round/>
                <a:headEnd/>
                <a:tailEnd/>
              </a:ln>
            </p:spPr>
            <p:txBody>
              <a:bodyPr/>
              <a:lstStyle/>
              <a:p>
                <a:endParaRPr lang="en-US"/>
              </a:p>
            </p:txBody>
          </p:sp>
          <p:sp>
            <p:nvSpPr>
              <p:cNvPr id="130087" name="Freeform 39"/>
              <p:cNvSpPr>
                <a:spLocks/>
              </p:cNvSpPr>
              <p:nvPr/>
            </p:nvSpPr>
            <p:spPr bwMode="auto">
              <a:xfrm>
                <a:off x="3793" y="2532"/>
                <a:ext cx="10" cy="16"/>
              </a:xfrm>
              <a:custGeom>
                <a:avLst/>
                <a:gdLst/>
                <a:ahLst/>
                <a:cxnLst>
                  <a:cxn ang="0">
                    <a:pos x="0" y="0"/>
                  </a:cxn>
                  <a:cxn ang="0">
                    <a:pos x="3" y="6"/>
                  </a:cxn>
                  <a:cxn ang="0">
                    <a:pos x="10" y="16"/>
                  </a:cxn>
                </a:cxnLst>
                <a:rect l="0" t="0" r="r" b="b"/>
                <a:pathLst>
                  <a:path w="10" h="16">
                    <a:moveTo>
                      <a:pt x="0" y="0"/>
                    </a:moveTo>
                    <a:lnTo>
                      <a:pt x="3" y="6"/>
                    </a:lnTo>
                    <a:lnTo>
                      <a:pt x="10" y="16"/>
                    </a:lnTo>
                  </a:path>
                </a:pathLst>
              </a:custGeom>
              <a:noFill/>
              <a:ln w="4763">
                <a:solidFill>
                  <a:srgbClr val="000000"/>
                </a:solidFill>
                <a:prstDash val="solid"/>
                <a:round/>
                <a:headEnd/>
                <a:tailEnd/>
              </a:ln>
            </p:spPr>
            <p:txBody>
              <a:bodyPr/>
              <a:lstStyle/>
              <a:p>
                <a:endParaRPr lang="en-US"/>
              </a:p>
            </p:txBody>
          </p:sp>
          <p:sp>
            <p:nvSpPr>
              <p:cNvPr id="130088" name="Freeform 40"/>
              <p:cNvSpPr>
                <a:spLocks/>
              </p:cNvSpPr>
              <p:nvPr/>
            </p:nvSpPr>
            <p:spPr bwMode="auto">
              <a:xfrm>
                <a:off x="3803" y="2548"/>
                <a:ext cx="13" cy="13"/>
              </a:xfrm>
              <a:custGeom>
                <a:avLst/>
                <a:gdLst/>
                <a:ahLst/>
                <a:cxnLst>
                  <a:cxn ang="0">
                    <a:pos x="0" y="0"/>
                  </a:cxn>
                  <a:cxn ang="0">
                    <a:pos x="6" y="6"/>
                  </a:cxn>
                  <a:cxn ang="0">
                    <a:pos x="13" y="13"/>
                  </a:cxn>
                </a:cxnLst>
                <a:rect l="0" t="0" r="r" b="b"/>
                <a:pathLst>
                  <a:path w="13" h="13">
                    <a:moveTo>
                      <a:pt x="0" y="0"/>
                    </a:moveTo>
                    <a:lnTo>
                      <a:pt x="6" y="6"/>
                    </a:lnTo>
                    <a:lnTo>
                      <a:pt x="13" y="13"/>
                    </a:lnTo>
                  </a:path>
                </a:pathLst>
              </a:custGeom>
              <a:noFill/>
              <a:ln w="4763">
                <a:solidFill>
                  <a:srgbClr val="000000"/>
                </a:solidFill>
                <a:prstDash val="solid"/>
                <a:round/>
                <a:headEnd/>
                <a:tailEnd/>
              </a:ln>
            </p:spPr>
            <p:txBody>
              <a:bodyPr/>
              <a:lstStyle/>
              <a:p>
                <a:endParaRPr lang="en-US"/>
              </a:p>
            </p:txBody>
          </p:sp>
          <p:sp>
            <p:nvSpPr>
              <p:cNvPr id="130089" name="Freeform 41"/>
              <p:cNvSpPr>
                <a:spLocks/>
              </p:cNvSpPr>
              <p:nvPr/>
            </p:nvSpPr>
            <p:spPr bwMode="auto">
              <a:xfrm>
                <a:off x="3816" y="2561"/>
                <a:ext cx="9" cy="6"/>
              </a:xfrm>
              <a:custGeom>
                <a:avLst/>
                <a:gdLst/>
                <a:ahLst/>
                <a:cxnLst>
                  <a:cxn ang="0">
                    <a:pos x="0" y="0"/>
                  </a:cxn>
                  <a:cxn ang="0">
                    <a:pos x="3" y="3"/>
                  </a:cxn>
                  <a:cxn ang="0">
                    <a:pos x="9" y="6"/>
                  </a:cxn>
                </a:cxnLst>
                <a:rect l="0" t="0" r="r" b="b"/>
                <a:pathLst>
                  <a:path w="9" h="6">
                    <a:moveTo>
                      <a:pt x="0" y="0"/>
                    </a:moveTo>
                    <a:lnTo>
                      <a:pt x="3" y="3"/>
                    </a:lnTo>
                    <a:lnTo>
                      <a:pt x="9" y="6"/>
                    </a:lnTo>
                  </a:path>
                </a:pathLst>
              </a:custGeom>
              <a:noFill/>
              <a:ln w="4763">
                <a:solidFill>
                  <a:srgbClr val="000000"/>
                </a:solidFill>
                <a:prstDash val="solid"/>
                <a:round/>
                <a:headEnd/>
                <a:tailEnd/>
              </a:ln>
            </p:spPr>
            <p:txBody>
              <a:bodyPr/>
              <a:lstStyle/>
              <a:p>
                <a:endParaRPr lang="en-US"/>
              </a:p>
            </p:txBody>
          </p:sp>
          <p:sp>
            <p:nvSpPr>
              <p:cNvPr id="130090" name="Freeform 42"/>
              <p:cNvSpPr>
                <a:spLocks/>
              </p:cNvSpPr>
              <p:nvPr/>
            </p:nvSpPr>
            <p:spPr bwMode="auto">
              <a:xfrm>
                <a:off x="3825" y="2567"/>
                <a:ext cx="13" cy="7"/>
              </a:xfrm>
              <a:custGeom>
                <a:avLst/>
                <a:gdLst/>
                <a:ahLst/>
                <a:cxnLst>
                  <a:cxn ang="0">
                    <a:pos x="0" y="0"/>
                  </a:cxn>
                  <a:cxn ang="0">
                    <a:pos x="7" y="3"/>
                  </a:cxn>
                  <a:cxn ang="0">
                    <a:pos x="13" y="7"/>
                  </a:cxn>
                </a:cxnLst>
                <a:rect l="0" t="0" r="r" b="b"/>
                <a:pathLst>
                  <a:path w="13" h="7">
                    <a:moveTo>
                      <a:pt x="0" y="0"/>
                    </a:moveTo>
                    <a:lnTo>
                      <a:pt x="7" y="3"/>
                    </a:lnTo>
                    <a:lnTo>
                      <a:pt x="13" y="7"/>
                    </a:lnTo>
                  </a:path>
                </a:pathLst>
              </a:custGeom>
              <a:noFill/>
              <a:ln w="4763">
                <a:solidFill>
                  <a:srgbClr val="000000"/>
                </a:solidFill>
                <a:prstDash val="solid"/>
                <a:round/>
                <a:headEnd/>
                <a:tailEnd/>
              </a:ln>
            </p:spPr>
            <p:txBody>
              <a:bodyPr/>
              <a:lstStyle/>
              <a:p>
                <a:endParaRPr lang="en-US"/>
              </a:p>
            </p:txBody>
          </p:sp>
          <p:sp>
            <p:nvSpPr>
              <p:cNvPr id="130091" name="Line 43"/>
              <p:cNvSpPr>
                <a:spLocks noChangeShapeType="1"/>
              </p:cNvSpPr>
              <p:nvPr/>
            </p:nvSpPr>
            <p:spPr bwMode="auto">
              <a:xfrm>
                <a:off x="3838" y="2574"/>
                <a:ext cx="10" cy="9"/>
              </a:xfrm>
              <a:prstGeom prst="line">
                <a:avLst/>
              </a:prstGeom>
              <a:noFill/>
              <a:ln w="4763">
                <a:solidFill>
                  <a:srgbClr val="000000"/>
                </a:solidFill>
                <a:round/>
                <a:headEnd/>
                <a:tailEnd/>
              </a:ln>
            </p:spPr>
            <p:txBody>
              <a:bodyPr/>
              <a:lstStyle/>
              <a:p>
                <a:endParaRPr lang="en-US"/>
              </a:p>
            </p:txBody>
          </p:sp>
          <p:sp>
            <p:nvSpPr>
              <p:cNvPr id="130092" name="Line 44"/>
              <p:cNvSpPr>
                <a:spLocks noChangeShapeType="1"/>
              </p:cNvSpPr>
              <p:nvPr/>
            </p:nvSpPr>
            <p:spPr bwMode="auto">
              <a:xfrm>
                <a:off x="3848" y="2583"/>
                <a:ext cx="9" cy="13"/>
              </a:xfrm>
              <a:prstGeom prst="line">
                <a:avLst/>
              </a:prstGeom>
              <a:noFill/>
              <a:ln w="4763">
                <a:solidFill>
                  <a:srgbClr val="000000"/>
                </a:solidFill>
                <a:round/>
                <a:headEnd/>
                <a:tailEnd/>
              </a:ln>
            </p:spPr>
            <p:txBody>
              <a:bodyPr/>
              <a:lstStyle/>
              <a:p>
                <a:endParaRPr lang="en-US"/>
              </a:p>
            </p:txBody>
          </p:sp>
          <p:sp>
            <p:nvSpPr>
              <p:cNvPr id="130093" name="Freeform 45"/>
              <p:cNvSpPr>
                <a:spLocks/>
              </p:cNvSpPr>
              <p:nvPr/>
            </p:nvSpPr>
            <p:spPr bwMode="auto">
              <a:xfrm>
                <a:off x="3857" y="2596"/>
                <a:ext cx="13" cy="19"/>
              </a:xfrm>
              <a:custGeom>
                <a:avLst/>
                <a:gdLst/>
                <a:ahLst/>
                <a:cxnLst>
                  <a:cxn ang="0">
                    <a:pos x="0" y="0"/>
                  </a:cxn>
                  <a:cxn ang="0">
                    <a:pos x="7" y="10"/>
                  </a:cxn>
                  <a:cxn ang="0">
                    <a:pos x="13" y="19"/>
                  </a:cxn>
                </a:cxnLst>
                <a:rect l="0" t="0" r="r" b="b"/>
                <a:pathLst>
                  <a:path w="13" h="19">
                    <a:moveTo>
                      <a:pt x="0" y="0"/>
                    </a:moveTo>
                    <a:lnTo>
                      <a:pt x="7" y="10"/>
                    </a:lnTo>
                    <a:lnTo>
                      <a:pt x="13" y="19"/>
                    </a:lnTo>
                  </a:path>
                </a:pathLst>
              </a:custGeom>
              <a:noFill/>
              <a:ln w="4763">
                <a:solidFill>
                  <a:srgbClr val="000000"/>
                </a:solidFill>
                <a:prstDash val="solid"/>
                <a:round/>
                <a:headEnd/>
                <a:tailEnd/>
              </a:ln>
            </p:spPr>
            <p:txBody>
              <a:bodyPr/>
              <a:lstStyle/>
              <a:p>
                <a:endParaRPr lang="en-US"/>
              </a:p>
            </p:txBody>
          </p:sp>
          <p:sp>
            <p:nvSpPr>
              <p:cNvPr id="130094" name="Freeform 46"/>
              <p:cNvSpPr>
                <a:spLocks/>
              </p:cNvSpPr>
              <p:nvPr/>
            </p:nvSpPr>
            <p:spPr bwMode="auto">
              <a:xfrm>
                <a:off x="3870" y="2615"/>
                <a:ext cx="10" cy="10"/>
              </a:xfrm>
              <a:custGeom>
                <a:avLst/>
                <a:gdLst/>
                <a:ahLst/>
                <a:cxnLst>
                  <a:cxn ang="0">
                    <a:pos x="0" y="0"/>
                  </a:cxn>
                  <a:cxn ang="0">
                    <a:pos x="3" y="7"/>
                  </a:cxn>
                  <a:cxn ang="0">
                    <a:pos x="10" y="10"/>
                  </a:cxn>
                </a:cxnLst>
                <a:rect l="0" t="0" r="r" b="b"/>
                <a:pathLst>
                  <a:path w="10" h="10">
                    <a:moveTo>
                      <a:pt x="0" y="0"/>
                    </a:moveTo>
                    <a:lnTo>
                      <a:pt x="3" y="7"/>
                    </a:lnTo>
                    <a:lnTo>
                      <a:pt x="10" y="10"/>
                    </a:lnTo>
                  </a:path>
                </a:pathLst>
              </a:custGeom>
              <a:noFill/>
              <a:ln w="4763">
                <a:solidFill>
                  <a:srgbClr val="000000"/>
                </a:solidFill>
                <a:prstDash val="solid"/>
                <a:round/>
                <a:headEnd/>
                <a:tailEnd/>
              </a:ln>
            </p:spPr>
            <p:txBody>
              <a:bodyPr/>
              <a:lstStyle/>
              <a:p>
                <a:endParaRPr lang="en-US"/>
              </a:p>
            </p:txBody>
          </p:sp>
          <p:sp>
            <p:nvSpPr>
              <p:cNvPr id="130095" name="Freeform 47"/>
              <p:cNvSpPr>
                <a:spLocks/>
              </p:cNvSpPr>
              <p:nvPr/>
            </p:nvSpPr>
            <p:spPr bwMode="auto">
              <a:xfrm>
                <a:off x="3880" y="2625"/>
                <a:ext cx="13" cy="16"/>
              </a:xfrm>
              <a:custGeom>
                <a:avLst/>
                <a:gdLst/>
                <a:ahLst/>
                <a:cxnLst>
                  <a:cxn ang="0">
                    <a:pos x="0" y="0"/>
                  </a:cxn>
                  <a:cxn ang="0">
                    <a:pos x="6" y="7"/>
                  </a:cxn>
                  <a:cxn ang="0">
                    <a:pos x="13" y="16"/>
                  </a:cxn>
                </a:cxnLst>
                <a:rect l="0" t="0" r="r" b="b"/>
                <a:pathLst>
                  <a:path w="13" h="16">
                    <a:moveTo>
                      <a:pt x="0" y="0"/>
                    </a:moveTo>
                    <a:lnTo>
                      <a:pt x="6" y="7"/>
                    </a:lnTo>
                    <a:lnTo>
                      <a:pt x="13" y="16"/>
                    </a:lnTo>
                  </a:path>
                </a:pathLst>
              </a:custGeom>
              <a:noFill/>
              <a:ln w="4763">
                <a:solidFill>
                  <a:srgbClr val="000000"/>
                </a:solidFill>
                <a:prstDash val="solid"/>
                <a:round/>
                <a:headEnd/>
                <a:tailEnd/>
              </a:ln>
            </p:spPr>
            <p:txBody>
              <a:bodyPr/>
              <a:lstStyle/>
              <a:p>
                <a:endParaRPr lang="en-US"/>
              </a:p>
            </p:txBody>
          </p:sp>
          <p:sp>
            <p:nvSpPr>
              <p:cNvPr id="130096" name="Freeform 48"/>
              <p:cNvSpPr>
                <a:spLocks/>
              </p:cNvSpPr>
              <p:nvPr/>
            </p:nvSpPr>
            <p:spPr bwMode="auto">
              <a:xfrm>
                <a:off x="3893" y="2641"/>
                <a:ext cx="9" cy="16"/>
              </a:xfrm>
              <a:custGeom>
                <a:avLst/>
                <a:gdLst/>
                <a:ahLst/>
                <a:cxnLst>
                  <a:cxn ang="0">
                    <a:pos x="0" y="0"/>
                  </a:cxn>
                  <a:cxn ang="0">
                    <a:pos x="3" y="10"/>
                  </a:cxn>
                  <a:cxn ang="0">
                    <a:pos x="6" y="13"/>
                  </a:cxn>
                  <a:cxn ang="0">
                    <a:pos x="9" y="16"/>
                  </a:cxn>
                </a:cxnLst>
                <a:rect l="0" t="0" r="r" b="b"/>
                <a:pathLst>
                  <a:path w="9" h="16">
                    <a:moveTo>
                      <a:pt x="0" y="0"/>
                    </a:moveTo>
                    <a:lnTo>
                      <a:pt x="3" y="10"/>
                    </a:lnTo>
                    <a:lnTo>
                      <a:pt x="6" y="13"/>
                    </a:lnTo>
                    <a:lnTo>
                      <a:pt x="9" y="16"/>
                    </a:lnTo>
                  </a:path>
                </a:pathLst>
              </a:custGeom>
              <a:noFill/>
              <a:ln w="4763">
                <a:solidFill>
                  <a:srgbClr val="000000"/>
                </a:solidFill>
                <a:prstDash val="solid"/>
                <a:round/>
                <a:headEnd/>
                <a:tailEnd/>
              </a:ln>
            </p:spPr>
            <p:txBody>
              <a:bodyPr/>
              <a:lstStyle/>
              <a:p>
                <a:endParaRPr lang="en-US"/>
              </a:p>
            </p:txBody>
          </p:sp>
          <p:sp>
            <p:nvSpPr>
              <p:cNvPr id="130097" name="Freeform 49"/>
              <p:cNvSpPr>
                <a:spLocks/>
              </p:cNvSpPr>
              <p:nvPr/>
            </p:nvSpPr>
            <p:spPr bwMode="auto">
              <a:xfrm>
                <a:off x="3902" y="2651"/>
                <a:ext cx="13" cy="6"/>
              </a:xfrm>
              <a:custGeom>
                <a:avLst/>
                <a:gdLst/>
                <a:ahLst/>
                <a:cxnLst>
                  <a:cxn ang="0">
                    <a:pos x="0" y="6"/>
                  </a:cxn>
                  <a:cxn ang="0">
                    <a:pos x="7" y="6"/>
                  </a:cxn>
                  <a:cxn ang="0">
                    <a:pos x="13" y="0"/>
                  </a:cxn>
                </a:cxnLst>
                <a:rect l="0" t="0" r="r" b="b"/>
                <a:pathLst>
                  <a:path w="13" h="6">
                    <a:moveTo>
                      <a:pt x="0" y="6"/>
                    </a:moveTo>
                    <a:lnTo>
                      <a:pt x="7" y="6"/>
                    </a:lnTo>
                    <a:lnTo>
                      <a:pt x="13" y="0"/>
                    </a:lnTo>
                  </a:path>
                </a:pathLst>
              </a:custGeom>
              <a:noFill/>
              <a:ln w="4763">
                <a:solidFill>
                  <a:srgbClr val="000000"/>
                </a:solidFill>
                <a:prstDash val="solid"/>
                <a:round/>
                <a:headEnd/>
                <a:tailEnd/>
              </a:ln>
            </p:spPr>
            <p:txBody>
              <a:bodyPr/>
              <a:lstStyle/>
              <a:p>
                <a:endParaRPr lang="en-US"/>
              </a:p>
            </p:txBody>
          </p:sp>
          <p:sp>
            <p:nvSpPr>
              <p:cNvPr id="130098" name="Freeform 50"/>
              <p:cNvSpPr>
                <a:spLocks/>
              </p:cNvSpPr>
              <p:nvPr/>
            </p:nvSpPr>
            <p:spPr bwMode="auto">
              <a:xfrm>
                <a:off x="3915" y="2632"/>
                <a:ext cx="10" cy="19"/>
              </a:xfrm>
              <a:custGeom>
                <a:avLst/>
                <a:gdLst/>
                <a:ahLst/>
                <a:cxnLst>
                  <a:cxn ang="0">
                    <a:pos x="0" y="19"/>
                  </a:cxn>
                  <a:cxn ang="0">
                    <a:pos x="3" y="16"/>
                  </a:cxn>
                  <a:cxn ang="0">
                    <a:pos x="3" y="9"/>
                  </a:cxn>
                  <a:cxn ang="0">
                    <a:pos x="7" y="3"/>
                  </a:cxn>
                  <a:cxn ang="0">
                    <a:pos x="10" y="0"/>
                  </a:cxn>
                </a:cxnLst>
                <a:rect l="0" t="0" r="r" b="b"/>
                <a:pathLst>
                  <a:path w="10" h="19">
                    <a:moveTo>
                      <a:pt x="0" y="19"/>
                    </a:moveTo>
                    <a:lnTo>
                      <a:pt x="3" y="16"/>
                    </a:lnTo>
                    <a:lnTo>
                      <a:pt x="3" y="9"/>
                    </a:lnTo>
                    <a:lnTo>
                      <a:pt x="7" y="3"/>
                    </a:lnTo>
                    <a:lnTo>
                      <a:pt x="10" y="0"/>
                    </a:lnTo>
                  </a:path>
                </a:pathLst>
              </a:custGeom>
              <a:noFill/>
              <a:ln w="4763">
                <a:solidFill>
                  <a:srgbClr val="000000"/>
                </a:solidFill>
                <a:prstDash val="solid"/>
                <a:round/>
                <a:headEnd/>
                <a:tailEnd/>
              </a:ln>
            </p:spPr>
            <p:txBody>
              <a:bodyPr/>
              <a:lstStyle/>
              <a:p>
                <a:endParaRPr lang="en-US"/>
              </a:p>
            </p:txBody>
          </p:sp>
          <p:sp>
            <p:nvSpPr>
              <p:cNvPr id="130099" name="Freeform 51"/>
              <p:cNvSpPr>
                <a:spLocks/>
              </p:cNvSpPr>
              <p:nvPr/>
            </p:nvSpPr>
            <p:spPr bwMode="auto">
              <a:xfrm>
                <a:off x="3925" y="2628"/>
                <a:ext cx="13" cy="4"/>
              </a:xfrm>
              <a:custGeom>
                <a:avLst/>
                <a:gdLst/>
                <a:ahLst/>
                <a:cxnLst>
                  <a:cxn ang="0">
                    <a:pos x="0" y="4"/>
                  </a:cxn>
                  <a:cxn ang="0">
                    <a:pos x="6" y="0"/>
                  </a:cxn>
                  <a:cxn ang="0">
                    <a:pos x="13" y="4"/>
                  </a:cxn>
                </a:cxnLst>
                <a:rect l="0" t="0" r="r" b="b"/>
                <a:pathLst>
                  <a:path w="13" h="4">
                    <a:moveTo>
                      <a:pt x="0" y="4"/>
                    </a:moveTo>
                    <a:lnTo>
                      <a:pt x="6" y="0"/>
                    </a:lnTo>
                    <a:lnTo>
                      <a:pt x="13" y="4"/>
                    </a:lnTo>
                  </a:path>
                </a:pathLst>
              </a:custGeom>
              <a:noFill/>
              <a:ln w="4763">
                <a:solidFill>
                  <a:srgbClr val="000000"/>
                </a:solidFill>
                <a:prstDash val="solid"/>
                <a:round/>
                <a:headEnd/>
                <a:tailEnd/>
              </a:ln>
            </p:spPr>
            <p:txBody>
              <a:bodyPr/>
              <a:lstStyle/>
              <a:p>
                <a:endParaRPr lang="en-US"/>
              </a:p>
            </p:txBody>
          </p:sp>
          <p:sp>
            <p:nvSpPr>
              <p:cNvPr id="130100" name="Freeform 52"/>
              <p:cNvSpPr>
                <a:spLocks/>
              </p:cNvSpPr>
              <p:nvPr/>
            </p:nvSpPr>
            <p:spPr bwMode="auto">
              <a:xfrm>
                <a:off x="3938" y="2632"/>
                <a:ext cx="9" cy="19"/>
              </a:xfrm>
              <a:custGeom>
                <a:avLst/>
                <a:gdLst/>
                <a:ahLst/>
                <a:cxnLst>
                  <a:cxn ang="0">
                    <a:pos x="0" y="0"/>
                  </a:cxn>
                  <a:cxn ang="0">
                    <a:pos x="3" y="9"/>
                  </a:cxn>
                  <a:cxn ang="0">
                    <a:pos x="9" y="19"/>
                  </a:cxn>
                </a:cxnLst>
                <a:rect l="0" t="0" r="r" b="b"/>
                <a:pathLst>
                  <a:path w="9" h="19">
                    <a:moveTo>
                      <a:pt x="0" y="0"/>
                    </a:moveTo>
                    <a:lnTo>
                      <a:pt x="3" y="9"/>
                    </a:lnTo>
                    <a:lnTo>
                      <a:pt x="9" y="19"/>
                    </a:lnTo>
                  </a:path>
                </a:pathLst>
              </a:custGeom>
              <a:noFill/>
              <a:ln w="4763">
                <a:solidFill>
                  <a:srgbClr val="000000"/>
                </a:solidFill>
                <a:prstDash val="solid"/>
                <a:round/>
                <a:headEnd/>
                <a:tailEnd/>
              </a:ln>
            </p:spPr>
            <p:txBody>
              <a:bodyPr/>
              <a:lstStyle/>
              <a:p>
                <a:endParaRPr lang="en-US"/>
              </a:p>
            </p:txBody>
          </p:sp>
          <p:sp>
            <p:nvSpPr>
              <p:cNvPr id="130101" name="Freeform 53"/>
              <p:cNvSpPr>
                <a:spLocks/>
              </p:cNvSpPr>
              <p:nvPr/>
            </p:nvSpPr>
            <p:spPr bwMode="auto">
              <a:xfrm>
                <a:off x="3947" y="2651"/>
                <a:ext cx="13" cy="19"/>
              </a:xfrm>
              <a:custGeom>
                <a:avLst/>
                <a:gdLst/>
                <a:ahLst/>
                <a:cxnLst>
                  <a:cxn ang="0">
                    <a:pos x="0" y="0"/>
                  </a:cxn>
                  <a:cxn ang="0">
                    <a:pos x="7" y="10"/>
                  </a:cxn>
                  <a:cxn ang="0">
                    <a:pos x="13" y="19"/>
                  </a:cxn>
                </a:cxnLst>
                <a:rect l="0" t="0" r="r" b="b"/>
                <a:pathLst>
                  <a:path w="13" h="19">
                    <a:moveTo>
                      <a:pt x="0" y="0"/>
                    </a:moveTo>
                    <a:lnTo>
                      <a:pt x="7" y="10"/>
                    </a:lnTo>
                    <a:lnTo>
                      <a:pt x="13" y="19"/>
                    </a:lnTo>
                  </a:path>
                </a:pathLst>
              </a:custGeom>
              <a:noFill/>
              <a:ln w="4763">
                <a:solidFill>
                  <a:srgbClr val="000000"/>
                </a:solidFill>
                <a:prstDash val="solid"/>
                <a:round/>
                <a:headEnd/>
                <a:tailEnd/>
              </a:ln>
            </p:spPr>
            <p:txBody>
              <a:bodyPr/>
              <a:lstStyle/>
              <a:p>
                <a:endParaRPr lang="en-US"/>
              </a:p>
            </p:txBody>
          </p:sp>
          <p:sp>
            <p:nvSpPr>
              <p:cNvPr id="130102" name="Freeform 54"/>
              <p:cNvSpPr>
                <a:spLocks/>
              </p:cNvSpPr>
              <p:nvPr/>
            </p:nvSpPr>
            <p:spPr bwMode="auto">
              <a:xfrm>
                <a:off x="3960" y="2670"/>
                <a:ext cx="10" cy="16"/>
              </a:xfrm>
              <a:custGeom>
                <a:avLst/>
                <a:gdLst/>
                <a:ahLst/>
                <a:cxnLst>
                  <a:cxn ang="0">
                    <a:pos x="0" y="0"/>
                  </a:cxn>
                  <a:cxn ang="0">
                    <a:pos x="3" y="10"/>
                  </a:cxn>
                  <a:cxn ang="0">
                    <a:pos x="10" y="16"/>
                  </a:cxn>
                </a:cxnLst>
                <a:rect l="0" t="0" r="r" b="b"/>
                <a:pathLst>
                  <a:path w="10" h="16">
                    <a:moveTo>
                      <a:pt x="0" y="0"/>
                    </a:moveTo>
                    <a:lnTo>
                      <a:pt x="3" y="10"/>
                    </a:lnTo>
                    <a:lnTo>
                      <a:pt x="10" y="16"/>
                    </a:lnTo>
                  </a:path>
                </a:pathLst>
              </a:custGeom>
              <a:noFill/>
              <a:ln w="4763">
                <a:solidFill>
                  <a:srgbClr val="000000"/>
                </a:solidFill>
                <a:prstDash val="solid"/>
                <a:round/>
                <a:headEnd/>
                <a:tailEnd/>
              </a:ln>
            </p:spPr>
            <p:txBody>
              <a:bodyPr/>
              <a:lstStyle/>
              <a:p>
                <a:endParaRPr lang="en-US"/>
              </a:p>
            </p:txBody>
          </p:sp>
          <p:sp>
            <p:nvSpPr>
              <p:cNvPr id="130103" name="Freeform 55"/>
              <p:cNvSpPr>
                <a:spLocks/>
              </p:cNvSpPr>
              <p:nvPr/>
            </p:nvSpPr>
            <p:spPr bwMode="auto">
              <a:xfrm>
                <a:off x="3970" y="2686"/>
                <a:ext cx="13" cy="7"/>
              </a:xfrm>
              <a:custGeom>
                <a:avLst/>
                <a:gdLst/>
                <a:ahLst/>
                <a:cxnLst>
                  <a:cxn ang="0">
                    <a:pos x="0" y="0"/>
                  </a:cxn>
                  <a:cxn ang="0">
                    <a:pos x="6" y="4"/>
                  </a:cxn>
                  <a:cxn ang="0">
                    <a:pos x="13" y="7"/>
                  </a:cxn>
                </a:cxnLst>
                <a:rect l="0" t="0" r="r" b="b"/>
                <a:pathLst>
                  <a:path w="13" h="7">
                    <a:moveTo>
                      <a:pt x="0" y="0"/>
                    </a:moveTo>
                    <a:lnTo>
                      <a:pt x="6" y="4"/>
                    </a:lnTo>
                    <a:lnTo>
                      <a:pt x="13" y="7"/>
                    </a:lnTo>
                  </a:path>
                </a:pathLst>
              </a:custGeom>
              <a:noFill/>
              <a:ln w="4763">
                <a:solidFill>
                  <a:srgbClr val="000000"/>
                </a:solidFill>
                <a:prstDash val="solid"/>
                <a:round/>
                <a:headEnd/>
                <a:tailEnd/>
              </a:ln>
            </p:spPr>
            <p:txBody>
              <a:bodyPr/>
              <a:lstStyle/>
              <a:p>
                <a:endParaRPr lang="en-US"/>
              </a:p>
            </p:txBody>
          </p:sp>
          <p:sp>
            <p:nvSpPr>
              <p:cNvPr id="130104" name="Freeform 56"/>
              <p:cNvSpPr>
                <a:spLocks/>
              </p:cNvSpPr>
              <p:nvPr/>
            </p:nvSpPr>
            <p:spPr bwMode="auto">
              <a:xfrm>
                <a:off x="3983" y="2693"/>
                <a:ext cx="9" cy="9"/>
              </a:xfrm>
              <a:custGeom>
                <a:avLst/>
                <a:gdLst/>
                <a:ahLst/>
                <a:cxnLst>
                  <a:cxn ang="0">
                    <a:pos x="0" y="0"/>
                  </a:cxn>
                  <a:cxn ang="0">
                    <a:pos x="3" y="6"/>
                  </a:cxn>
                  <a:cxn ang="0">
                    <a:pos x="9" y="9"/>
                  </a:cxn>
                </a:cxnLst>
                <a:rect l="0" t="0" r="r" b="b"/>
                <a:pathLst>
                  <a:path w="9" h="9">
                    <a:moveTo>
                      <a:pt x="0" y="0"/>
                    </a:moveTo>
                    <a:lnTo>
                      <a:pt x="3" y="6"/>
                    </a:lnTo>
                    <a:lnTo>
                      <a:pt x="9" y="9"/>
                    </a:lnTo>
                  </a:path>
                </a:pathLst>
              </a:custGeom>
              <a:noFill/>
              <a:ln w="4763">
                <a:solidFill>
                  <a:srgbClr val="000000"/>
                </a:solidFill>
                <a:prstDash val="solid"/>
                <a:round/>
                <a:headEnd/>
                <a:tailEnd/>
              </a:ln>
            </p:spPr>
            <p:txBody>
              <a:bodyPr/>
              <a:lstStyle/>
              <a:p>
                <a:endParaRPr lang="en-US"/>
              </a:p>
            </p:txBody>
          </p:sp>
          <p:sp>
            <p:nvSpPr>
              <p:cNvPr id="130105" name="Freeform 57"/>
              <p:cNvSpPr>
                <a:spLocks/>
              </p:cNvSpPr>
              <p:nvPr/>
            </p:nvSpPr>
            <p:spPr bwMode="auto">
              <a:xfrm>
                <a:off x="3992" y="2702"/>
                <a:ext cx="13" cy="1"/>
              </a:xfrm>
              <a:custGeom>
                <a:avLst/>
                <a:gdLst/>
                <a:ahLst/>
                <a:cxnLst>
                  <a:cxn ang="0">
                    <a:pos x="0" y="0"/>
                  </a:cxn>
                  <a:cxn ang="0">
                    <a:pos x="7" y="0"/>
                  </a:cxn>
                  <a:cxn ang="0">
                    <a:pos x="13" y="0"/>
                  </a:cxn>
                </a:cxnLst>
                <a:rect l="0" t="0" r="r" b="b"/>
                <a:pathLst>
                  <a:path w="13">
                    <a:moveTo>
                      <a:pt x="0" y="0"/>
                    </a:moveTo>
                    <a:lnTo>
                      <a:pt x="7" y="0"/>
                    </a:lnTo>
                    <a:lnTo>
                      <a:pt x="13" y="0"/>
                    </a:lnTo>
                  </a:path>
                </a:pathLst>
              </a:custGeom>
              <a:noFill/>
              <a:ln w="4763">
                <a:solidFill>
                  <a:srgbClr val="000000"/>
                </a:solidFill>
                <a:prstDash val="solid"/>
                <a:round/>
                <a:headEnd/>
                <a:tailEnd/>
              </a:ln>
            </p:spPr>
            <p:txBody>
              <a:bodyPr/>
              <a:lstStyle/>
              <a:p>
                <a:endParaRPr lang="en-US"/>
              </a:p>
            </p:txBody>
          </p:sp>
          <p:sp>
            <p:nvSpPr>
              <p:cNvPr id="130106" name="Freeform 58"/>
              <p:cNvSpPr>
                <a:spLocks/>
              </p:cNvSpPr>
              <p:nvPr/>
            </p:nvSpPr>
            <p:spPr bwMode="auto">
              <a:xfrm>
                <a:off x="4005" y="2702"/>
                <a:ext cx="10" cy="7"/>
              </a:xfrm>
              <a:custGeom>
                <a:avLst/>
                <a:gdLst/>
                <a:ahLst/>
                <a:cxnLst>
                  <a:cxn ang="0">
                    <a:pos x="0" y="0"/>
                  </a:cxn>
                  <a:cxn ang="0">
                    <a:pos x="3" y="4"/>
                  </a:cxn>
                  <a:cxn ang="0">
                    <a:pos x="10" y="7"/>
                  </a:cxn>
                </a:cxnLst>
                <a:rect l="0" t="0" r="r" b="b"/>
                <a:pathLst>
                  <a:path w="10" h="7">
                    <a:moveTo>
                      <a:pt x="0" y="0"/>
                    </a:moveTo>
                    <a:lnTo>
                      <a:pt x="3" y="4"/>
                    </a:lnTo>
                    <a:lnTo>
                      <a:pt x="10" y="7"/>
                    </a:lnTo>
                  </a:path>
                </a:pathLst>
              </a:custGeom>
              <a:noFill/>
              <a:ln w="4763">
                <a:solidFill>
                  <a:srgbClr val="000000"/>
                </a:solidFill>
                <a:prstDash val="solid"/>
                <a:round/>
                <a:headEnd/>
                <a:tailEnd/>
              </a:ln>
            </p:spPr>
            <p:txBody>
              <a:bodyPr/>
              <a:lstStyle/>
              <a:p>
                <a:endParaRPr lang="en-US"/>
              </a:p>
            </p:txBody>
          </p:sp>
          <p:sp>
            <p:nvSpPr>
              <p:cNvPr id="130107" name="Freeform 59"/>
              <p:cNvSpPr>
                <a:spLocks/>
              </p:cNvSpPr>
              <p:nvPr/>
            </p:nvSpPr>
            <p:spPr bwMode="auto">
              <a:xfrm>
                <a:off x="4015" y="2709"/>
                <a:ext cx="13" cy="19"/>
              </a:xfrm>
              <a:custGeom>
                <a:avLst/>
                <a:gdLst/>
                <a:ahLst/>
                <a:cxnLst>
                  <a:cxn ang="0">
                    <a:pos x="0" y="0"/>
                  </a:cxn>
                  <a:cxn ang="0">
                    <a:pos x="6" y="9"/>
                  </a:cxn>
                  <a:cxn ang="0">
                    <a:pos x="13" y="19"/>
                  </a:cxn>
                </a:cxnLst>
                <a:rect l="0" t="0" r="r" b="b"/>
                <a:pathLst>
                  <a:path w="13" h="19">
                    <a:moveTo>
                      <a:pt x="0" y="0"/>
                    </a:moveTo>
                    <a:lnTo>
                      <a:pt x="6" y="9"/>
                    </a:lnTo>
                    <a:lnTo>
                      <a:pt x="13" y="19"/>
                    </a:lnTo>
                  </a:path>
                </a:pathLst>
              </a:custGeom>
              <a:noFill/>
              <a:ln w="4763">
                <a:solidFill>
                  <a:srgbClr val="000000"/>
                </a:solidFill>
                <a:prstDash val="solid"/>
                <a:round/>
                <a:headEnd/>
                <a:tailEnd/>
              </a:ln>
            </p:spPr>
            <p:txBody>
              <a:bodyPr/>
              <a:lstStyle/>
              <a:p>
                <a:endParaRPr lang="en-US"/>
              </a:p>
            </p:txBody>
          </p:sp>
          <p:sp>
            <p:nvSpPr>
              <p:cNvPr id="130108" name="Freeform 60"/>
              <p:cNvSpPr>
                <a:spLocks/>
              </p:cNvSpPr>
              <p:nvPr/>
            </p:nvSpPr>
            <p:spPr bwMode="auto">
              <a:xfrm>
                <a:off x="4028" y="2728"/>
                <a:ext cx="9" cy="13"/>
              </a:xfrm>
              <a:custGeom>
                <a:avLst/>
                <a:gdLst/>
                <a:ahLst/>
                <a:cxnLst>
                  <a:cxn ang="0">
                    <a:pos x="0" y="0"/>
                  </a:cxn>
                  <a:cxn ang="0">
                    <a:pos x="3" y="10"/>
                  </a:cxn>
                  <a:cxn ang="0">
                    <a:pos x="6" y="13"/>
                  </a:cxn>
                  <a:cxn ang="0">
                    <a:pos x="9" y="13"/>
                  </a:cxn>
                </a:cxnLst>
                <a:rect l="0" t="0" r="r" b="b"/>
                <a:pathLst>
                  <a:path w="9" h="13">
                    <a:moveTo>
                      <a:pt x="0" y="0"/>
                    </a:moveTo>
                    <a:lnTo>
                      <a:pt x="3" y="10"/>
                    </a:lnTo>
                    <a:lnTo>
                      <a:pt x="6" y="13"/>
                    </a:lnTo>
                    <a:lnTo>
                      <a:pt x="9" y="13"/>
                    </a:lnTo>
                  </a:path>
                </a:pathLst>
              </a:custGeom>
              <a:noFill/>
              <a:ln w="4763">
                <a:solidFill>
                  <a:srgbClr val="000000"/>
                </a:solidFill>
                <a:prstDash val="solid"/>
                <a:round/>
                <a:headEnd/>
                <a:tailEnd/>
              </a:ln>
            </p:spPr>
            <p:txBody>
              <a:bodyPr/>
              <a:lstStyle/>
              <a:p>
                <a:endParaRPr lang="en-US"/>
              </a:p>
            </p:txBody>
          </p:sp>
          <p:sp>
            <p:nvSpPr>
              <p:cNvPr id="130109" name="Freeform 61"/>
              <p:cNvSpPr>
                <a:spLocks/>
              </p:cNvSpPr>
              <p:nvPr/>
            </p:nvSpPr>
            <p:spPr bwMode="auto">
              <a:xfrm>
                <a:off x="4037" y="2725"/>
                <a:ext cx="13" cy="16"/>
              </a:xfrm>
              <a:custGeom>
                <a:avLst/>
                <a:gdLst/>
                <a:ahLst/>
                <a:cxnLst>
                  <a:cxn ang="0">
                    <a:pos x="0" y="16"/>
                  </a:cxn>
                  <a:cxn ang="0">
                    <a:pos x="3" y="13"/>
                  </a:cxn>
                  <a:cxn ang="0">
                    <a:pos x="7" y="10"/>
                  </a:cxn>
                  <a:cxn ang="0">
                    <a:pos x="10" y="3"/>
                  </a:cxn>
                  <a:cxn ang="0">
                    <a:pos x="13" y="0"/>
                  </a:cxn>
                </a:cxnLst>
                <a:rect l="0" t="0" r="r" b="b"/>
                <a:pathLst>
                  <a:path w="13" h="16">
                    <a:moveTo>
                      <a:pt x="0" y="16"/>
                    </a:moveTo>
                    <a:lnTo>
                      <a:pt x="3" y="13"/>
                    </a:lnTo>
                    <a:lnTo>
                      <a:pt x="7" y="10"/>
                    </a:lnTo>
                    <a:lnTo>
                      <a:pt x="10" y="3"/>
                    </a:lnTo>
                    <a:lnTo>
                      <a:pt x="13" y="0"/>
                    </a:lnTo>
                  </a:path>
                </a:pathLst>
              </a:custGeom>
              <a:noFill/>
              <a:ln w="4763">
                <a:solidFill>
                  <a:srgbClr val="000000"/>
                </a:solidFill>
                <a:prstDash val="solid"/>
                <a:round/>
                <a:headEnd/>
                <a:tailEnd/>
              </a:ln>
            </p:spPr>
            <p:txBody>
              <a:bodyPr/>
              <a:lstStyle/>
              <a:p>
                <a:endParaRPr lang="en-US"/>
              </a:p>
            </p:txBody>
          </p:sp>
          <p:sp>
            <p:nvSpPr>
              <p:cNvPr id="130110" name="Freeform 62"/>
              <p:cNvSpPr>
                <a:spLocks/>
              </p:cNvSpPr>
              <p:nvPr/>
            </p:nvSpPr>
            <p:spPr bwMode="auto">
              <a:xfrm>
                <a:off x="4050" y="2715"/>
                <a:ext cx="10" cy="10"/>
              </a:xfrm>
              <a:custGeom>
                <a:avLst/>
                <a:gdLst/>
                <a:ahLst/>
                <a:cxnLst>
                  <a:cxn ang="0">
                    <a:pos x="0" y="10"/>
                  </a:cxn>
                  <a:cxn ang="0">
                    <a:pos x="6" y="3"/>
                  </a:cxn>
                  <a:cxn ang="0">
                    <a:pos x="10" y="0"/>
                  </a:cxn>
                </a:cxnLst>
                <a:rect l="0" t="0" r="r" b="b"/>
                <a:pathLst>
                  <a:path w="10" h="10">
                    <a:moveTo>
                      <a:pt x="0" y="10"/>
                    </a:moveTo>
                    <a:lnTo>
                      <a:pt x="6" y="3"/>
                    </a:lnTo>
                    <a:lnTo>
                      <a:pt x="10" y="0"/>
                    </a:lnTo>
                  </a:path>
                </a:pathLst>
              </a:custGeom>
              <a:noFill/>
              <a:ln w="4763">
                <a:solidFill>
                  <a:srgbClr val="000000"/>
                </a:solidFill>
                <a:prstDash val="solid"/>
                <a:round/>
                <a:headEnd/>
                <a:tailEnd/>
              </a:ln>
            </p:spPr>
            <p:txBody>
              <a:bodyPr/>
              <a:lstStyle/>
              <a:p>
                <a:endParaRPr lang="en-US"/>
              </a:p>
            </p:txBody>
          </p:sp>
          <p:sp>
            <p:nvSpPr>
              <p:cNvPr id="130111" name="Freeform 63"/>
              <p:cNvSpPr>
                <a:spLocks/>
              </p:cNvSpPr>
              <p:nvPr/>
            </p:nvSpPr>
            <p:spPr bwMode="auto">
              <a:xfrm>
                <a:off x="4060" y="2715"/>
                <a:ext cx="9" cy="7"/>
              </a:xfrm>
              <a:custGeom>
                <a:avLst/>
                <a:gdLst/>
                <a:ahLst/>
                <a:cxnLst>
                  <a:cxn ang="0">
                    <a:pos x="0" y="0"/>
                  </a:cxn>
                  <a:cxn ang="0">
                    <a:pos x="3" y="3"/>
                  </a:cxn>
                  <a:cxn ang="0">
                    <a:pos x="9" y="7"/>
                  </a:cxn>
                </a:cxnLst>
                <a:rect l="0" t="0" r="r" b="b"/>
                <a:pathLst>
                  <a:path w="9" h="7">
                    <a:moveTo>
                      <a:pt x="0" y="0"/>
                    </a:moveTo>
                    <a:lnTo>
                      <a:pt x="3" y="3"/>
                    </a:lnTo>
                    <a:lnTo>
                      <a:pt x="9" y="7"/>
                    </a:lnTo>
                  </a:path>
                </a:pathLst>
              </a:custGeom>
              <a:noFill/>
              <a:ln w="4763">
                <a:solidFill>
                  <a:srgbClr val="000000"/>
                </a:solidFill>
                <a:prstDash val="solid"/>
                <a:round/>
                <a:headEnd/>
                <a:tailEnd/>
              </a:ln>
            </p:spPr>
            <p:txBody>
              <a:bodyPr/>
              <a:lstStyle/>
              <a:p>
                <a:endParaRPr lang="en-US"/>
              </a:p>
            </p:txBody>
          </p:sp>
          <p:sp>
            <p:nvSpPr>
              <p:cNvPr id="130112" name="Freeform 64"/>
              <p:cNvSpPr>
                <a:spLocks/>
              </p:cNvSpPr>
              <p:nvPr/>
            </p:nvSpPr>
            <p:spPr bwMode="auto">
              <a:xfrm>
                <a:off x="4069" y="2722"/>
                <a:ext cx="13" cy="6"/>
              </a:xfrm>
              <a:custGeom>
                <a:avLst/>
                <a:gdLst/>
                <a:ahLst/>
                <a:cxnLst>
                  <a:cxn ang="0">
                    <a:pos x="0" y="0"/>
                  </a:cxn>
                  <a:cxn ang="0">
                    <a:pos x="7" y="3"/>
                  </a:cxn>
                  <a:cxn ang="0">
                    <a:pos x="13" y="6"/>
                  </a:cxn>
                </a:cxnLst>
                <a:rect l="0" t="0" r="r" b="b"/>
                <a:pathLst>
                  <a:path w="13" h="6">
                    <a:moveTo>
                      <a:pt x="0" y="0"/>
                    </a:moveTo>
                    <a:lnTo>
                      <a:pt x="7" y="3"/>
                    </a:lnTo>
                    <a:lnTo>
                      <a:pt x="13" y="6"/>
                    </a:lnTo>
                  </a:path>
                </a:pathLst>
              </a:custGeom>
              <a:noFill/>
              <a:ln w="4763">
                <a:solidFill>
                  <a:srgbClr val="000000"/>
                </a:solidFill>
                <a:prstDash val="solid"/>
                <a:round/>
                <a:headEnd/>
                <a:tailEnd/>
              </a:ln>
            </p:spPr>
            <p:txBody>
              <a:bodyPr/>
              <a:lstStyle/>
              <a:p>
                <a:endParaRPr lang="en-US"/>
              </a:p>
            </p:txBody>
          </p:sp>
          <p:sp>
            <p:nvSpPr>
              <p:cNvPr id="130113" name="Freeform 65"/>
              <p:cNvSpPr>
                <a:spLocks/>
              </p:cNvSpPr>
              <p:nvPr/>
            </p:nvSpPr>
            <p:spPr bwMode="auto">
              <a:xfrm>
                <a:off x="4082" y="2728"/>
                <a:ext cx="10" cy="7"/>
              </a:xfrm>
              <a:custGeom>
                <a:avLst/>
                <a:gdLst/>
                <a:ahLst/>
                <a:cxnLst>
                  <a:cxn ang="0">
                    <a:pos x="0" y="0"/>
                  </a:cxn>
                  <a:cxn ang="0">
                    <a:pos x="3" y="3"/>
                  </a:cxn>
                  <a:cxn ang="0">
                    <a:pos x="10" y="7"/>
                  </a:cxn>
                </a:cxnLst>
                <a:rect l="0" t="0" r="r" b="b"/>
                <a:pathLst>
                  <a:path w="10" h="7">
                    <a:moveTo>
                      <a:pt x="0" y="0"/>
                    </a:moveTo>
                    <a:lnTo>
                      <a:pt x="3" y="3"/>
                    </a:lnTo>
                    <a:lnTo>
                      <a:pt x="10" y="7"/>
                    </a:lnTo>
                  </a:path>
                </a:pathLst>
              </a:custGeom>
              <a:noFill/>
              <a:ln w="4763">
                <a:solidFill>
                  <a:srgbClr val="000000"/>
                </a:solidFill>
                <a:prstDash val="solid"/>
                <a:round/>
                <a:headEnd/>
                <a:tailEnd/>
              </a:ln>
            </p:spPr>
            <p:txBody>
              <a:bodyPr/>
              <a:lstStyle/>
              <a:p>
                <a:endParaRPr lang="en-US"/>
              </a:p>
            </p:txBody>
          </p:sp>
          <p:sp>
            <p:nvSpPr>
              <p:cNvPr id="130114" name="Freeform 66"/>
              <p:cNvSpPr>
                <a:spLocks/>
              </p:cNvSpPr>
              <p:nvPr/>
            </p:nvSpPr>
            <p:spPr bwMode="auto">
              <a:xfrm>
                <a:off x="4092" y="2735"/>
                <a:ext cx="13" cy="16"/>
              </a:xfrm>
              <a:custGeom>
                <a:avLst/>
                <a:gdLst/>
                <a:ahLst/>
                <a:cxnLst>
                  <a:cxn ang="0">
                    <a:pos x="0" y="0"/>
                  </a:cxn>
                  <a:cxn ang="0">
                    <a:pos x="6" y="6"/>
                  </a:cxn>
                  <a:cxn ang="0">
                    <a:pos x="13" y="16"/>
                  </a:cxn>
                </a:cxnLst>
                <a:rect l="0" t="0" r="r" b="b"/>
                <a:pathLst>
                  <a:path w="13" h="16">
                    <a:moveTo>
                      <a:pt x="0" y="0"/>
                    </a:moveTo>
                    <a:lnTo>
                      <a:pt x="6" y="6"/>
                    </a:lnTo>
                    <a:lnTo>
                      <a:pt x="13" y="16"/>
                    </a:lnTo>
                  </a:path>
                </a:pathLst>
              </a:custGeom>
              <a:noFill/>
              <a:ln w="4763">
                <a:solidFill>
                  <a:srgbClr val="000000"/>
                </a:solidFill>
                <a:prstDash val="solid"/>
                <a:round/>
                <a:headEnd/>
                <a:tailEnd/>
              </a:ln>
            </p:spPr>
            <p:txBody>
              <a:bodyPr/>
              <a:lstStyle/>
              <a:p>
                <a:endParaRPr lang="en-US"/>
              </a:p>
            </p:txBody>
          </p:sp>
          <p:sp>
            <p:nvSpPr>
              <p:cNvPr id="130115" name="Freeform 67"/>
              <p:cNvSpPr>
                <a:spLocks/>
              </p:cNvSpPr>
              <p:nvPr/>
            </p:nvSpPr>
            <p:spPr bwMode="auto">
              <a:xfrm>
                <a:off x="4105" y="2751"/>
                <a:ext cx="9" cy="25"/>
              </a:xfrm>
              <a:custGeom>
                <a:avLst/>
                <a:gdLst/>
                <a:ahLst/>
                <a:cxnLst>
                  <a:cxn ang="0">
                    <a:pos x="0" y="0"/>
                  </a:cxn>
                  <a:cxn ang="0">
                    <a:pos x="3" y="13"/>
                  </a:cxn>
                  <a:cxn ang="0">
                    <a:pos x="9" y="25"/>
                  </a:cxn>
                </a:cxnLst>
                <a:rect l="0" t="0" r="r" b="b"/>
                <a:pathLst>
                  <a:path w="9" h="25">
                    <a:moveTo>
                      <a:pt x="0" y="0"/>
                    </a:moveTo>
                    <a:lnTo>
                      <a:pt x="3" y="13"/>
                    </a:lnTo>
                    <a:lnTo>
                      <a:pt x="9" y="25"/>
                    </a:lnTo>
                  </a:path>
                </a:pathLst>
              </a:custGeom>
              <a:noFill/>
              <a:ln w="4763">
                <a:solidFill>
                  <a:srgbClr val="000000"/>
                </a:solidFill>
                <a:prstDash val="solid"/>
                <a:round/>
                <a:headEnd/>
                <a:tailEnd/>
              </a:ln>
            </p:spPr>
            <p:txBody>
              <a:bodyPr/>
              <a:lstStyle/>
              <a:p>
                <a:endParaRPr lang="en-US"/>
              </a:p>
            </p:txBody>
          </p:sp>
          <p:sp>
            <p:nvSpPr>
              <p:cNvPr id="130116" name="Freeform 68"/>
              <p:cNvSpPr>
                <a:spLocks/>
              </p:cNvSpPr>
              <p:nvPr/>
            </p:nvSpPr>
            <p:spPr bwMode="auto">
              <a:xfrm>
                <a:off x="4114" y="2776"/>
                <a:ext cx="13" cy="33"/>
              </a:xfrm>
              <a:custGeom>
                <a:avLst/>
                <a:gdLst/>
                <a:ahLst/>
                <a:cxnLst>
                  <a:cxn ang="0">
                    <a:pos x="0" y="0"/>
                  </a:cxn>
                  <a:cxn ang="0">
                    <a:pos x="7" y="17"/>
                  </a:cxn>
                  <a:cxn ang="0">
                    <a:pos x="13" y="33"/>
                  </a:cxn>
                </a:cxnLst>
                <a:rect l="0" t="0" r="r" b="b"/>
                <a:pathLst>
                  <a:path w="13" h="33">
                    <a:moveTo>
                      <a:pt x="0" y="0"/>
                    </a:moveTo>
                    <a:lnTo>
                      <a:pt x="7" y="17"/>
                    </a:lnTo>
                    <a:lnTo>
                      <a:pt x="13" y="33"/>
                    </a:lnTo>
                  </a:path>
                </a:pathLst>
              </a:custGeom>
              <a:noFill/>
              <a:ln w="4763">
                <a:solidFill>
                  <a:srgbClr val="000000"/>
                </a:solidFill>
                <a:prstDash val="solid"/>
                <a:round/>
                <a:headEnd/>
                <a:tailEnd/>
              </a:ln>
            </p:spPr>
            <p:txBody>
              <a:bodyPr/>
              <a:lstStyle/>
              <a:p>
                <a:endParaRPr lang="en-US"/>
              </a:p>
            </p:txBody>
          </p:sp>
          <p:sp>
            <p:nvSpPr>
              <p:cNvPr id="130117" name="Freeform 69"/>
              <p:cNvSpPr>
                <a:spLocks/>
              </p:cNvSpPr>
              <p:nvPr/>
            </p:nvSpPr>
            <p:spPr bwMode="auto">
              <a:xfrm>
                <a:off x="4127" y="2809"/>
                <a:ext cx="10" cy="35"/>
              </a:xfrm>
              <a:custGeom>
                <a:avLst/>
                <a:gdLst/>
                <a:ahLst/>
                <a:cxnLst>
                  <a:cxn ang="0">
                    <a:pos x="0" y="0"/>
                  </a:cxn>
                  <a:cxn ang="0">
                    <a:pos x="3" y="19"/>
                  </a:cxn>
                  <a:cxn ang="0">
                    <a:pos x="10" y="35"/>
                  </a:cxn>
                </a:cxnLst>
                <a:rect l="0" t="0" r="r" b="b"/>
                <a:pathLst>
                  <a:path w="10" h="35">
                    <a:moveTo>
                      <a:pt x="0" y="0"/>
                    </a:moveTo>
                    <a:lnTo>
                      <a:pt x="3" y="19"/>
                    </a:lnTo>
                    <a:lnTo>
                      <a:pt x="10" y="35"/>
                    </a:lnTo>
                  </a:path>
                </a:pathLst>
              </a:custGeom>
              <a:noFill/>
              <a:ln w="4763">
                <a:solidFill>
                  <a:srgbClr val="000000"/>
                </a:solidFill>
                <a:prstDash val="solid"/>
                <a:round/>
                <a:headEnd/>
                <a:tailEnd/>
              </a:ln>
            </p:spPr>
            <p:txBody>
              <a:bodyPr/>
              <a:lstStyle/>
              <a:p>
                <a:endParaRPr lang="en-US"/>
              </a:p>
            </p:txBody>
          </p:sp>
          <p:sp>
            <p:nvSpPr>
              <p:cNvPr id="130118" name="Freeform 70"/>
              <p:cNvSpPr>
                <a:spLocks/>
              </p:cNvSpPr>
              <p:nvPr/>
            </p:nvSpPr>
            <p:spPr bwMode="auto">
              <a:xfrm>
                <a:off x="4137" y="2844"/>
                <a:ext cx="12" cy="19"/>
              </a:xfrm>
              <a:custGeom>
                <a:avLst/>
                <a:gdLst/>
                <a:ahLst/>
                <a:cxnLst>
                  <a:cxn ang="0">
                    <a:pos x="0" y="0"/>
                  </a:cxn>
                  <a:cxn ang="0">
                    <a:pos x="6" y="10"/>
                  </a:cxn>
                  <a:cxn ang="0">
                    <a:pos x="12" y="19"/>
                  </a:cxn>
                </a:cxnLst>
                <a:rect l="0" t="0" r="r" b="b"/>
                <a:pathLst>
                  <a:path w="12" h="19">
                    <a:moveTo>
                      <a:pt x="0" y="0"/>
                    </a:moveTo>
                    <a:lnTo>
                      <a:pt x="6" y="10"/>
                    </a:lnTo>
                    <a:lnTo>
                      <a:pt x="12" y="19"/>
                    </a:lnTo>
                  </a:path>
                </a:pathLst>
              </a:custGeom>
              <a:noFill/>
              <a:ln w="4763">
                <a:solidFill>
                  <a:srgbClr val="000000"/>
                </a:solidFill>
                <a:prstDash val="solid"/>
                <a:round/>
                <a:headEnd/>
                <a:tailEnd/>
              </a:ln>
            </p:spPr>
            <p:txBody>
              <a:bodyPr/>
              <a:lstStyle/>
              <a:p>
                <a:endParaRPr lang="en-US"/>
              </a:p>
            </p:txBody>
          </p:sp>
          <p:sp>
            <p:nvSpPr>
              <p:cNvPr id="130119" name="Line 71"/>
              <p:cNvSpPr>
                <a:spLocks noChangeShapeType="1"/>
              </p:cNvSpPr>
              <p:nvPr/>
            </p:nvSpPr>
            <p:spPr bwMode="auto">
              <a:xfrm>
                <a:off x="4149" y="2863"/>
                <a:ext cx="10" cy="26"/>
              </a:xfrm>
              <a:prstGeom prst="line">
                <a:avLst/>
              </a:prstGeom>
              <a:noFill/>
              <a:ln w="4763">
                <a:solidFill>
                  <a:srgbClr val="000000"/>
                </a:solidFill>
                <a:round/>
                <a:headEnd/>
                <a:tailEnd/>
              </a:ln>
            </p:spPr>
            <p:txBody>
              <a:bodyPr/>
              <a:lstStyle/>
              <a:p>
                <a:endParaRPr lang="en-US"/>
              </a:p>
            </p:txBody>
          </p:sp>
          <p:sp>
            <p:nvSpPr>
              <p:cNvPr id="130120" name="Freeform 72"/>
              <p:cNvSpPr>
                <a:spLocks/>
              </p:cNvSpPr>
              <p:nvPr/>
            </p:nvSpPr>
            <p:spPr bwMode="auto">
              <a:xfrm>
                <a:off x="4159" y="2889"/>
                <a:ext cx="13" cy="32"/>
              </a:xfrm>
              <a:custGeom>
                <a:avLst/>
                <a:gdLst/>
                <a:ahLst/>
                <a:cxnLst>
                  <a:cxn ang="0">
                    <a:pos x="0" y="0"/>
                  </a:cxn>
                  <a:cxn ang="0">
                    <a:pos x="7" y="16"/>
                  </a:cxn>
                  <a:cxn ang="0">
                    <a:pos x="13" y="32"/>
                  </a:cxn>
                </a:cxnLst>
                <a:rect l="0" t="0" r="r" b="b"/>
                <a:pathLst>
                  <a:path w="13" h="32">
                    <a:moveTo>
                      <a:pt x="0" y="0"/>
                    </a:moveTo>
                    <a:lnTo>
                      <a:pt x="7" y="16"/>
                    </a:lnTo>
                    <a:lnTo>
                      <a:pt x="13" y="32"/>
                    </a:lnTo>
                  </a:path>
                </a:pathLst>
              </a:custGeom>
              <a:noFill/>
              <a:ln w="4763">
                <a:solidFill>
                  <a:srgbClr val="000000"/>
                </a:solidFill>
                <a:prstDash val="solid"/>
                <a:round/>
                <a:headEnd/>
                <a:tailEnd/>
              </a:ln>
            </p:spPr>
            <p:txBody>
              <a:bodyPr/>
              <a:lstStyle/>
              <a:p>
                <a:endParaRPr lang="en-US"/>
              </a:p>
            </p:txBody>
          </p:sp>
          <p:sp>
            <p:nvSpPr>
              <p:cNvPr id="130121" name="Freeform 73"/>
              <p:cNvSpPr>
                <a:spLocks/>
              </p:cNvSpPr>
              <p:nvPr/>
            </p:nvSpPr>
            <p:spPr bwMode="auto">
              <a:xfrm>
                <a:off x="4172" y="2921"/>
                <a:ext cx="10" cy="39"/>
              </a:xfrm>
              <a:custGeom>
                <a:avLst/>
                <a:gdLst/>
                <a:ahLst/>
                <a:cxnLst>
                  <a:cxn ang="0">
                    <a:pos x="0" y="0"/>
                  </a:cxn>
                  <a:cxn ang="0">
                    <a:pos x="3" y="20"/>
                  </a:cxn>
                  <a:cxn ang="0">
                    <a:pos x="10" y="39"/>
                  </a:cxn>
                </a:cxnLst>
                <a:rect l="0" t="0" r="r" b="b"/>
                <a:pathLst>
                  <a:path w="10" h="39">
                    <a:moveTo>
                      <a:pt x="0" y="0"/>
                    </a:moveTo>
                    <a:lnTo>
                      <a:pt x="3" y="20"/>
                    </a:lnTo>
                    <a:lnTo>
                      <a:pt x="10" y="39"/>
                    </a:lnTo>
                  </a:path>
                </a:pathLst>
              </a:custGeom>
              <a:noFill/>
              <a:ln w="4763">
                <a:solidFill>
                  <a:srgbClr val="000000"/>
                </a:solidFill>
                <a:prstDash val="solid"/>
                <a:round/>
                <a:headEnd/>
                <a:tailEnd/>
              </a:ln>
            </p:spPr>
            <p:txBody>
              <a:bodyPr/>
              <a:lstStyle/>
              <a:p>
                <a:endParaRPr lang="en-US"/>
              </a:p>
            </p:txBody>
          </p:sp>
          <p:sp>
            <p:nvSpPr>
              <p:cNvPr id="130122" name="Freeform 74"/>
              <p:cNvSpPr>
                <a:spLocks/>
              </p:cNvSpPr>
              <p:nvPr/>
            </p:nvSpPr>
            <p:spPr bwMode="auto">
              <a:xfrm>
                <a:off x="4182" y="2960"/>
                <a:ext cx="12" cy="48"/>
              </a:xfrm>
              <a:custGeom>
                <a:avLst/>
                <a:gdLst/>
                <a:ahLst/>
                <a:cxnLst>
                  <a:cxn ang="0">
                    <a:pos x="0" y="0"/>
                  </a:cxn>
                  <a:cxn ang="0">
                    <a:pos x="6" y="22"/>
                  </a:cxn>
                  <a:cxn ang="0">
                    <a:pos x="12" y="48"/>
                  </a:cxn>
                </a:cxnLst>
                <a:rect l="0" t="0" r="r" b="b"/>
                <a:pathLst>
                  <a:path w="12" h="48">
                    <a:moveTo>
                      <a:pt x="0" y="0"/>
                    </a:moveTo>
                    <a:lnTo>
                      <a:pt x="6" y="22"/>
                    </a:lnTo>
                    <a:lnTo>
                      <a:pt x="12" y="48"/>
                    </a:lnTo>
                  </a:path>
                </a:pathLst>
              </a:custGeom>
              <a:noFill/>
              <a:ln w="4763">
                <a:solidFill>
                  <a:srgbClr val="000000"/>
                </a:solidFill>
                <a:prstDash val="solid"/>
                <a:round/>
                <a:headEnd/>
                <a:tailEnd/>
              </a:ln>
            </p:spPr>
            <p:txBody>
              <a:bodyPr/>
              <a:lstStyle/>
              <a:p>
                <a:endParaRPr lang="en-US"/>
              </a:p>
            </p:txBody>
          </p:sp>
          <p:sp>
            <p:nvSpPr>
              <p:cNvPr id="130123" name="Freeform 75"/>
              <p:cNvSpPr>
                <a:spLocks/>
              </p:cNvSpPr>
              <p:nvPr/>
            </p:nvSpPr>
            <p:spPr bwMode="auto">
              <a:xfrm>
                <a:off x="4194" y="3008"/>
                <a:ext cx="10" cy="61"/>
              </a:xfrm>
              <a:custGeom>
                <a:avLst/>
                <a:gdLst/>
                <a:ahLst/>
                <a:cxnLst>
                  <a:cxn ang="0">
                    <a:pos x="0" y="0"/>
                  </a:cxn>
                  <a:cxn ang="0">
                    <a:pos x="4" y="16"/>
                  </a:cxn>
                  <a:cxn ang="0">
                    <a:pos x="4" y="32"/>
                  </a:cxn>
                  <a:cxn ang="0">
                    <a:pos x="7" y="48"/>
                  </a:cxn>
                  <a:cxn ang="0">
                    <a:pos x="10" y="61"/>
                  </a:cxn>
                </a:cxnLst>
                <a:rect l="0" t="0" r="r" b="b"/>
                <a:pathLst>
                  <a:path w="10" h="61">
                    <a:moveTo>
                      <a:pt x="0" y="0"/>
                    </a:moveTo>
                    <a:lnTo>
                      <a:pt x="4" y="16"/>
                    </a:lnTo>
                    <a:lnTo>
                      <a:pt x="4" y="32"/>
                    </a:lnTo>
                    <a:lnTo>
                      <a:pt x="7" y="48"/>
                    </a:lnTo>
                    <a:lnTo>
                      <a:pt x="10" y="61"/>
                    </a:lnTo>
                  </a:path>
                </a:pathLst>
              </a:custGeom>
              <a:noFill/>
              <a:ln w="4763">
                <a:solidFill>
                  <a:srgbClr val="000000"/>
                </a:solidFill>
                <a:prstDash val="solid"/>
                <a:round/>
                <a:headEnd/>
                <a:tailEnd/>
              </a:ln>
            </p:spPr>
            <p:txBody>
              <a:bodyPr/>
              <a:lstStyle/>
              <a:p>
                <a:endParaRPr lang="en-US"/>
              </a:p>
            </p:txBody>
          </p:sp>
          <p:sp>
            <p:nvSpPr>
              <p:cNvPr id="130124" name="Freeform 76"/>
              <p:cNvSpPr>
                <a:spLocks/>
              </p:cNvSpPr>
              <p:nvPr/>
            </p:nvSpPr>
            <p:spPr bwMode="auto">
              <a:xfrm>
                <a:off x="4204" y="3069"/>
                <a:ext cx="13" cy="13"/>
              </a:xfrm>
              <a:custGeom>
                <a:avLst/>
                <a:gdLst/>
                <a:ahLst/>
                <a:cxnLst>
                  <a:cxn ang="0">
                    <a:pos x="0" y="0"/>
                  </a:cxn>
                  <a:cxn ang="0">
                    <a:pos x="3" y="7"/>
                  </a:cxn>
                  <a:cxn ang="0">
                    <a:pos x="6" y="10"/>
                  </a:cxn>
                  <a:cxn ang="0">
                    <a:pos x="13" y="13"/>
                  </a:cxn>
                </a:cxnLst>
                <a:rect l="0" t="0" r="r" b="b"/>
                <a:pathLst>
                  <a:path w="13" h="13">
                    <a:moveTo>
                      <a:pt x="0" y="0"/>
                    </a:moveTo>
                    <a:lnTo>
                      <a:pt x="3" y="7"/>
                    </a:lnTo>
                    <a:lnTo>
                      <a:pt x="6" y="10"/>
                    </a:lnTo>
                    <a:lnTo>
                      <a:pt x="13" y="13"/>
                    </a:lnTo>
                  </a:path>
                </a:pathLst>
              </a:custGeom>
              <a:noFill/>
              <a:ln w="4763">
                <a:solidFill>
                  <a:srgbClr val="000000"/>
                </a:solidFill>
                <a:prstDash val="solid"/>
                <a:round/>
                <a:headEnd/>
                <a:tailEnd/>
              </a:ln>
            </p:spPr>
            <p:txBody>
              <a:bodyPr/>
              <a:lstStyle/>
              <a:p>
                <a:endParaRPr lang="en-US"/>
              </a:p>
            </p:txBody>
          </p:sp>
          <p:sp>
            <p:nvSpPr>
              <p:cNvPr id="130125" name="Freeform 77"/>
              <p:cNvSpPr>
                <a:spLocks/>
              </p:cNvSpPr>
              <p:nvPr/>
            </p:nvSpPr>
            <p:spPr bwMode="auto">
              <a:xfrm>
                <a:off x="4217" y="3082"/>
                <a:ext cx="10" cy="13"/>
              </a:xfrm>
              <a:custGeom>
                <a:avLst/>
                <a:gdLst/>
                <a:ahLst/>
                <a:cxnLst>
                  <a:cxn ang="0">
                    <a:pos x="0" y="0"/>
                  </a:cxn>
                  <a:cxn ang="0">
                    <a:pos x="3" y="7"/>
                  </a:cxn>
                  <a:cxn ang="0">
                    <a:pos x="10" y="13"/>
                  </a:cxn>
                </a:cxnLst>
                <a:rect l="0" t="0" r="r" b="b"/>
                <a:pathLst>
                  <a:path w="10" h="13">
                    <a:moveTo>
                      <a:pt x="0" y="0"/>
                    </a:moveTo>
                    <a:lnTo>
                      <a:pt x="3" y="7"/>
                    </a:lnTo>
                    <a:lnTo>
                      <a:pt x="10" y="13"/>
                    </a:lnTo>
                  </a:path>
                </a:pathLst>
              </a:custGeom>
              <a:noFill/>
              <a:ln w="4763">
                <a:solidFill>
                  <a:srgbClr val="000000"/>
                </a:solidFill>
                <a:prstDash val="solid"/>
                <a:round/>
                <a:headEnd/>
                <a:tailEnd/>
              </a:ln>
            </p:spPr>
            <p:txBody>
              <a:bodyPr/>
              <a:lstStyle/>
              <a:p>
                <a:endParaRPr lang="en-US"/>
              </a:p>
            </p:txBody>
          </p:sp>
          <p:sp>
            <p:nvSpPr>
              <p:cNvPr id="130126" name="Freeform 78"/>
              <p:cNvSpPr>
                <a:spLocks/>
              </p:cNvSpPr>
              <p:nvPr/>
            </p:nvSpPr>
            <p:spPr bwMode="auto">
              <a:xfrm>
                <a:off x="4227" y="3095"/>
                <a:ext cx="12" cy="39"/>
              </a:xfrm>
              <a:custGeom>
                <a:avLst/>
                <a:gdLst/>
                <a:ahLst/>
                <a:cxnLst>
                  <a:cxn ang="0">
                    <a:pos x="0" y="0"/>
                  </a:cxn>
                  <a:cxn ang="0">
                    <a:pos x="3" y="7"/>
                  </a:cxn>
                  <a:cxn ang="0">
                    <a:pos x="6" y="16"/>
                  </a:cxn>
                  <a:cxn ang="0">
                    <a:pos x="12" y="39"/>
                  </a:cxn>
                </a:cxnLst>
                <a:rect l="0" t="0" r="r" b="b"/>
                <a:pathLst>
                  <a:path w="12" h="39">
                    <a:moveTo>
                      <a:pt x="0" y="0"/>
                    </a:moveTo>
                    <a:lnTo>
                      <a:pt x="3" y="7"/>
                    </a:lnTo>
                    <a:lnTo>
                      <a:pt x="6" y="16"/>
                    </a:lnTo>
                    <a:lnTo>
                      <a:pt x="12" y="39"/>
                    </a:lnTo>
                  </a:path>
                </a:pathLst>
              </a:custGeom>
              <a:noFill/>
              <a:ln w="4763">
                <a:solidFill>
                  <a:srgbClr val="000000"/>
                </a:solidFill>
                <a:prstDash val="solid"/>
                <a:round/>
                <a:headEnd/>
                <a:tailEnd/>
              </a:ln>
            </p:spPr>
            <p:txBody>
              <a:bodyPr/>
              <a:lstStyle/>
              <a:p>
                <a:endParaRPr lang="en-US"/>
              </a:p>
            </p:txBody>
          </p:sp>
          <p:sp>
            <p:nvSpPr>
              <p:cNvPr id="130127" name="Freeform 79"/>
              <p:cNvSpPr>
                <a:spLocks/>
              </p:cNvSpPr>
              <p:nvPr/>
            </p:nvSpPr>
            <p:spPr bwMode="auto">
              <a:xfrm>
                <a:off x="4239" y="3134"/>
                <a:ext cx="10" cy="48"/>
              </a:xfrm>
              <a:custGeom>
                <a:avLst/>
                <a:gdLst/>
                <a:ahLst/>
                <a:cxnLst>
                  <a:cxn ang="0">
                    <a:pos x="0" y="0"/>
                  </a:cxn>
                  <a:cxn ang="0">
                    <a:pos x="7" y="22"/>
                  </a:cxn>
                  <a:cxn ang="0">
                    <a:pos x="10" y="48"/>
                  </a:cxn>
                </a:cxnLst>
                <a:rect l="0" t="0" r="r" b="b"/>
                <a:pathLst>
                  <a:path w="10" h="48">
                    <a:moveTo>
                      <a:pt x="0" y="0"/>
                    </a:moveTo>
                    <a:lnTo>
                      <a:pt x="7" y="22"/>
                    </a:lnTo>
                    <a:lnTo>
                      <a:pt x="10" y="48"/>
                    </a:lnTo>
                  </a:path>
                </a:pathLst>
              </a:custGeom>
              <a:noFill/>
              <a:ln w="4763">
                <a:solidFill>
                  <a:srgbClr val="000000"/>
                </a:solidFill>
                <a:prstDash val="solid"/>
                <a:round/>
                <a:headEnd/>
                <a:tailEnd/>
              </a:ln>
            </p:spPr>
            <p:txBody>
              <a:bodyPr/>
              <a:lstStyle/>
              <a:p>
                <a:endParaRPr lang="en-US"/>
              </a:p>
            </p:txBody>
          </p:sp>
          <p:sp>
            <p:nvSpPr>
              <p:cNvPr id="130128" name="Freeform 80"/>
              <p:cNvSpPr>
                <a:spLocks/>
              </p:cNvSpPr>
              <p:nvPr/>
            </p:nvSpPr>
            <p:spPr bwMode="auto">
              <a:xfrm>
                <a:off x="4249" y="3182"/>
                <a:ext cx="10" cy="39"/>
              </a:xfrm>
              <a:custGeom>
                <a:avLst/>
                <a:gdLst/>
                <a:ahLst/>
                <a:cxnLst>
                  <a:cxn ang="0">
                    <a:pos x="0" y="0"/>
                  </a:cxn>
                  <a:cxn ang="0">
                    <a:pos x="3" y="19"/>
                  </a:cxn>
                  <a:cxn ang="0">
                    <a:pos x="10" y="39"/>
                  </a:cxn>
                </a:cxnLst>
                <a:rect l="0" t="0" r="r" b="b"/>
                <a:pathLst>
                  <a:path w="10" h="39">
                    <a:moveTo>
                      <a:pt x="0" y="0"/>
                    </a:moveTo>
                    <a:lnTo>
                      <a:pt x="3" y="19"/>
                    </a:lnTo>
                    <a:lnTo>
                      <a:pt x="10" y="39"/>
                    </a:lnTo>
                  </a:path>
                </a:pathLst>
              </a:custGeom>
              <a:noFill/>
              <a:ln w="4763">
                <a:solidFill>
                  <a:srgbClr val="000000"/>
                </a:solidFill>
                <a:prstDash val="solid"/>
                <a:round/>
                <a:headEnd/>
                <a:tailEnd/>
              </a:ln>
            </p:spPr>
            <p:txBody>
              <a:bodyPr/>
              <a:lstStyle/>
              <a:p>
                <a:endParaRPr lang="en-US"/>
              </a:p>
            </p:txBody>
          </p:sp>
          <p:sp>
            <p:nvSpPr>
              <p:cNvPr id="130129" name="Freeform 81"/>
              <p:cNvSpPr>
                <a:spLocks/>
              </p:cNvSpPr>
              <p:nvPr/>
            </p:nvSpPr>
            <p:spPr bwMode="auto">
              <a:xfrm>
                <a:off x="4259" y="3221"/>
                <a:ext cx="12" cy="41"/>
              </a:xfrm>
              <a:custGeom>
                <a:avLst/>
                <a:gdLst/>
                <a:ahLst/>
                <a:cxnLst>
                  <a:cxn ang="0">
                    <a:pos x="0" y="0"/>
                  </a:cxn>
                  <a:cxn ang="0">
                    <a:pos x="6" y="22"/>
                  </a:cxn>
                  <a:cxn ang="0">
                    <a:pos x="9" y="32"/>
                  </a:cxn>
                  <a:cxn ang="0">
                    <a:pos x="12" y="41"/>
                  </a:cxn>
                </a:cxnLst>
                <a:rect l="0" t="0" r="r" b="b"/>
                <a:pathLst>
                  <a:path w="12" h="41">
                    <a:moveTo>
                      <a:pt x="0" y="0"/>
                    </a:moveTo>
                    <a:lnTo>
                      <a:pt x="6" y="22"/>
                    </a:lnTo>
                    <a:lnTo>
                      <a:pt x="9" y="32"/>
                    </a:lnTo>
                    <a:lnTo>
                      <a:pt x="12" y="41"/>
                    </a:lnTo>
                  </a:path>
                </a:pathLst>
              </a:custGeom>
              <a:noFill/>
              <a:ln w="4763">
                <a:solidFill>
                  <a:srgbClr val="000000"/>
                </a:solidFill>
                <a:prstDash val="solid"/>
                <a:round/>
                <a:headEnd/>
                <a:tailEnd/>
              </a:ln>
            </p:spPr>
            <p:txBody>
              <a:bodyPr/>
              <a:lstStyle/>
              <a:p>
                <a:endParaRPr lang="en-US"/>
              </a:p>
            </p:txBody>
          </p:sp>
          <p:sp>
            <p:nvSpPr>
              <p:cNvPr id="130130" name="Freeform 82"/>
              <p:cNvSpPr>
                <a:spLocks/>
              </p:cNvSpPr>
              <p:nvPr/>
            </p:nvSpPr>
            <p:spPr bwMode="auto">
              <a:xfrm>
                <a:off x="4271" y="3262"/>
                <a:ext cx="10" cy="20"/>
              </a:xfrm>
              <a:custGeom>
                <a:avLst/>
                <a:gdLst/>
                <a:ahLst/>
                <a:cxnLst>
                  <a:cxn ang="0">
                    <a:pos x="0" y="0"/>
                  </a:cxn>
                  <a:cxn ang="0">
                    <a:pos x="4" y="7"/>
                  </a:cxn>
                  <a:cxn ang="0">
                    <a:pos x="4" y="10"/>
                  </a:cxn>
                  <a:cxn ang="0">
                    <a:pos x="7" y="13"/>
                  </a:cxn>
                  <a:cxn ang="0">
                    <a:pos x="10" y="20"/>
                  </a:cxn>
                </a:cxnLst>
                <a:rect l="0" t="0" r="r" b="b"/>
                <a:pathLst>
                  <a:path w="10" h="20">
                    <a:moveTo>
                      <a:pt x="0" y="0"/>
                    </a:moveTo>
                    <a:lnTo>
                      <a:pt x="4" y="7"/>
                    </a:lnTo>
                    <a:lnTo>
                      <a:pt x="4" y="10"/>
                    </a:lnTo>
                    <a:lnTo>
                      <a:pt x="7" y="13"/>
                    </a:lnTo>
                    <a:lnTo>
                      <a:pt x="10" y="20"/>
                    </a:lnTo>
                  </a:path>
                </a:pathLst>
              </a:custGeom>
              <a:noFill/>
              <a:ln w="4763">
                <a:solidFill>
                  <a:srgbClr val="000000"/>
                </a:solidFill>
                <a:prstDash val="solid"/>
                <a:round/>
                <a:headEnd/>
                <a:tailEnd/>
              </a:ln>
            </p:spPr>
            <p:txBody>
              <a:bodyPr/>
              <a:lstStyle/>
              <a:p>
                <a:endParaRPr lang="en-US"/>
              </a:p>
            </p:txBody>
          </p:sp>
          <p:sp>
            <p:nvSpPr>
              <p:cNvPr id="130131" name="Freeform 83"/>
              <p:cNvSpPr>
                <a:spLocks/>
              </p:cNvSpPr>
              <p:nvPr/>
            </p:nvSpPr>
            <p:spPr bwMode="auto">
              <a:xfrm>
                <a:off x="4281" y="3282"/>
                <a:ext cx="13" cy="42"/>
              </a:xfrm>
              <a:custGeom>
                <a:avLst/>
                <a:gdLst/>
                <a:ahLst/>
                <a:cxnLst>
                  <a:cxn ang="0">
                    <a:pos x="0" y="0"/>
                  </a:cxn>
                  <a:cxn ang="0">
                    <a:pos x="3" y="9"/>
                  </a:cxn>
                  <a:cxn ang="0">
                    <a:pos x="7" y="19"/>
                  </a:cxn>
                  <a:cxn ang="0">
                    <a:pos x="10" y="32"/>
                  </a:cxn>
                  <a:cxn ang="0">
                    <a:pos x="13" y="42"/>
                  </a:cxn>
                </a:cxnLst>
                <a:rect l="0" t="0" r="r" b="b"/>
                <a:pathLst>
                  <a:path w="13" h="42">
                    <a:moveTo>
                      <a:pt x="0" y="0"/>
                    </a:moveTo>
                    <a:lnTo>
                      <a:pt x="3" y="9"/>
                    </a:lnTo>
                    <a:lnTo>
                      <a:pt x="7" y="19"/>
                    </a:lnTo>
                    <a:lnTo>
                      <a:pt x="10" y="32"/>
                    </a:lnTo>
                    <a:lnTo>
                      <a:pt x="13" y="42"/>
                    </a:lnTo>
                  </a:path>
                </a:pathLst>
              </a:custGeom>
              <a:noFill/>
              <a:ln w="4763">
                <a:solidFill>
                  <a:srgbClr val="000000"/>
                </a:solidFill>
                <a:prstDash val="solid"/>
                <a:round/>
                <a:headEnd/>
                <a:tailEnd/>
              </a:ln>
            </p:spPr>
            <p:txBody>
              <a:bodyPr/>
              <a:lstStyle/>
              <a:p>
                <a:endParaRPr lang="en-US"/>
              </a:p>
            </p:txBody>
          </p:sp>
          <p:sp>
            <p:nvSpPr>
              <p:cNvPr id="130132" name="Freeform 84"/>
              <p:cNvSpPr>
                <a:spLocks/>
              </p:cNvSpPr>
              <p:nvPr/>
            </p:nvSpPr>
            <p:spPr bwMode="auto">
              <a:xfrm>
                <a:off x="4294" y="3324"/>
                <a:ext cx="10" cy="25"/>
              </a:xfrm>
              <a:custGeom>
                <a:avLst/>
                <a:gdLst/>
                <a:ahLst/>
                <a:cxnLst>
                  <a:cxn ang="0">
                    <a:pos x="0" y="0"/>
                  </a:cxn>
                  <a:cxn ang="0">
                    <a:pos x="3" y="16"/>
                  </a:cxn>
                  <a:cxn ang="0">
                    <a:pos x="10" y="25"/>
                  </a:cxn>
                </a:cxnLst>
                <a:rect l="0" t="0" r="r" b="b"/>
                <a:pathLst>
                  <a:path w="10" h="25">
                    <a:moveTo>
                      <a:pt x="0" y="0"/>
                    </a:moveTo>
                    <a:lnTo>
                      <a:pt x="3" y="16"/>
                    </a:lnTo>
                    <a:lnTo>
                      <a:pt x="10" y="25"/>
                    </a:lnTo>
                  </a:path>
                </a:pathLst>
              </a:custGeom>
              <a:noFill/>
              <a:ln w="4763">
                <a:solidFill>
                  <a:srgbClr val="000000"/>
                </a:solidFill>
                <a:prstDash val="solid"/>
                <a:round/>
                <a:headEnd/>
                <a:tailEnd/>
              </a:ln>
            </p:spPr>
            <p:txBody>
              <a:bodyPr/>
              <a:lstStyle/>
              <a:p>
                <a:endParaRPr lang="en-US"/>
              </a:p>
            </p:txBody>
          </p:sp>
          <p:sp>
            <p:nvSpPr>
              <p:cNvPr id="130133" name="Freeform 85"/>
              <p:cNvSpPr>
                <a:spLocks/>
              </p:cNvSpPr>
              <p:nvPr/>
            </p:nvSpPr>
            <p:spPr bwMode="auto">
              <a:xfrm>
                <a:off x="4304" y="3349"/>
                <a:ext cx="12" cy="13"/>
              </a:xfrm>
              <a:custGeom>
                <a:avLst/>
                <a:gdLst/>
                <a:ahLst/>
                <a:cxnLst>
                  <a:cxn ang="0">
                    <a:pos x="0" y="0"/>
                  </a:cxn>
                  <a:cxn ang="0">
                    <a:pos x="6" y="7"/>
                  </a:cxn>
                  <a:cxn ang="0">
                    <a:pos x="12" y="13"/>
                  </a:cxn>
                </a:cxnLst>
                <a:rect l="0" t="0" r="r" b="b"/>
                <a:pathLst>
                  <a:path w="12" h="13">
                    <a:moveTo>
                      <a:pt x="0" y="0"/>
                    </a:moveTo>
                    <a:lnTo>
                      <a:pt x="6" y="7"/>
                    </a:lnTo>
                    <a:lnTo>
                      <a:pt x="12" y="13"/>
                    </a:lnTo>
                  </a:path>
                </a:pathLst>
              </a:custGeom>
              <a:noFill/>
              <a:ln w="4763">
                <a:solidFill>
                  <a:srgbClr val="000000"/>
                </a:solidFill>
                <a:prstDash val="solid"/>
                <a:round/>
                <a:headEnd/>
                <a:tailEnd/>
              </a:ln>
            </p:spPr>
            <p:txBody>
              <a:bodyPr/>
              <a:lstStyle/>
              <a:p>
                <a:endParaRPr lang="en-US"/>
              </a:p>
            </p:txBody>
          </p:sp>
          <p:sp>
            <p:nvSpPr>
              <p:cNvPr id="130134" name="Line 86"/>
              <p:cNvSpPr>
                <a:spLocks noChangeShapeType="1"/>
              </p:cNvSpPr>
              <p:nvPr/>
            </p:nvSpPr>
            <p:spPr bwMode="auto">
              <a:xfrm>
                <a:off x="4316" y="3362"/>
                <a:ext cx="10" cy="13"/>
              </a:xfrm>
              <a:prstGeom prst="line">
                <a:avLst/>
              </a:prstGeom>
              <a:noFill/>
              <a:ln w="4763">
                <a:solidFill>
                  <a:srgbClr val="000000"/>
                </a:solidFill>
                <a:round/>
                <a:headEnd/>
                <a:tailEnd/>
              </a:ln>
            </p:spPr>
            <p:txBody>
              <a:bodyPr/>
              <a:lstStyle/>
              <a:p>
                <a:endParaRPr lang="en-US"/>
              </a:p>
            </p:txBody>
          </p:sp>
          <p:sp>
            <p:nvSpPr>
              <p:cNvPr id="130135" name="Line 87"/>
              <p:cNvSpPr>
                <a:spLocks noChangeShapeType="1"/>
              </p:cNvSpPr>
              <p:nvPr/>
            </p:nvSpPr>
            <p:spPr bwMode="auto">
              <a:xfrm>
                <a:off x="3938" y="3504"/>
                <a:ext cx="9" cy="1"/>
              </a:xfrm>
              <a:prstGeom prst="line">
                <a:avLst/>
              </a:prstGeom>
              <a:noFill/>
              <a:ln w="4763">
                <a:solidFill>
                  <a:srgbClr val="008080"/>
                </a:solidFill>
                <a:round/>
                <a:headEnd/>
                <a:tailEnd/>
              </a:ln>
            </p:spPr>
            <p:txBody>
              <a:bodyPr/>
              <a:lstStyle/>
              <a:p>
                <a:endParaRPr lang="en-US"/>
              </a:p>
            </p:txBody>
          </p:sp>
          <p:sp>
            <p:nvSpPr>
              <p:cNvPr id="130136" name="Freeform 88"/>
              <p:cNvSpPr>
                <a:spLocks/>
              </p:cNvSpPr>
              <p:nvPr/>
            </p:nvSpPr>
            <p:spPr bwMode="auto">
              <a:xfrm>
                <a:off x="3947" y="3504"/>
                <a:ext cx="13" cy="1"/>
              </a:xfrm>
              <a:custGeom>
                <a:avLst/>
                <a:gdLst/>
                <a:ahLst/>
                <a:cxnLst>
                  <a:cxn ang="0">
                    <a:pos x="0" y="0"/>
                  </a:cxn>
                  <a:cxn ang="0">
                    <a:pos x="7" y="0"/>
                  </a:cxn>
                  <a:cxn ang="0">
                    <a:pos x="13" y="0"/>
                  </a:cxn>
                </a:cxnLst>
                <a:rect l="0" t="0" r="r" b="b"/>
                <a:pathLst>
                  <a:path w="13">
                    <a:moveTo>
                      <a:pt x="0" y="0"/>
                    </a:moveTo>
                    <a:lnTo>
                      <a:pt x="7" y="0"/>
                    </a:lnTo>
                    <a:lnTo>
                      <a:pt x="13" y="0"/>
                    </a:lnTo>
                  </a:path>
                </a:pathLst>
              </a:custGeom>
              <a:noFill/>
              <a:ln w="4763">
                <a:solidFill>
                  <a:srgbClr val="008080"/>
                </a:solidFill>
                <a:prstDash val="solid"/>
                <a:round/>
                <a:headEnd/>
                <a:tailEnd/>
              </a:ln>
            </p:spPr>
            <p:txBody>
              <a:bodyPr/>
              <a:lstStyle/>
              <a:p>
                <a:endParaRPr lang="en-US"/>
              </a:p>
            </p:txBody>
          </p:sp>
          <p:sp>
            <p:nvSpPr>
              <p:cNvPr id="130137" name="Line 89"/>
              <p:cNvSpPr>
                <a:spLocks noChangeShapeType="1"/>
              </p:cNvSpPr>
              <p:nvPr/>
            </p:nvSpPr>
            <p:spPr bwMode="auto">
              <a:xfrm>
                <a:off x="3960" y="3504"/>
                <a:ext cx="10" cy="1"/>
              </a:xfrm>
              <a:prstGeom prst="line">
                <a:avLst/>
              </a:prstGeom>
              <a:noFill/>
              <a:ln w="4763">
                <a:solidFill>
                  <a:srgbClr val="008080"/>
                </a:solidFill>
                <a:round/>
                <a:headEnd/>
                <a:tailEnd/>
              </a:ln>
            </p:spPr>
            <p:txBody>
              <a:bodyPr/>
              <a:lstStyle/>
              <a:p>
                <a:endParaRPr lang="en-US"/>
              </a:p>
            </p:txBody>
          </p:sp>
          <p:sp>
            <p:nvSpPr>
              <p:cNvPr id="130138" name="Freeform 90"/>
              <p:cNvSpPr>
                <a:spLocks/>
              </p:cNvSpPr>
              <p:nvPr/>
            </p:nvSpPr>
            <p:spPr bwMode="auto">
              <a:xfrm>
                <a:off x="3970" y="3504"/>
                <a:ext cx="13" cy="1"/>
              </a:xfrm>
              <a:custGeom>
                <a:avLst/>
                <a:gdLst/>
                <a:ahLst/>
                <a:cxnLst>
                  <a:cxn ang="0">
                    <a:pos x="0" y="0"/>
                  </a:cxn>
                  <a:cxn ang="0">
                    <a:pos x="6" y="0"/>
                  </a:cxn>
                  <a:cxn ang="0">
                    <a:pos x="13" y="0"/>
                  </a:cxn>
                </a:cxnLst>
                <a:rect l="0" t="0" r="r" b="b"/>
                <a:pathLst>
                  <a:path w="13">
                    <a:moveTo>
                      <a:pt x="0" y="0"/>
                    </a:moveTo>
                    <a:lnTo>
                      <a:pt x="6" y="0"/>
                    </a:lnTo>
                    <a:lnTo>
                      <a:pt x="13" y="0"/>
                    </a:lnTo>
                  </a:path>
                </a:pathLst>
              </a:custGeom>
              <a:noFill/>
              <a:ln w="4763">
                <a:solidFill>
                  <a:srgbClr val="008080"/>
                </a:solidFill>
                <a:prstDash val="solid"/>
                <a:round/>
                <a:headEnd/>
                <a:tailEnd/>
              </a:ln>
            </p:spPr>
            <p:txBody>
              <a:bodyPr/>
              <a:lstStyle/>
              <a:p>
                <a:endParaRPr lang="en-US"/>
              </a:p>
            </p:txBody>
          </p:sp>
          <p:sp>
            <p:nvSpPr>
              <p:cNvPr id="130139" name="Line 91"/>
              <p:cNvSpPr>
                <a:spLocks noChangeShapeType="1"/>
              </p:cNvSpPr>
              <p:nvPr/>
            </p:nvSpPr>
            <p:spPr bwMode="auto">
              <a:xfrm>
                <a:off x="3983" y="3504"/>
                <a:ext cx="9" cy="1"/>
              </a:xfrm>
              <a:prstGeom prst="line">
                <a:avLst/>
              </a:prstGeom>
              <a:noFill/>
              <a:ln w="4763">
                <a:solidFill>
                  <a:srgbClr val="008080"/>
                </a:solidFill>
                <a:round/>
                <a:headEnd/>
                <a:tailEnd/>
              </a:ln>
            </p:spPr>
            <p:txBody>
              <a:bodyPr/>
              <a:lstStyle/>
              <a:p>
                <a:endParaRPr lang="en-US"/>
              </a:p>
            </p:txBody>
          </p:sp>
          <p:sp>
            <p:nvSpPr>
              <p:cNvPr id="130140" name="Freeform 92"/>
              <p:cNvSpPr>
                <a:spLocks/>
              </p:cNvSpPr>
              <p:nvPr/>
            </p:nvSpPr>
            <p:spPr bwMode="auto">
              <a:xfrm>
                <a:off x="3992" y="3504"/>
                <a:ext cx="13" cy="1"/>
              </a:xfrm>
              <a:custGeom>
                <a:avLst/>
                <a:gdLst/>
                <a:ahLst/>
                <a:cxnLst>
                  <a:cxn ang="0">
                    <a:pos x="0" y="0"/>
                  </a:cxn>
                  <a:cxn ang="0">
                    <a:pos x="7" y="0"/>
                  </a:cxn>
                  <a:cxn ang="0">
                    <a:pos x="13" y="0"/>
                  </a:cxn>
                </a:cxnLst>
                <a:rect l="0" t="0" r="r" b="b"/>
                <a:pathLst>
                  <a:path w="13">
                    <a:moveTo>
                      <a:pt x="0" y="0"/>
                    </a:moveTo>
                    <a:lnTo>
                      <a:pt x="7" y="0"/>
                    </a:lnTo>
                    <a:lnTo>
                      <a:pt x="13" y="0"/>
                    </a:lnTo>
                  </a:path>
                </a:pathLst>
              </a:custGeom>
              <a:noFill/>
              <a:ln w="4763">
                <a:solidFill>
                  <a:srgbClr val="008080"/>
                </a:solidFill>
                <a:prstDash val="solid"/>
                <a:round/>
                <a:headEnd/>
                <a:tailEnd/>
              </a:ln>
            </p:spPr>
            <p:txBody>
              <a:bodyPr/>
              <a:lstStyle/>
              <a:p>
                <a:endParaRPr lang="en-US"/>
              </a:p>
            </p:txBody>
          </p:sp>
          <p:sp>
            <p:nvSpPr>
              <p:cNvPr id="130141" name="Line 93"/>
              <p:cNvSpPr>
                <a:spLocks noChangeShapeType="1"/>
              </p:cNvSpPr>
              <p:nvPr/>
            </p:nvSpPr>
            <p:spPr bwMode="auto">
              <a:xfrm>
                <a:off x="4005" y="3504"/>
                <a:ext cx="10" cy="1"/>
              </a:xfrm>
              <a:prstGeom prst="line">
                <a:avLst/>
              </a:prstGeom>
              <a:noFill/>
              <a:ln w="4763">
                <a:solidFill>
                  <a:srgbClr val="008080"/>
                </a:solidFill>
                <a:round/>
                <a:headEnd/>
                <a:tailEnd/>
              </a:ln>
            </p:spPr>
            <p:txBody>
              <a:bodyPr/>
              <a:lstStyle/>
              <a:p>
                <a:endParaRPr lang="en-US"/>
              </a:p>
            </p:txBody>
          </p:sp>
          <p:sp>
            <p:nvSpPr>
              <p:cNvPr id="130142" name="Freeform 94"/>
              <p:cNvSpPr>
                <a:spLocks/>
              </p:cNvSpPr>
              <p:nvPr/>
            </p:nvSpPr>
            <p:spPr bwMode="auto">
              <a:xfrm>
                <a:off x="4015" y="3504"/>
                <a:ext cx="13" cy="1"/>
              </a:xfrm>
              <a:custGeom>
                <a:avLst/>
                <a:gdLst/>
                <a:ahLst/>
                <a:cxnLst>
                  <a:cxn ang="0">
                    <a:pos x="0" y="0"/>
                  </a:cxn>
                  <a:cxn ang="0">
                    <a:pos x="6" y="0"/>
                  </a:cxn>
                  <a:cxn ang="0">
                    <a:pos x="13" y="0"/>
                  </a:cxn>
                </a:cxnLst>
                <a:rect l="0" t="0" r="r" b="b"/>
                <a:pathLst>
                  <a:path w="13">
                    <a:moveTo>
                      <a:pt x="0" y="0"/>
                    </a:moveTo>
                    <a:lnTo>
                      <a:pt x="6" y="0"/>
                    </a:lnTo>
                    <a:lnTo>
                      <a:pt x="13" y="0"/>
                    </a:lnTo>
                  </a:path>
                </a:pathLst>
              </a:custGeom>
              <a:noFill/>
              <a:ln w="4763">
                <a:solidFill>
                  <a:srgbClr val="008080"/>
                </a:solidFill>
                <a:prstDash val="solid"/>
                <a:round/>
                <a:headEnd/>
                <a:tailEnd/>
              </a:ln>
            </p:spPr>
            <p:txBody>
              <a:bodyPr/>
              <a:lstStyle/>
              <a:p>
                <a:endParaRPr lang="en-US"/>
              </a:p>
            </p:txBody>
          </p:sp>
          <p:sp>
            <p:nvSpPr>
              <p:cNvPr id="130143" name="Line 95"/>
              <p:cNvSpPr>
                <a:spLocks noChangeShapeType="1"/>
              </p:cNvSpPr>
              <p:nvPr/>
            </p:nvSpPr>
            <p:spPr bwMode="auto">
              <a:xfrm>
                <a:off x="4028" y="3504"/>
                <a:ext cx="9" cy="1"/>
              </a:xfrm>
              <a:prstGeom prst="line">
                <a:avLst/>
              </a:prstGeom>
              <a:noFill/>
              <a:ln w="4763">
                <a:solidFill>
                  <a:srgbClr val="008080"/>
                </a:solidFill>
                <a:round/>
                <a:headEnd/>
                <a:tailEnd/>
              </a:ln>
            </p:spPr>
            <p:txBody>
              <a:bodyPr/>
              <a:lstStyle/>
              <a:p>
                <a:endParaRPr lang="en-US"/>
              </a:p>
            </p:txBody>
          </p:sp>
          <p:sp>
            <p:nvSpPr>
              <p:cNvPr id="130144" name="Freeform 96"/>
              <p:cNvSpPr>
                <a:spLocks/>
              </p:cNvSpPr>
              <p:nvPr/>
            </p:nvSpPr>
            <p:spPr bwMode="auto">
              <a:xfrm>
                <a:off x="4037" y="3504"/>
                <a:ext cx="13" cy="3"/>
              </a:xfrm>
              <a:custGeom>
                <a:avLst/>
                <a:gdLst/>
                <a:ahLst/>
                <a:cxnLst>
                  <a:cxn ang="0">
                    <a:pos x="0" y="0"/>
                  </a:cxn>
                  <a:cxn ang="0">
                    <a:pos x="7" y="0"/>
                  </a:cxn>
                  <a:cxn ang="0">
                    <a:pos x="13" y="3"/>
                  </a:cxn>
                </a:cxnLst>
                <a:rect l="0" t="0" r="r" b="b"/>
                <a:pathLst>
                  <a:path w="13" h="3">
                    <a:moveTo>
                      <a:pt x="0" y="0"/>
                    </a:moveTo>
                    <a:lnTo>
                      <a:pt x="7" y="0"/>
                    </a:lnTo>
                    <a:lnTo>
                      <a:pt x="13" y="3"/>
                    </a:lnTo>
                  </a:path>
                </a:pathLst>
              </a:custGeom>
              <a:noFill/>
              <a:ln w="4763">
                <a:solidFill>
                  <a:srgbClr val="008080"/>
                </a:solidFill>
                <a:prstDash val="solid"/>
                <a:round/>
                <a:headEnd/>
                <a:tailEnd/>
              </a:ln>
            </p:spPr>
            <p:txBody>
              <a:bodyPr/>
              <a:lstStyle/>
              <a:p>
                <a:endParaRPr lang="en-US"/>
              </a:p>
            </p:txBody>
          </p:sp>
          <p:sp>
            <p:nvSpPr>
              <p:cNvPr id="130145" name="Line 97"/>
              <p:cNvSpPr>
                <a:spLocks noChangeShapeType="1"/>
              </p:cNvSpPr>
              <p:nvPr/>
            </p:nvSpPr>
            <p:spPr bwMode="auto">
              <a:xfrm>
                <a:off x="4050" y="3507"/>
                <a:ext cx="10" cy="1"/>
              </a:xfrm>
              <a:prstGeom prst="line">
                <a:avLst/>
              </a:prstGeom>
              <a:noFill/>
              <a:ln w="4763">
                <a:solidFill>
                  <a:srgbClr val="008080"/>
                </a:solidFill>
                <a:round/>
                <a:headEnd/>
                <a:tailEnd/>
              </a:ln>
            </p:spPr>
            <p:txBody>
              <a:bodyPr/>
              <a:lstStyle/>
              <a:p>
                <a:endParaRPr lang="en-US"/>
              </a:p>
            </p:txBody>
          </p:sp>
          <p:sp>
            <p:nvSpPr>
              <p:cNvPr id="130146" name="Freeform 98"/>
              <p:cNvSpPr>
                <a:spLocks/>
              </p:cNvSpPr>
              <p:nvPr/>
            </p:nvSpPr>
            <p:spPr bwMode="auto">
              <a:xfrm>
                <a:off x="4060" y="3504"/>
                <a:ext cx="9" cy="3"/>
              </a:xfrm>
              <a:custGeom>
                <a:avLst/>
                <a:gdLst/>
                <a:ahLst/>
                <a:cxnLst>
                  <a:cxn ang="0">
                    <a:pos x="0" y="3"/>
                  </a:cxn>
                  <a:cxn ang="0">
                    <a:pos x="3" y="0"/>
                  </a:cxn>
                  <a:cxn ang="0">
                    <a:pos x="9" y="0"/>
                  </a:cxn>
                </a:cxnLst>
                <a:rect l="0" t="0" r="r" b="b"/>
                <a:pathLst>
                  <a:path w="9" h="3">
                    <a:moveTo>
                      <a:pt x="0" y="3"/>
                    </a:moveTo>
                    <a:lnTo>
                      <a:pt x="3" y="0"/>
                    </a:lnTo>
                    <a:lnTo>
                      <a:pt x="9" y="0"/>
                    </a:lnTo>
                  </a:path>
                </a:pathLst>
              </a:custGeom>
              <a:noFill/>
              <a:ln w="4763">
                <a:solidFill>
                  <a:srgbClr val="008080"/>
                </a:solidFill>
                <a:prstDash val="solid"/>
                <a:round/>
                <a:headEnd/>
                <a:tailEnd/>
              </a:ln>
            </p:spPr>
            <p:txBody>
              <a:bodyPr/>
              <a:lstStyle/>
              <a:p>
                <a:endParaRPr lang="en-US"/>
              </a:p>
            </p:txBody>
          </p:sp>
          <p:sp>
            <p:nvSpPr>
              <p:cNvPr id="130147" name="Freeform 99"/>
              <p:cNvSpPr>
                <a:spLocks/>
              </p:cNvSpPr>
              <p:nvPr/>
            </p:nvSpPr>
            <p:spPr bwMode="auto">
              <a:xfrm>
                <a:off x="4069" y="3504"/>
                <a:ext cx="13" cy="1"/>
              </a:xfrm>
              <a:custGeom>
                <a:avLst/>
                <a:gdLst/>
                <a:ahLst/>
                <a:cxnLst>
                  <a:cxn ang="0">
                    <a:pos x="0" y="0"/>
                  </a:cxn>
                  <a:cxn ang="0">
                    <a:pos x="7" y="0"/>
                  </a:cxn>
                  <a:cxn ang="0">
                    <a:pos x="13" y="0"/>
                  </a:cxn>
                </a:cxnLst>
                <a:rect l="0" t="0" r="r" b="b"/>
                <a:pathLst>
                  <a:path w="13">
                    <a:moveTo>
                      <a:pt x="0" y="0"/>
                    </a:moveTo>
                    <a:lnTo>
                      <a:pt x="7" y="0"/>
                    </a:lnTo>
                    <a:lnTo>
                      <a:pt x="13" y="0"/>
                    </a:lnTo>
                  </a:path>
                </a:pathLst>
              </a:custGeom>
              <a:noFill/>
              <a:ln w="4763">
                <a:solidFill>
                  <a:srgbClr val="008080"/>
                </a:solidFill>
                <a:prstDash val="solid"/>
                <a:round/>
                <a:headEnd/>
                <a:tailEnd/>
              </a:ln>
            </p:spPr>
            <p:txBody>
              <a:bodyPr/>
              <a:lstStyle/>
              <a:p>
                <a:endParaRPr lang="en-US"/>
              </a:p>
            </p:txBody>
          </p:sp>
          <p:sp>
            <p:nvSpPr>
              <p:cNvPr id="130148" name="Line 100"/>
              <p:cNvSpPr>
                <a:spLocks noChangeShapeType="1"/>
              </p:cNvSpPr>
              <p:nvPr/>
            </p:nvSpPr>
            <p:spPr bwMode="auto">
              <a:xfrm>
                <a:off x="4082" y="3504"/>
                <a:ext cx="10" cy="1"/>
              </a:xfrm>
              <a:prstGeom prst="line">
                <a:avLst/>
              </a:prstGeom>
              <a:noFill/>
              <a:ln w="4763">
                <a:solidFill>
                  <a:srgbClr val="008080"/>
                </a:solidFill>
                <a:round/>
                <a:headEnd/>
                <a:tailEnd/>
              </a:ln>
            </p:spPr>
            <p:txBody>
              <a:bodyPr/>
              <a:lstStyle/>
              <a:p>
                <a:endParaRPr lang="en-US"/>
              </a:p>
            </p:txBody>
          </p:sp>
          <p:sp>
            <p:nvSpPr>
              <p:cNvPr id="130149" name="Freeform 101"/>
              <p:cNvSpPr>
                <a:spLocks/>
              </p:cNvSpPr>
              <p:nvPr/>
            </p:nvSpPr>
            <p:spPr bwMode="auto">
              <a:xfrm>
                <a:off x="4092" y="3504"/>
                <a:ext cx="13" cy="1"/>
              </a:xfrm>
              <a:custGeom>
                <a:avLst/>
                <a:gdLst/>
                <a:ahLst/>
                <a:cxnLst>
                  <a:cxn ang="0">
                    <a:pos x="0" y="0"/>
                  </a:cxn>
                  <a:cxn ang="0">
                    <a:pos x="6" y="0"/>
                  </a:cxn>
                  <a:cxn ang="0">
                    <a:pos x="13" y="0"/>
                  </a:cxn>
                </a:cxnLst>
                <a:rect l="0" t="0" r="r" b="b"/>
                <a:pathLst>
                  <a:path w="13">
                    <a:moveTo>
                      <a:pt x="0" y="0"/>
                    </a:moveTo>
                    <a:lnTo>
                      <a:pt x="6" y="0"/>
                    </a:lnTo>
                    <a:lnTo>
                      <a:pt x="13" y="0"/>
                    </a:lnTo>
                  </a:path>
                </a:pathLst>
              </a:custGeom>
              <a:noFill/>
              <a:ln w="4763">
                <a:solidFill>
                  <a:srgbClr val="008080"/>
                </a:solidFill>
                <a:prstDash val="solid"/>
                <a:round/>
                <a:headEnd/>
                <a:tailEnd/>
              </a:ln>
            </p:spPr>
            <p:txBody>
              <a:bodyPr/>
              <a:lstStyle/>
              <a:p>
                <a:endParaRPr lang="en-US"/>
              </a:p>
            </p:txBody>
          </p:sp>
          <p:sp>
            <p:nvSpPr>
              <p:cNvPr id="130150" name="Freeform 102"/>
              <p:cNvSpPr>
                <a:spLocks/>
              </p:cNvSpPr>
              <p:nvPr/>
            </p:nvSpPr>
            <p:spPr bwMode="auto">
              <a:xfrm>
                <a:off x="4105" y="3501"/>
                <a:ext cx="9" cy="3"/>
              </a:xfrm>
              <a:custGeom>
                <a:avLst/>
                <a:gdLst/>
                <a:ahLst/>
                <a:cxnLst>
                  <a:cxn ang="0">
                    <a:pos x="0" y="3"/>
                  </a:cxn>
                  <a:cxn ang="0">
                    <a:pos x="3" y="0"/>
                  </a:cxn>
                  <a:cxn ang="0">
                    <a:pos x="9" y="0"/>
                  </a:cxn>
                </a:cxnLst>
                <a:rect l="0" t="0" r="r" b="b"/>
                <a:pathLst>
                  <a:path w="9" h="3">
                    <a:moveTo>
                      <a:pt x="0" y="3"/>
                    </a:moveTo>
                    <a:lnTo>
                      <a:pt x="3" y="0"/>
                    </a:lnTo>
                    <a:lnTo>
                      <a:pt x="9" y="0"/>
                    </a:lnTo>
                  </a:path>
                </a:pathLst>
              </a:custGeom>
              <a:noFill/>
              <a:ln w="4763">
                <a:solidFill>
                  <a:srgbClr val="008080"/>
                </a:solidFill>
                <a:prstDash val="solid"/>
                <a:round/>
                <a:headEnd/>
                <a:tailEnd/>
              </a:ln>
            </p:spPr>
            <p:txBody>
              <a:bodyPr/>
              <a:lstStyle/>
              <a:p>
                <a:endParaRPr lang="en-US"/>
              </a:p>
            </p:txBody>
          </p:sp>
          <p:sp>
            <p:nvSpPr>
              <p:cNvPr id="130151" name="Freeform 103"/>
              <p:cNvSpPr>
                <a:spLocks/>
              </p:cNvSpPr>
              <p:nvPr/>
            </p:nvSpPr>
            <p:spPr bwMode="auto">
              <a:xfrm>
                <a:off x="4114" y="3501"/>
                <a:ext cx="13" cy="1"/>
              </a:xfrm>
              <a:custGeom>
                <a:avLst/>
                <a:gdLst/>
                <a:ahLst/>
                <a:cxnLst>
                  <a:cxn ang="0">
                    <a:pos x="0" y="0"/>
                  </a:cxn>
                  <a:cxn ang="0">
                    <a:pos x="7" y="0"/>
                  </a:cxn>
                  <a:cxn ang="0">
                    <a:pos x="13" y="0"/>
                  </a:cxn>
                </a:cxnLst>
                <a:rect l="0" t="0" r="r" b="b"/>
                <a:pathLst>
                  <a:path w="13">
                    <a:moveTo>
                      <a:pt x="0" y="0"/>
                    </a:moveTo>
                    <a:lnTo>
                      <a:pt x="7" y="0"/>
                    </a:lnTo>
                    <a:lnTo>
                      <a:pt x="13" y="0"/>
                    </a:lnTo>
                  </a:path>
                </a:pathLst>
              </a:custGeom>
              <a:noFill/>
              <a:ln w="4763">
                <a:solidFill>
                  <a:srgbClr val="008080"/>
                </a:solidFill>
                <a:prstDash val="solid"/>
                <a:round/>
                <a:headEnd/>
                <a:tailEnd/>
              </a:ln>
            </p:spPr>
            <p:txBody>
              <a:bodyPr/>
              <a:lstStyle/>
              <a:p>
                <a:endParaRPr lang="en-US"/>
              </a:p>
            </p:txBody>
          </p:sp>
          <p:sp>
            <p:nvSpPr>
              <p:cNvPr id="130152" name="Freeform 104"/>
              <p:cNvSpPr>
                <a:spLocks/>
              </p:cNvSpPr>
              <p:nvPr/>
            </p:nvSpPr>
            <p:spPr bwMode="auto">
              <a:xfrm>
                <a:off x="4127" y="3494"/>
                <a:ext cx="10" cy="7"/>
              </a:xfrm>
              <a:custGeom>
                <a:avLst/>
                <a:gdLst/>
                <a:ahLst/>
                <a:cxnLst>
                  <a:cxn ang="0">
                    <a:pos x="0" y="7"/>
                  </a:cxn>
                  <a:cxn ang="0">
                    <a:pos x="3" y="3"/>
                  </a:cxn>
                  <a:cxn ang="0">
                    <a:pos x="10" y="0"/>
                  </a:cxn>
                </a:cxnLst>
                <a:rect l="0" t="0" r="r" b="b"/>
                <a:pathLst>
                  <a:path w="10" h="7">
                    <a:moveTo>
                      <a:pt x="0" y="7"/>
                    </a:moveTo>
                    <a:lnTo>
                      <a:pt x="3" y="3"/>
                    </a:lnTo>
                    <a:lnTo>
                      <a:pt x="10" y="0"/>
                    </a:lnTo>
                  </a:path>
                </a:pathLst>
              </a:custGeom>
              <a:noFill/>
              <a:ln w="4763">
                <a:solidFill>
                  <a:srgbClr val="008080"/>
                </a:solidFill>
                <a:prstDash val="solid"/>
                <a:round/>
                <a:headEnd/>
                <a:tailEnd/>
              </a:ln>
            </p:spPr>
            <p:txBody>
              <a:bodyPr/>
              <a:lstStyle/>
              <a:p>
                <a:endParaRPr lang="en-US"/>
              </a:p>
            </p:txBody>
          </p:sp>
          <p:sp>
            <p:nvSpPr>
              <p:cNvPr id="130153" name="Freeform 105"/>
              <p:cNvSpPr>
                <a:spLocks/>
              </p:cNvSpPr>
              <p:nvPr/>
            </p:nvSpPr>
            <p:spPr bwMode="auto">
              <a:xfrm>
                <a:off x="4137" y="3491"/>
                <a:ext cx="12" cy="3"/>
              </a:xfrm>
              <a:custGeom>
                <a:avLst/>
                <a:gdLst/>
                <a:ahLst/>
                <a:cxnLst>
                  <a:cxn ang="0">
                    <a:pos x="0" y="3"/>
                  </a:cxn>
                  <a:cxn ang="0">
                    <a:pos x="6" y="0"/>
                  </a:cxn>
                  <a:cxn ang="0">
                    <a:pos x="12" y="0"/>
                  </a:cxn>
                </a:cxnLst>
                <a:rect l="0" t="0" r="r" b="b"/>
                <a:pathLst>
                  <a:path w="12" h="3">
                    <a:moveTo>
                      <a:pt x="0" y="3"/>
                    </a:moveTo>
                    <a:lnTo>
                      <a:pt x="6" y="0"/>
                    </a:lnTo>
                    <a:lnTo>
                      <a:pt x="12" y="0"/>
                    </a:lnTo>
                  </a:path>
                </a:pathLst>
              </a:custGeom>
              <a:noFill/>
              <a:ln w="4763">
                <a:solidFill>
                  <a:srgbClr val="008080"/>
                </a:solidFill>
                <a:prstDash val="solid"/>
                <a:round/>
                <a:headEnd/>
                <a:tailEnd/>
              </a:ln>
            </p:spPr>
            <p:txBody>
              <a:bodyPr/>
              <a:lstStyle/>
              <a:p>
                <a:endParaRPr lang="en-US"/>
              </a:p>
            </p:txBody>
          </p:sp>
          <p:sp>
            <p:nvSpPr>
              <p:cNvPr id="130154" name="Line 106"/>
              <p:cNvSpPr>
                <a:spLocks noChangeShapeType="1"/>
              </p:cNvSpPr>
              <p:nvPr/>
            </p:nvSpPr>
            <p:spPr bwMode="auto">
              <a:xfrm flipV="1">
                <a:off x="4149" y="3485"/>
                <a:ext cx="10" cy="6"/>
              </a:xfrm>
              <a:prstGeom prst="line">
                <a:avLst/>
              </a:prstGeom>
              <a:noFill/>
              <a:ln w="4763">
                <a:solidFill>
                  <a:srgbClr val="008080"/>
                </a:solidFill>
                <a:round/>
                <a:headEnd/>
                <a:tailEnd/>
              </a:ln>
            </p:spPr>
            <p:txBody>
              <a:bodyPr/>
              <a:lstStyle/>
              <a:p>
                <a:endParaRPr lang="en-US"/>
              </a:p>
            </p:txBody>
          </p:sp>
          <p:sp>
            <p:nvSpPr>
              <p:cNvPr id="130155" name="Freeform 107"/>
              <p:cNvSpPr>
                <a:spLocks/>
              </p:cNvSpPr>
              <p:nvPr/>
            </p:nvSpPr>
            <p:spPr bwMode="auto">
              <a:xfrm>
                <a:off x="4159" y="3475"/>
                <a:ext cx="13" cy="10"/>
              </a:xfrm>
              <a:custGeom>
                <a:avLst/>
                <a:gdLst/>
                <a:ahLst/>
                <a:cxnLst>
                  <a:cxn ang="0">
                    <a:pos x="0" y="10"/>
                  </a:cxn>
                  <a:cxn ang="0">
                    <a:pos x="7" y="6"/>
                  </a:cxn>
                  <a:cxn ang="0">
                    <a:pos x="13" y="0"/>
                  </a:cxn>
                </a:cxnLst>
                <a:rect l="0" t="0" r="r" b="b"/>
                <a:pathLst>
                  <a:path w="13" h="10">
                    <a:moveTo>
                      <a:pt x="0" y="10"/>
                    </a:moveTo>
                    <a:lnTo>
                      <a:pt x="7" y="6"/>
                    </a:lnTo>
                    <a:lnTo>
                      <a:pt x="13" y="0"/>
                    </a:lnTo>
                  </a:path>
                </a:pathLst>
              </a:custGeom>
              <a:noFill/>
              <a:ln w="4763">
                <a:solidFill>
                  <a:srgbClr val="008080"/>
                </a:solidFill>
                <a:prstDash val="solid"/>
                <a:round/>
                <a:headEnd/>
                <a:tailEnd/>
              </a:ln>
            </p:spPr>
            <p:txBody>
              <a:bodyPr/>
              <a:lstStyle/>
              <a:p>
                <a:endParaRPr lang="en-US"/>
              </a:p>
            </p:txBody>
          </p:sp>
          <p:sp>
            <p:nvSpPr>
              <p:cNvPr id="130156" name="Line 108"/>
              <p:cNvSpPr>
                <a:spLocks noChangeShapeType="1"/>
              </p:cNvSpPr>
              <p:nvPr/>
            </p:nvSpPr>
            <p:spPr bwMode="auto">
              <a:xfrm flipV="1">
                <a:off x="4172" y="3462"/>
                <a:ext cx="10" cy="13"/>
              </a:xfrm>
              <a:prstGeom prst="line">
                <a:avLst/>
              </a:prstGeom>
              <a:noFill/>
              <a:ln w="4763">
                <a:solidFill>
                  <a:srgbClr val="008080"/>
                </a:solidFill>
                <a:round/>
                <a:headEnd/>
                <a:tailEnd/>
              </a:ln>
            </p:spPr>
            <p:txBody>
              <a:bodyPr/>
              <a:lstStyle/>
              <a:p>
                <a:endParaRPr lang="en-US"/>
              </a:p>
            </p:txBody>
          </p:sp>
          <p:sp>
            <p:nvSpPr>
              <p:cNvPr id="130157" name="Freeform 109"/>
              <p:cNvSpPr>
                <a:spLocks/>
              </p:cNvSpPr>
              <p:nvPr/>
            </p:nvSpPr>
            <p:spPr bwMode="auto">
              <a:xfrm>
                <a:off x="4182" y="3446"/>
                <a:ext cx="12" cy="16"/>
              </a:xfrm>
              <a:custGeom>
                <a:avLst/>
                <a:gdLst/>
                <a:ahLst/>
                <a:cxnLst>
                  <a:cxn ang="0">
                    <a:pos x="0" y="16"/>
                  </a:cxn>
                  <a:cxn ang="0">
                    <a:pos x="6" y="10"/>
                  </a:cxn>
                  <a:cxn ang="0">
                    <a:pos x="12" y="0"/>
                  </a:cxn>
                </a:cxnLst>
                <a:rect l="0" t="0" r="r" b="b"/>
                <a:pathLst>
                  <a:path w="12" h="16">
                    <a:moveTo>
                      <a:pt x="0" y="16"/>
                    </a:moveTo>
                    <a:lnTo>
                      <a:pt x="6" y="10"/>
                    </a:lnTo>
                    <a:lnTo>
                      <a:pt x="12" y="0"/>
                    </a:lnTo>
                  </a:path>
                </a:pathLst>
              </a:custGeom>
              <a:noFill/>
              <a:ln w="4763">
                <a:solidFill>
                  <a:srgbClr val="008080"/>
                </a:solidFill>
                <a:prstDash val="solid"/>
                <a:round/>
                <a:headEnd/>
                <a:tailEnd/>
              </a:ln>
            </p:spPr>
            <p:txBody>
              <a:bodyPr/>
              <a:lstStyle/>
              <a:p>
                <a:endParaRPr lang="en-US"/>
              </a:p>
            </p:txBody>
          </p:sp>
          <p:sp>
            <p:nvSpPr>
              <p:cNvPr id="130158" name="Freeform 110"/>
              <p:cNvSpPr>
                <a:spLocks/>
              </p:cNvSpPr>
              <p:nvPr/>
            </p:nvSpPr>
            <p:spPr bwMode="auto">
              <a:xfrm>
                <a:off x="4194" y="3420"/>
                <a:ext cx="10" cy="26"/>
              </a:xfrm>
              <a:custGeom>
                <a:avLst/>
                <a:gdLst/>
                <a:ahLst/>
                <a:cxnLst>
                  <a:cxn ang="0">
                    <a:pos x="0" y="26"/>
                  </a:cxn>
                  <a:cxn ang="0">
                    <a:pos x="4" y="13"/>
                  </a:cxn>
                  <a:cxn ang="0">
                    <a:pos x="10" y="0"/>
                  </a:cxn>
                </a:cxnLst>
                <a:rect l="0" t="0" r="r" b="b"/>
                <a:pathLst>
                  <a:path w="10" h="26">
                    <a:moveTo>
                      <a:pt x="0" y="26"/>
                    </a:moveTo>
                    <a:lnTo>
                      <a:pt x="4" y="13"/>
                    </a:lnTo>
                    <a:lnTo>
                      <a:pt x="10" y="0"/>
                    </a:lnTo>
                  </a:path>
                </a:pathLst>
              </a:custGeom>
              <a:noFill/>
              <a:ln w="4763">
                <a:solidFill>
                  <a:srgbClr val="008080"/>
                </a:solidFill>
                <a:prstDash val="solid"/>
                <a:round/>
                <a:headEnd/>
                <a:tailEnd/>
              </a:ln>
            </p:spPr>
            <p:txBody>
              <a:bodyPr/>
              <a:lstStyle/>
              <a:p>
                <a:endParaRPr lang="en-US"/>
              </a:p>
            </p:txBody>
          </p:sp>
          <p:sp>
            <p:nvSpPr>
              <p:cNvPr id="130159" name="Freeform 111"/>
              <p:cNvSpPr>
                <a:spLocks/>
              </p:cNvSpPr>
              <p:nvPr/>
            </p:nvSpPr>
            <p:spPr bwMode="auto">
              <a:xfrm>
                <a:off x="4204" y="3394"/>
                <a:ext cx="13" cy="26"/>
              </a:xfrm>
              <a:custGeom>
                <a:avLst/>
                <a:gdLst/>
                <a:ahLst/>
                <a:cxnLst>
                  <a:cxn ang="0">
                    <a:pos x="0" y="26"/>
                  </a:cxn>
                  <a:cxn ang="0">
                    <a:pos x="6" y="13"/>
                  </a:cxn>
                  <a:cxn ang="0">
                    <a:pos x="13" y="0"/>
                  </a:cxn>
                </a:cxnLst>
                <a:rect l="0" t="0" r="r" b="b"/>
                <a:pathLst>
                  <a:path w="13" h="26">
                    <a:moveTo>
                      <a:pt x="0" y="26"/>
                    </a:moveTo>
                    <a:lnTo>
                      <a:pt x="6" y="13"/>
                    </a:lnTo>
                    <a:lnTo>
                      <a:pt x="13" y="0"/>
                    </a:lnTo>
                  </a:path>
                </a:pathLst>
              </a:custGeom>
              <a:noFill/>
              <a:ln w="4763">
                <a:solidFill>
                  <a:srgbClr val="008080"/>
                </a:solidFill>
                <a:prstDash val="solid"/>
                <a:round/>
                <a:headEnd/>
                <a:tailEnd/>
              </a:ln>
            </p:spPr>
            <p:txBody>
              <a:bodyPr/>
              <a:lstStyle/>
              <a:p>
                <a:endParaRPr lang="en-US"/>
              </a:p>
            </p:txBody>
          </p:sp>
          <p:sp>
            <p:nvSpPr>
              <p:cNvPr id="130160" name="Freeform 112"/>
              <p:cNvSpPr>
                <a:spLocks/>
              </p:cNvSpPr>
              <p:nvPr/>
            </p:nvSpPr>
            <p:spPr bwMode="auto">
              <a:xfrm>
                <a:off x="4217" y="3359"/>
                <a:ext cx="10" cy="35"/>
              </a:xfrm>
              <a:custGeom>
                <a:avLst/>
                <a:gdLst/>
                <a:ahLst/>
                <a:cxnLst>
                  <a:cxn ang="0">
                    <a:pos x="0" y="35"/>
                  </a:cxn>
                  <a:cxn ang="0">
                    <a:pos x="3" y="19"/>
                  </a:cxn>
                  <a:cxn ang="0">
                    <a:pos x="10" y="0"/>
                  </a:cxn>
                </a:cxnLst>
                <a:rect l="0" t="0" r="r" b="b"/>
                <a:pathLst>
                  <a:path w="10" h="35">
                    <a:moveTo>
                      <a:pt x="0" y="35"/>
                    </a:moveTo>
                    <a:lnTo>
                      <a:pt x="3" y="19"/>
                    </a:lnTo>
                    <a:lnTo>
                      <a:pt x="10" y="0"/>
                    </a:lnTo>
                  </a:path>
                </a:pathLst>
              </a:custGeom>
              <a:noFill/>
              <a:ln w="4763">
                <a:solidFill>
                  <a:srgbClr val="008080"/>
                </a:solidFill>
                <a:prstDash val="solid"/>
                <a:round/>
                <a:headEnd/>
                <a:tailEnd/>
              </a:ln>
            </p:spPr>
            <p:txBody>
              <a:bodyPr/>
              <a:lstStyle/>
              <a:p>
                <a:endParaRPr lang="en-US"/>
              </a:p>
            </p:txBody>
          </p:sp>
          <p:sp>
            <p:nvSpPr>
              <p:cNvPr id="130161" name="Freeform 113"/>
              <p:cNvSpPr>
                <a:spLocks/>
              </p:cNvSpPr>
              <p:nvPr/>
            </p:nvSpPr>
            <p:spPr bwMode="auto">
              <a:xfrm>
                <a:off x="4227" y="3320"/>
                <a:ext cx="12" cy="39"/>
              </a:xfrm>
              <a:custGeom>
                <a:avLst/>
                <a:gdLst/>
                <a:ahLst/>
                <a:cxnLst>
                  <a:cxn ang="0">
                    <a:pos x="0" y="39"/>
                  </a:cxn>
                  <a:cxn ang="0">
                    <a:pos x="6" y="20"/>
                  </a:cxn>
                  <a:cxn ang="0">
                    <a:pos x="12" y="0"/>
                  </a:cxn>
                </a:cxnLst>
                <a:rect l="0" t="0" r="r" b="b"/>
                <a:pathLst>
                  <a:path w="12" h="39">
                    <a:moveTo>
                      <a:pt x="0" y="39"/>
                    </a:moveTo>
                    <a:lnTo>
                      <a:pt x="6" y="20"/>
                    </a:lnTo>
                    <a:lnTo>
                      <a:pt x="12" y="0"/>
                    </a:lnTo>
                  </a:path>
                </a:pathLst>
              </a:custGeom>
              <a:noFill/>
              <a:ln w="4763">
                <a:solidFill>
                  <a:srgbClr val="008080"/>
                </a:solidFill>
                <a:prstDash val="solid"/>
                <a:round/>
                <a:headEnd/>
                <a:tailEnd/>
              </a:ln>
            </p:spPr>
            <p:txBody>
              <a:bodyPr/>
              <a:lstStyle/>
              <a:p>
                <a:endParaRPr lang="en-US"/>
              </a:p>
            </p:txBody>
          </p:sp>
          <p:sp>
            <p:nvSpPr>
              <p:cNvPr id="130162" name="Line 114"/>
              <p:cNvSpPr>
                <a:spLocks noChangeShapeType="1"/>
              </p:cNvSpPr>
              <p:nvPr/>
            </p:nvSpPr>
            <p:spPr bwMode="auto">
              <a:xfrm flipV="1">
                <a:off x="4239" y="3279"/>
                <a:ext cx="10" cy="41"/>
              </a:xfrm>
              <a:prstGeom prst="line">
                <a:avLst/>
              </a:prstGeom>
              <a:noFill/>
              <a:ln w="4763">
                <a:solidFill>
                  <a:srgbClr val="008080"/>
                </a:solidFill>
                <a:round/>
                <a:headEnd/>
                <a:tailEnd/>
              </a:ln>
            </p:spPr>
            <p:txBody>
              <a:bodyPr/>
              <a:lstStyle/>
              <a:p>
                <a:endParaRPr lang="en-US"/>
              </a:p>
            </p:txBody>
          </p:sp>
          <p:sp>
            <p:nvSpPr>
              <p:cNvPr id="130163" name="Line 115"/>
              <p:cNvSpPr>
                <a:spLocks noChangeShapeType="1"/>
              </p:cNvSpPr>
              <p:nvPr/>
            </p:nvSpPr>
            <p:spPr bwMode="auto">
              <a:xfrm flipV="1">
                <a:off x="4249" y="3230"/>
                <a:ext cx="10" cy="49"/>
              </a:xfrm>
              <a:prstGeom prst="line">
                <a:avLst/>
              </a:prstGeom>
              <a:noFill/>
              <a:ln w="4763">
                <a:solidFill>
                  <a:srgbClr val="008080"/>
                </a:solidFill>
                <a:round/>
                <a:headEnd/>
                <a:tailEnd/>
              </a:ln>
            </p:spPr>
            <p:txBody>
              <a:bodyPr/>
              <a:lstStyle/>
              <a:p>
                <a:endParaRPr lang="en-US"/>
              </a:p>
            </p:txBody>
          </p:sp>
          <p:sp>
            <p:nvSpPr>
              <p:cNvPr id="130164" name="Freeform 116"/>
              <p:cNvSpPr>
                <a:spLocks/>
              </p:cNvSpPr>
              <p:nvPr/>
            </p:nvSpPr>
            <p:spPr bwMode="auto">
              <a:xfrm>
                <a:off x="4259" y="3176"/>
                <a:ext cx="12" cy="54"/>
              </a:xfrm>
              <a:custGeom>
                <a:avLst/>
                <a:gdLst/>
                <a:ahLst/>
                <a:cxnLst>
                  <a:cxn ang="0">
                    <a:pos x="0" y="54"/>
                  </a:cxn>
                  <a:cxn ang="0">
                    <a:pos x="6" y="29"/>
                  </a:cxn>
                  <a:cxn ang="0">
                    <a:pos x="12" y="0"/>
                  </a:cxn>
                </a:cxnLst>
                <a:rect l="0" t="0" r="r" b="b"/>
                <a:pathLst>
                  <a:path w="12" h="54">
                    <a:moveTo>
                      <a:pt x="0" y="54"/>
                    </a:moveTo>
                    <a:lnTo>
                      <a:pt x="6" y="29"/>
                    </a:lnTo>
                    <a:lnTo>
                      <a:pt x="12" y="0"/>
                    </a:lnTo>
                  </a:path>
                </a:pathLst>
              </a:custGeom>
              <a:noFill/>
              <a:ln w="4763">
                <a:solidFill>
                  <a:srgbClr val="008080"/>
                </a:solidFill>
                <a:prstDash val="solid"/>
                <a:round/>
                <a:headEnd/>
                <a:tailEnd/>
              </a:ln>
            </p:spPr>
            <p:txBody>
              <a:bodyPr/>
              <a:lstStyle/>
              <a:p>
                <a:endParaRPr lang="en-US"/>
              </a:p>
            </p:txBody>
          </p:sp>
          <p:sp>
            <p:nvSpPr>
              <p:cNvPr id="130165" name="Freeform 117"/>
              <p:cNvSpPr>
                <a:spLocks/>
              </p:cNvSpPr>
              <p:nvPr/>
            </p:nvSpPr>
            <p:spPr bwMode="auto">
              <a:xfrm>
                <a:off x="4271" y="3118"/>
                <a:ext cx="10" cy="58"/>
              </a:xfrm>
              <a:custGeom>
                <a:avLst/>
                <a:gdLst/>
                <a:ahLst/>
                <a:cxnLst>
                  <a:cxn ang="0">
                    <a:pos x="0" y="58"/>
                  </a:cxn>
                  <a:cxn ang="0">
                    <a:pos x="4" y="29"/>
                  </a:cxn>
                  <a:cxn ang="0">
                    <a:pos x="10" y="0"/>
                  </a:cxn>
                </a:cxnLst>
                <a:rect l="0" t="0" r="r" b="b"/>
                <a:pathLst>
                  <a:path w="10" h="58">
                    <a:moveTo>
                      <a:pt x="0" y="58"/>
                    </a:moveTo>
                    <a:lnTo>
                      <a:pt x="4" y="29"/>
                    </a:lnTo>
                    <a:lnTo>
                      <a:pt x="10" y="0"/>
                    </a:lnTo>
                  </a:path>
                </a:pathLst>
              </a:custGeom>
              <a:noFill/>
              <a:ln w="4763">
                <a:solidFill>
                  <a:srgbClr val="008080"/>
                </a:solidFill>
                <a:prstDash val="solid"/>
                <a:round/>
                <a:headEnd/>
                <a:tailEnd/>
              </a:ln>
            </p:spPr>
            <p:txBody>
              <a:bodyPr/>
              <a:lstStyle/>
              <a:p>
                <a:endParaRPr lang="en-US"/>
              </a:p>
            </p:txBody>
          </p:sp>
          <p:sp>
            <p:nvSpPr>
              <p:cNvPr id="130166" name="Freeform 118"/>
              <p:cNvSpPr>
                <a:spLocks/>
              </p:cNvSpPr>
              <p:nvPr/>
            </p:nvSpPr>
            <p:spPr bwMode="auto">
              <a:xfrm>
                <a:off x="4281" y="3063"/>
                <a:ext cx="13" cy="55"/>
              </a:xfrm>
              <a:custGeom>
                <a:avLst/>
                <a:gdLst/>
                <a:ahLst/>
                <a:cxnLst>
                  <a:cxn ang="0">
                    <a:pos x="0" y="55"/>
                  </a:cxn>
                  <a:cxn ang="0">
                    <a:pos x="7" y="29"/>
                  </a:cxn>
                  <a:cxn ang="0">
                    <a:pos x="13" y="0"/>
                  </a:cxn>
                </a:cxnLst>
                <a:rect l="0" t="0" r="r" b="b"/>
                <a:pathLst>
                  <a:path w="13" h="55">
                    <a:moveTo>
                      <a:pt x="0" y="55"/>
                    </a:moveTo>
                    <a:lnTo>
                      <a:pt x="7" y="29"/>
                    </a:lnTo>
                    <a:lnTo>
                      <a:pt x="13" y="0"/>
                    </a:lnTo>
                  </a:path>
                </a:pathLst>
              </a:custGeom>
              <a:noFill/>
              <a:ln w="4763">
                <a:solidFill>
                  <a:srgbClr val="008080"/>
                </a:solidFill>
                <a:prstDash val="solid"/>
                <a:round/>
                <a:headEnd/>
                <a:tailEnd/>
              </a:ln>
            </p:spPr>
            <p:txBody>
              <a:bodyPr/>
              <a:lstStyle/>
              <a:p>
                <a:endParaRPr lang="en-US"/>
              </a:p>
            </p:txBody>
          </p:sp>
          <p:sp>
            <p:nvSpPr>
              <p:cNvPr id="130167" name="Freeform 119"/>
              <p:cNvSpPr>
                <a:spLocks/>
              </p:cNvSpPr>
              <p:nvPr/>
            </p:nvSpPr>
            <p:spPr bwMode="auto">
              <a:xfrm>
                <a:off x="4294" y="2995"/>
                <a:ext cx="10" cy="68"/>
              </a:xfrm>
              <a:custGeom>
                <a:avLst/>
                <a:gdLst/>
                <a:ahLst/>
                <a:cxnLst>
                  <a:cxn ang="0">
                    <a:pos x="0" y="68"/>
                  </a:cxn>
                  <a:cxn ang="0">
                    <a:pos x="3" y="52"/>
                  </a:cxn>
                  <a:cxn ang="0">
                    <a:pos x="3" y="32"/>
                  </a:cxn>
                  <a:cxn ang="0">
                    <a:pos x="6" y="16"/>
                  </a:cxn>
                  <a:cxn ang="0">
                    <a:pos x="10" y="0"/>
                  </a:cxn>
                </a:cxnLst>
                <a:rect l="0" t="0" r="r" b="b"/>
                <a:pathLst>
                  <a:path w="10" h="68">
                    <a:moveTo>
                      <a:pt x="0" y="68"/>
                    </a:moveTo>
                    <a:lnTo>
                      <a:pt x="3" y="52"/>
                    </a:lnTo>
                    <a:lnTo>
                      <a:pt x="3" y="32"/>
                    </a:lnTo>
                    <a:lnTo>
                      <a:pt x="6" y="16"/>
                    </a:lnTo>
                    <a:lnTo>
                      <a:pt x="10" y="0"/>
                    </a:lnTo>
                  </a:path>
                </a:pathLst>
              </a:custGeom>
              <a:noFill/>
              <a:ln w="4763">
                <a:solidFill>
                  <a:srgbClr val="008080"/>
                </a:solidFill>
                <a:prstDash val="solid"/>
                <a:round/>
                <a:headEnd/>
                <a:tailEnd/>
              </a:ln>
            </p:spPr>
            <p:txBody>
              <a:bodyPr/>
              <a:lstStyle/>
              <a:p>
                <a:endParaRPr lang="en-US"/>
              </a:p>
            </p:txBody>
          </p:sp>
          <p:sp>
            <p:nvSpPr>
              <p:cNvPr id="130168" name="Freeform 120"/>
              <p:cNvSpPr>
                <a:spLocks/>
              </p:cNvSpPr>
              <p:nvPr/>
            </p:nvSpPr>
            <p:spPr bwMode="auto">
              <a:xfrm>
                <a:off x="4304" y="2941"/>
                <a:ext cx="12" cy="54"/>
              </a:xfrm>
              <a:custGeom>
                <a:avLst/>
                <a:gdLst/>
                <a:ahLst/>
                <a:cxnLst>
                  <a:cxn ang="0">
                    <a:pos x="0" y="54"/>
                  </a:cxn>
                  <a:cxn ang="0">
                    <a:pos x="6" y="25"/>
                  </a:cxn>
                  <a:cxn ang="0">
                    <a:pos x="12" y="0"/>
                  </a:cxn>
                </a:cxnLst>
                <a:rect l="0" t="0" r="r" b="b"/>
                <a:pathLst>
                  <a:path w="12" h="54">
                    <a:moveTo>
                      <a:pt x="0" y="54"/>
                    </a:moveTo>
                    <a:lnTo>
                      <a:pt x="6" y="25"/>
                    </a:lnTo>
                    <a:lnTo>
                      <a:pt x="12" y="0"/>
                    </a:lnTo>
                  </a:path>
                </a:pathLst>
              </a:custGeom>
              <a:noFill/>
              <a:ln w="4763">
                <a:solidFill>
                  <a:srgbClr val="008080"/>
                </a:solidFill>
                <a:prstDash val="solid"/>
                <a:round/>
                <a:headEnd/>
                <a:tailEnd/>
              </a:ln>
            </p:spPr>
            <p:txBody>
              <a:bodyPr/>
              <a:lstStyle/>
              <a:p>
                <a:endParaRPr lang="en-US"/>
              </a:p>
            </p:txBody>
          </p:sp>
          <p:sp>
            <p:nvSpPr>
              <p:cNvPr id="130169" name="Freeform 121"/>
              <p:cNvSpPr>
                <a:spLocks/>
              </p:cNvSpPr>
              <p:nvPr/>
            </p:nvSpPr>
            <p:spPr bwMode="auto">
              <a:xfrm>
                <a:off x="4316" y="2876"/>
                <a:ext cx="10" cy="65"/>
              </a:xfrm>
              <a:custGeom>
                <a:avLst/>
                <a:gdLst/>
                <a:ahLst/>
                <a:cxnLst>
                  <a:cxn ang="0">
                    <a:pos x="0" y="65"/>
                  </a:cxn>
                  <a:cxn ang="0">
                    <a:pos x="4" y="32"/>
                  </a:cxn>
                  <a:cxn ang="0">
                    <a:pos x="7" y="16"/>
                  </a:cxn>
                  <a:cxn ang="0">
                    <a:pos x="10" y="0"/>
                  </a:cxn>
                </a:cxnLst>
                <a:rect l="0" t="0" r="r" b="b"/>
                <a:pathLst>
                  <a:path w="10" h="65">
                    <a:moveTo>
                      <a:pt x="0" y="65"/>
                    </a:moveTo>
                    <a:lnTo>
                      <a:pt x="4" y="32"/>
                    </a:lnTo>
                    <a:lnTo>
                      <a:pt x="7" y="16"/>
                    </a:lnTo>
                    <a:lnTo>
                      <a:pt x="10" y="0"/>
                    </a:lnTo>
                  </a:path>
                </a:pathLst>
              </a:custGeom>
              <a:noFill/>
              <a:ln w="4763">
                <a:solidFill>
                  <a:srgbClr val="008080"/>
                </a:solidFill>
                <a:prstDash val="solid"/>
                <a:round/>
                <a:headEnd/>
                <a:tailEnd/>
              </a:ln>
            </p:spPr>
            <p:txBody>
              <a:bodyPr/>
              <a:lstStyle/>
              <a:p>
                <a:endParaRPr lang="en-US"/>
              </a:p>
            </p:txBody>
          </p:sp>
          <p:sp>
            <p:nvSpPr>
              <p:cNvPr id="130170" name="Freeform 122"/>
              <p:cNvSpPr>
                <a:spLocks/>
              </p:cNvSpPr>
              <p:nvPr/>
            </p:nvSpPr>
            <p:spPr bwMode="auto">
              <a:xfrm>
                <a:off x="4326" y="2828"/>
                <a:ext cx="13" cy="48"/>
              </a:xfrm>
              <a:custGeom>
                <a:avLst/>
                <a:gdLst/>
                <a:ahLst/>
                <a:cxnLst>
                  <a:cxn ang="0">
                    <a:pos x="0" y="48"/>
                  </a:cxn>
                  <a:cxn ang="0">
                    <a:pos x="6" y="22"/>
                  </a:cxn>
                  <a:cxn ang="0">
                    <a:pos x="13" y="0"/>
                  </a:cxn>
                </a:cxnLst>
                <a:rect l="0" t="0" r="r" b="b"/>
                <a:pathLst>
                  <a:path w="13" h="48">
                    <a:moveTo>
                      <a:pt x="0" y="48"/>
                    </a:moveTo>
                    <a:lnTo>
                      <a:pt x="6" y="22"/>
                    </a:lnTo>
                    <a:lnTo>
                      <a:pt x="13" y="0"/>
                    </a:lnTo>
                  </a:path>
                </a:pathLst>
              </a:custGeom>
              <a:noFill/>
              <a:ln w="4763">
                <a:solidFill>
                  <a:srgbClr val="008080"/>
                </a:solidFill>
                <a:prstDash val="solid"/>
                <a:round/>
                <a:headEnd/>
                <a:tailEnd/>
              </a:ln>
            </p:spPr>
            <p:txBody>
              <a:bodyPr/>
              <a:lstStyle/>
              <a:p>
                <a:endParaRPr lang="en-US"/>
              </a:p>
            </p:txBody>
          </p:sp>
          <p:sp>
            <p:nvSpPr>
              <p:cNvPr id="130171" name="Freeform 123"/>
              <p:cNvSpPr>
                <a:spLocks/>
              </p:cNvSpPr>
              <p:nvPr/>
            </p:nvSpPr>
            <p:spPr bwMode="auto">
              <a:xfrm>
                <a:off x="4339" y="2773"/>
                <a:ext cx="9" cy="55"/>
              </a:xfrm>
              <a:custGeom>
                <a:avLst/>
                <a:gdLst/>
                <a:ahLst/>
                <a:cxnLst>
                  <a:cxn ang="0">
                    <a:pos x="0" y="55"/>
                  </a:cxn>
                  <a:cxn ang="0">
                    <a:pos x="3" y="26"/>
                  </a:cxn>
                  <a:cxn ang="0">
                    <a:pos x="9" y="0"/>
                  </a:cxn>
                </a:cxnLst>
                <a:rect l="0" t="0" r="r" b="b"/>
                <a:pathLst>
                  <a:path w="9" h="55">
                    <a:moveTo>
                      <a:pt x="0" y="55"/>
                    </a:moveTo>
                    <a:lnTo>
                      <a:pt x="3" y="26"/>
                    </a:lnTo>
                    <a:lnTo>
                      <a:pt x="9" y="0"/>
                    </a:lnTo>
                  </a:path>
                </a:pathLst>
              </a:custGeom>
              <a:noFill/>
              <a:ln w="4763">
                <a:solidFill>
                  <a:srgbClr val="008080"/>
                </a:solidFill>
                <a:prstDash val="solid"/>
                <a:round/>
                <a:headEnd/>
                <a:tailEnd/>
              </a:ln>
            </p:spPr>
            <p:txBody>
              <a:bodyPr/>
              <a:lstStyle/>
              <a:p>
                <a:endParaRPr lang="en-US"/>
              </a:p>
            </p:txBody>
          </p:sp>
          <p:sp>
            <p:nvSpPr>
              <p:cNvPr id="130172" name="Freeform 124"/>
              <p:cNvSpPr>
                <a:spLocks/>
              </p:cNvSpPr>
              <p:nvPr/>
            </p:nvSpPr>
            <p:spPr bwMode="auto">
              <a:xfrm>
                <a:off x="4348" y="2725"/>
                <a:ext cx="13" cy="48"/>
              </a:xfrm>
              <a:custGeom>
                <a:avLst/>
                <a:gdLst/>
                <a:ahLst/>
                <a:cxnLst>
                  <a:cxn ang="0">
                    <a:pos x="0" y="48"/>
                  </a:cxn>
                  <a:cxn ang="0">
                    <a:pos x="7" y="22"/>
                  </a:cxn>
                  <a:cxn ang="0">
                    <a:pos x="13" y="0"/>
                  </a:cxn>
                </a:cxnLst>
                <a:rect l="0" t="0" r="r" b="b"/>
                <a:pathLst>
                  <a:path w="13" h="48">
                    <a:moveTo>
                      <a:pt x="0" y="48"/>
                    </a:moveTo>
                    <a:lnTo>
                      <a:pt x="7" y="22"/>
                    </a:lnTo>
                    <a:lnTo>
                      <a:pt x="13" y="0"/>
                    </a:lnTo>
                  </a:path>
                </a:pathLst>
              </a:custGeom>
              <a:noFill/>
              <a:ln w="4763">
                <a:solidFill>
                  <a:srgbClr val="008080"/>
                </a:solidFill>
                <a:prstDash val="solid"/>
                <a:round/>
                <a:headEnd/>
                <a:tailEnd/>
              </a:ln>
            </p:spPr>
            <p:txBody>
              <a:bodyPr/>
              <a:lstStyle/>
              <a:p>
                <a:endParaRPr lang="en-US"/>
              </a:p>
            </p:txBody>
          </p:sp>
          <p:sp>
            <p:nvSpPr>
              <p:cNvPr id="130173" name="Freeform 125"/>
              <p:cNvSpPr>
                <a:spLocks/>
              </p:cNvSpPr>
              <p:nvPr/>
            </p:nvSpPr>
            <p:spPr bwMode="auto">
              <a:xfrm>
                <a:off x="4361" y="2673"/>
                <a:ext cx="10" cy="52"/>
              </a:xfrm>
              <a:custGeom>
                <a:avLst/>
                <a:gdLst/>
                <a:ahLst/>
                <a:cxnLst>
                  <a:cxn ang="0">
                    <a:pos x="0" y="52"/>
                  </a:cxn>
                  <a:cxn ang="0">
                    <a:pos x="4" y="26"/>
                  </a:cxn>
                  <a:cxn ang="0">
                    <a:pos x="10" y="0"/>
                  </a:cxn>
                </a:cxnLst>
                <a:rect l="0" t="0" r="r" b="b"/>
                <a:pathLst>
                  <a:path w="10" h="52">
                    <a:moveTo>
                      <a:pt x="0" y="52"/>
                    </a:moveTo>
                    <a:lnTo>
                      <a:pt x="4" y="26"/>
                    </a:lnTo>
                    <a:lnTo>
                      <a:pt x="10" y="0"/>
                    </a:lnTo>
                  </a:path>
                </a:pathLst>
              </a:custGeom>
              <a:noFill/>
              <a:ln w="4763">
                <a:solidFill>
                  <a:srgbClr val="008080"/>
                </a:solidFill>
                <a:prstDash val="solid"/>
                <a:round/>
                <a:headEnd/>
                <a:tailEnd/>
              </a:ln>
            </p:spPr>
            <p:txBody>
              <a:bodyPr/>
              <a:lstStyle/>
              <a:p>
                <a:endParaRPr lang="en-US"/>
              </a:p>
            </p:txBody>
          </p:sp>
          <p:sp>
            <p:nvSpPr>
              <p:cNvPr id="130174" name="Freeform 126"/>
              <p:cNvSpPr>
                <a:spLocks/>
              </p:cNvSpPr>
              <p:nvPr/>
            </p:nvSpPr>
            <p:spPr bwMode="auto">
              <a:xfrm>
                <a:off x="4371" y="2635"/>
                <a:ext cx="13" cy="38"/>
              </a:xfrm>
              <a:custGeom>
                <a:avLst/>
                <a:gdLst/>
                <a:ahLst/>
                <a:cxnLst>
                  <a:cxn ang="0">
                    <a:pos x="0" y="38"/>
                  </a:cxn>
                  <a:cxn ang="0">
                    <a:pos x="6" y="19"/>
                  </a:cxn>
                  <a:cxn ang="0">
                    <a:pos x="13" y="0"/>
                  </a:cxn>
                </a:cxnLst>
                <a:rect l="0" t="0" r="r" b="b"/>
                <a:pathLst>
                  <a:path w="13" h="38">
                    <a:moveTo>
                      <a:pt x="0" y="38"/>
                    </a:moveTo>
                    <a:lnTo>
                      <a:pt x="6" y="19"/>
                    </a:lnTo>
                    <a:lnTo>
                      <a:pt x="13" y="0"/>
                    </a:lnTo>
                  </a:path>
                </a:pathLst>
              </a:custGeom>
              <a:noFill/>
              <a:ln w="4763">
                <a:solidFill>
                  <a:srgbClr val="008080"/>
                </a:solidFill>
                <a:prstDash val="solid"/>
                <a:round/>
                <a:headEnd/>
                <a:tailEnd/>
              </a:ln>
            </p:spPr>
            <p:txBody>
              <a:bodyPr/>
              <a:lstStyle/>
              <a:p>
                <a:endParaRPr lang="en-US"/>
              </a:p>
            </p:txBody>
          </p:sp>
          <p:sp>
            <p:nvSpPr>
              <p:cNvPr id="130175" name="Freeform 127"/>
              <p:cNvSpPr>
                <a:spLocks/>
              </p:cNvSpPr>
              <p:nvPr/>
            </p:nvSpPr>
            <p:spPr bwMode="auto">
              <a:xfrm>
                <a:off x="4384" y="2593"/>
                <a:ext cx="9" cy="42"/>
              </a:xfrm>
              <a:custGeom>
                <a:avLst/>
                <a:gdLst/>
                <a:ahLst/>
                <a:cxnLst>
                  <a:cxn ang="0">
                    <a:pos x="0" y="42"/>
                  </a:cxn>
                  <a:cxn ang="0">
                    <a:pos x="3" y="19"/>
                  </a:cxn>
                  <a:cxn ang="0">
                    <a:pos x="6" y="10"/>
                  </a:cxn>
                  <a:cxn ang="0">
                    <a:pos x="9" y="0"/>
                  </a:cxn>
                </a:cxnLst>
                <a:rect l="0" t="0" r="r" b="b"/>
                <a:pathLst>
                  <a:path w="9" h="42">
                    <a:moveTo>
                      <a:pt x="0" y="42"/>
                    </a:moveTo>
                    <a:lnTo>
                      <a:pt x="3" y="19"/>
                    </a:lnTo>
                    <a:lnTo>
                      <a:pt x="6" y="10"/>
                    </a:lnTo>
                    <a:lnTo>
                      <a:pt x="9" y="0"/>
                    </a:lnTo>
                  </a:path>
                </a:pathLst>
              </a:custGeom>
              <a:noFill/>
              <a:ln w="4763">
                <a:solidFill>
                  <a:srgbClr val="008080"/>
                </a:solidFill>
                <a:prstDash val="solid"/>
                <a:round/>
                <a:headEnd/>
                <a:tailEnd/>
              </a:ln>
            </p:spPr>
            <p:txBody>
              <a:bodyPr/>
              <a:lstStyle/>
              <a:p>
                <a:endParaRPr lang="en-US"/>
              </a:p>
            </p:txBody>
          </p:sp>
          <p:sp>
            <p:nvSpPr>
              <p:cNvPr id="130176" name="Freeform 128"/>
              <p:cNvSpPr>
                <a:spLocks/>
              </p:cNvSpPr>
              <p:nvPr/>
            </p:nvSpPr>
            <p:spPr bwMode="auto">
              <a:xfrm>
                <a:off x="4393" y="2574"/>
                <a:ext cx="13" cy="19"/>
              </a:xfrm>
              <a:custGeom>
                <a:avLst/>
                <a:gdLst/>
                <a:ahLst/>
                <a:cxnLst>
                  <a:cxn ang="0">
                    <a:pos x="0" y="19"/>
                  </a:cxn>
                  <a:cxn ang="0">
                    <a:pos x="4" y="13"/>
                  </a:cxn>
                  <a:cxn ang="0">
                    <a:pos x="7" y="9"/>
                  </a:cxn>
                  <a:cxn ang="0">
                    <a:pos x="13" y="0"/>
                  </a:cxn>
                </a:cxnLst>
                <a:rect l="0" t="0" r="r" b="b"/>
                <a:pathLst>
                  <a:path w="13" h="19">
                    <a:moveTo>
                      <a:pt x="0" y="19"/>
                    </a:moveTo>
                    <a:lnTo>
                      <a:pt x="4" y="13"/>
                    </a:lnTo>
                    <a:lnTo>
                      <a:pt x="7" y="9"/>
                    </a:lnTo>
                    <a:lnTo>
                      <a:pt x="13" y="0"/>
                    </a:lnTo>
                  </a:path>
                </a:pathLst>
              </a:custGeom>
              <a:noFill/>
              <a:ln w="4763">
                <a:solidFill>
                  <a:srgbClr val="008080"/>
                </a:solidFill>
                <a:prstDash val="solid"/>
                <a:round/>
                <a:headEnd/>
                <a:tailEnd/>
              </a:ln>
            </p:spPr>
            <p:txBody>
              <a:bodyPr/>
              <a:lstStyle/>
              <a:p>
                <a:endParaRPr lang="en-US"/>
              </a:p>
            </p:txBody>
          </p:sp>
          <p:sp>
            <p:nvSpPr>
              <p:cNvPr id="130177" name="Line 129"/>
              <p:cNvSpPr>
                <a:spLocks noChangeShapeType="1"/>
              </p:cNvSpPr>
              <p:nvPr/>
            </p:nvSpPr>
            <p:spPr bwMode="auto">
              <a:xfrm flipV="1">
                <a:off x="4406" y="2551"/>
                <a:ext cx="10" cy="23"/>
              </a:xfrm>
              <a:prstGeom prst="line">
                <a:avLst/>
              </a:prstGeom>
              <a:noFill/>
              <a:ln w="4763">
                <a:solidFill>
                  <a:srgbClr val="008080"/>
                </a:solidFill>
                <a:round/>
                <a:headEnd/>
                <a:tailEnd/>
              </a:ln>
            </p:spPr>
            <p:txBody>
              <a:bodyPr/>
              <a:lstStyle/>
              <a:p>
                <a:endParaRPr lang="en-US"/>
              </a:p>
            </p:txBody>
          </p:sp>
          <p:sp>
            <p:nvSpPr>
              <p:cNvPr id="130178" name="Freeform 130"/>
              <p:cNvSpPr>
                <a:spLocks/>
              </p:cNvSpPr>
              <p:nvPr/>
            </p:nvSpPr>
            <p:spPr bwMode="auto">
              <a:xfrm>
                <a:off x="4416" y="2525"/>
                <a:ext cx="13" cy="26"/>
              </a:xfrm>
              <a:custGeom>
                <a:avLst/>
                <a:gdLst/>
                <a:ahLst/>
                <a:cxnLst>
                  <a:cxn ang="0">
                    <a:pos x="0" y="26"/>
                  </a:cxn>
                  <a:cxn ang="0">
                    <a:pos x="6" y="13"/>
                  </a:cxn>
                  <a:cxn ang="0">
                    <a:pos x="13" y="0"/>
                  </a:cxn>
                </a:cxnLst>
                <a:rect l="0" t="0" r="r" b="b"/>
                <a:pathLst>
                  <a:path w="13" h="26">
                    <a:moveTo>
                      <a:pt x="0" y="26"/>
                    </a:moveTo>
                    <a:lnTo>
                      <a:pt x="6" y="13"/>
                    </a:lnTo>
                    <a:lnTo>
                      <a:pt x="13" y="0"/>
                    </a:lnTo>
                  </a:path>
                </a:pathLst>
              </a:custGeom>
              <a:noFill/>
              <a:ln w="4763">
                <a:solidFill>
                  <a:srgbClr val="008080"/>
                </a:solidFill>
                <a:prstDash val="solid"/>
                <a:round/>
                <a:headEnd/>
                <a:tailEnd/>
              </a:ln>
            </p:spPr>
            <p:txBody>
              <a:bodyPr/>
              <a:lstStyle/>
              <a:p>
                <a:endParaRPr lang="en-US"/>
              </a:p>
            </p:txBody>
          </p:sp>
          <p:sp>
            <p:nvSpPr>
              <p:cNvPr id="130179" name="Freeform 131"/>
              <p:cNvSpPr>
                <a:spLocks/>
              </p:cNvSpPr>
              <p:nvPr/>
            </p:nvSpPr>
            <p:spPr bwMode="auto">
              <a:xfrm>
                <a:off x="4429" y="2516"/>
                <a:ext cx="9" cy="9"/>
              </a:xfrm>
              <a:custGeom>
                <a:avLst/>
                <a:gdLst/>
                <a:ahLst/>
                <a:cxnLst>
                  <a:cxn ang="0">
                    <a:pos x="0" y="9"/>
                  </a:cxn>
                  <a:cxn ang="0">
                    <a:pos x="3" y="3"/>
                  </a:cxn>
                  <a:cxn ang="0">
                    <a:pos x="9" y="0"/>
                  </a:cxn>
                </a:cxnLst>
                <a:rect l="0" t="0" r="r" b="b"/>
                <a:pathLst>
                  <a:path w="9" h="9">
                    <a:moveTo>
                      <a:pt x="0" y="9"/>
                    </a:moveTo>
                    <a:lnTo>
                      <a:pt x="3" y="3"/>
                    </a:lnTo>
                    <a:lnTo>
                      <a:pt x="9" y="0"/>
                    </a:lnTo>
                  </a:path>
                </a:pathLst>
              </a:custGeom>
              <a:noFill/>
              <a:ln w="4763">
                <a:solidFill>
                  <a:srgbClr val="008080"/>
                </a:solidFill>
                <a:prstDash val="solid"/>
                <a:round/>
                <a:headEnd/>
                <a:tailEnd/>
              </a:ln>
            </p:spPr>
            <p:txBody>
              <a:bodyPr/>
              <a:lstStyle/>
              <a:p>
                <a:endParaRPr lang="en-US"/>
              </a:p>
            </p:txBody>
          </p:sp>
          <p:sp>
            <p:nvSpPr>
              <p:cNvPr id="130180" name="Freeform 132"/>
              <p:cNvSpPr>
                <a:spLocks/>
              </p:cNvSpPr>
              <p:nvPr/>
            </p:nvSpPr>
            <p:spPr bwMode="auto">
              <a:xfrm>
                <a:off x="4438" y="2516"/>
                <a:ext cx="13" cy="9"/>
              </a:xfrm>
              <a:custGeom>
                <a:avLst/>
                <a:gdLst/>
                <a:ahLst/>
                <a:cxnLst>
                  <a:cxn ang="0">
                    <a:pos x="0" y="0"/>
                  </a:cxn>
                  <a:cxn ang="0">
                    <a:pos x="4" y="0"/>
                  </a:cxn>
                  <a:cxn ang="0">
                    <a:pos x="7" y="3"/>
                  </a:cxn>
                  <a:cxn ang="0">
                    <a:pos x="10" y="6"/>
                  </a:cxn>
                  <a:cxn ang="0">
                    <a:pos x="13" y="9"/>
                  </a:cxn>
                </a:cxnLst>
                <a:rect l="0" t="0" r="r" b="b"/>
                <a:pathLst>
                  <a:path w="13" h="9">
                    <a:moveTo>
                      <a:pt x="0" y="0"/>
                    </a:moveTo>
                    <a:lnTo>
                      <a:pt x="4" y="0"/>
                    </a:lnTo>
                    <a:lnTo>
                      <a:pt x="7" y="3"/>
                    </a:lnTo>
                    <a:lnTo>
                      <a:pt x="10" y="6"/>
                    </a:lnTo>
                    <a:lnTo>
                      <a:pt x="13" y="9"/>
                    </a:lnTo>
                  </a:path>
                </a:pathLst>
              </a:custGeom>
              <a:noFill/>
              <a:ln w="4763">
                <a:solidFill>
                  <a:srgbClr val="008080"/>
                </a:solidFill>
                <a:prstDash val="solid"/>
                <a:round/>
                <a:headEnd/>
                <a:tailEnd/>
              </a:ln>
            </p:spPr>
            <p:txBody>
              <a:bodyPr/>
              <a:lstStyle/>
              <a:p>
                <a:endParaRPr lang="en-US"/>
              </a:p>
            </p:txBody>
          </p:sp>
          <p:sp>
            <p:nvSpPr>
              <p:cNvPr id="130181" name="Freeform 133"/>
              <p:cNvSpPr>
                <a:spLocks/>
              </p:cNvSpPr>
              <p:nvPr/>
            </p:nvSpPr>
            <p:spPr bwMode="auto">
              <a:xfrm>
                <a:off x="4451" y="2522"/>
                <a:ext cx="10" cy="3"/>
              </a:xfrm>
              <a:custGeom>
                <a:avLst/>
                <a:gdLst/>
                <a:ahLst/>
                <a:cxnLst>
                  <a:cxn ang="0">
                    <a:pos x="0" y="3"/>
                  </a:cxn>
                  <a:cxn ang="0">
                    <a:pos x="3" y="3"/>
                  </a:cxn>
                  <a:cxn ang="0">
                    <a:pos x="7" y="0"/>
                  </a:cxn>
                  <a:cxn ang="0">
                    <a:pos x="7" y="0"/>
                  </a:cxn>
                  <a:cxn ang="0">
                    <a:pos x="10" y="0"/>
                  </a:cxn>
                </a:cxnLst>
                <a:rect l="0" t="0" r="r" b="b"/>
                <a:pathLst>
                  <a:path w="10" h="3">
                    <a:moveTo>
                      <a:pt x="0" y="3"/>
                    </a:moveTo>
                    <a:lnTo>
                      <a:pt x="3" y="3"/>
                    </a:lnTo>
                    <a:lnTo>
                      <a:pt x="7" y="0"/>
                    </a:lnTo>
                    <a:lnTo>
                      <a:pt x="7" y="0"/>
                    </a:lnTo>
                    <a:lnTo>
                      <a:pt x="10" y="0"/>
                    </a:lnTo>
                  </a:path>
                </a:pathLst>
              </a:custGeom>
              <a:noFill/>
              <a:ln w="4763">
                <a:solidFill>
                  <a:srgbClr val="008080"/>
                </a:solidFill>
                <a:prstDash val="solid"/>
                <a:round/>
                <a:headEnd/>
                <a:tailEnd/>
              </a:ln>
            </p:spPr>
            <p:txBody>
              <a:bodyPr/>
              <a:lstStyle/>
              <a:p>
                <a:endParaRPr lang="en-US"/>
              </a:p>
            </p:txBody>
          </p:sp>
          <p:sp>
            <p:nvSpPr>
              <p:cNvPr id="130182" name="Freeform 134"/>
              <p:cNvSpPr>
                <a:spLocks/>
              </p:cNvSpPr>
              <p:nvPr/>
            </p:nvSpPr>
            <p:spPr bwMode="auto">
              <a:xfrm>
                <a:off x="4461" y="2522"/>
                <a:ext cx="9" cy="13"/>
              </a:xfrm>
              <a:custGeom>
                <a:avLst/>
                <a:gdLst/>
                <a:ahLst/>
                <a:cxnLst>
                  <a:cxn ang="0">
                    <a:pos x="0" y="0"/>
                  </a:cxn>
                  <a:cxn ang="0">
                    <a:pos x="3" y="7"/>
                  </a:cxn>
                  <a:cxn ang="0">
                    <a:pos x="9" y="13"/>
                  </a:cxn>
                </a:cxnLst>
                <a:rect l="0" t="0" r="r" b="b"/>
                <a:pathLst>
                  <a:path w="9" h="13">
                    <a:moveTo>
                      <a:pt x="0" y="0"/>
                    </a:moveTo>
                    <a:lnTo>
                      <a:pt x="3" y="7"/>
                    </a:lnTo>
                    <a:lnTo>
                      <a:pt x="9" y="13"/>
                    </a:lnTo>
                  </a:path>
                </a:pathLst>
              </a:custGeom>
              <a:noFill/>
              <a:ln w="4763">
                <a:solidFill>
                  <a:srgbClr val="008080"/>
                </a:solidFill>
                <a:prstDash val="solid"/>
                <a:round/>
                <a:headEnd/>
                <a:tailEnd/>
              </a:ln>
            </p:spPr>
            <p:txBody>
              <a:bodyPr/>
              <a:lstStyle/>
              <a:p>
                <a:endParaRPr lang="en-US"/>
              </a:p>
            </p:txBody>
          </p:sp>
          <p:sp>
            <p:nvSpPr>
              <p:cNvPr id="130183" name="Freeform 135"/>
              <p:cNvSpPr>
                <a:spLocks/>
              </p:cNvSpPr>
              <p:nvPr/>
            </p:nvSpPr>
            <p:spPr bwMode="auto">
              <a:xfrm>
                <a:off x="4470" y="2535"/>
                <a:ext cx="13" cy="16"/>
              </a:xfrm>
              <a:custGeom>
                <a:avLst/>
                <a:gdLst/>
                <a:ahLst/>
                <a:cxnLst>
                  <a:cxn ang="0">
                    <a:pos x="0" y="0"/>
                  </a:cxn>
                  <a:cxn ang="0">
                    <a:pos x="7" y="6"/>
                  </a:cxn>
                  <a:cxn ang="0">
                    <a:pos x="13" y="16"/>
                  </a:cxn>
                </a:cxnLst>
                <a:rect l="0" t="0" r="r" b="b"/>
                <a:pathLst>
                  <a:path w="13" h="16">
                    <a:moveTo>
                      <a:pt x="0" y="0"/>
                    </a:moveTo>
                    <a:lnTo>
                      <a:pt x="7" y="6"/>
                    </a:lnTo>
                    <a:lnTo>
                      <a:pt x="13" y="16"/>
                    </a:lnTo>
                  </a:path>
                </a:pathLst>
              </a:custGeom>
              <a:noFill/>
              <a:ln w="4763">
                <a:solidFill>
                  <a:srgbClr val="008080"/>
                </a:solidFill>
                <a:prstDash val="solid"/>
                <a:round/>
                <a:headEnd/>
                <a:tailEnd/>
              </a:ln>
            </p:spPr>
            <p:txBody>
              <a:bodyPr/>
              <a:lstStyle/>
              <a:p>
                <a:endParaRPr lang="en-US"/>
              </a:p>
            </p:txBody>
          </p:sp>
          <p:sp>
            <p:nvSpPr>
              <p:cNvPr id="130184" name="Freeform 136"/>
              <p:cNvSpPr>
                <a:spLocks/>
              </p:cNvSpPr>
              <p:nvPr/>
            </p:nvSpPr>
            <p:spPr bwMode="auto">
              <a:xfrm>
                <a:off x="4483" y="2551"/>
                <a:ext cx="10" cy="23"/>
              </a:xfrm>
              <a:custGeom>
                <a:avLst/>
                <a:gdLst/>
                <a:ahLst/>
                <a:cxnLst>
                  <a:cxn ang="0">
                    <a:pos x="0" y="0"/>
                  </a:cxn>
                  <a:cxn ang="0">
                    <a:pos x="4" y="10"/>
                  </a:cxn>
                  <a:cxn ang="0">
                    <a:pos x="10" y="23"/>
                  </a:cxn>
                </a:cxnLst>
                <a:rect l="0" t="0" r="r" b="b"/>
                <a:pathLst>
                  <a:path w="10" h="23">
                    <a:moveTo>
                      <a:pt x="0" y="0"/>
                    </a:moveTo>
                    <a:lnTo>
                      <a:pt x="4" y="10"/>
                    </a:lnTo>
                    <a:lnTo>
                      <a:pt x="10" y="23"/>
                    </a:lnTo>
                  </a:path>
                </a:pathLst>
              </a:custGeom>
              <a:noFill/>
              <a:ln w="4763">
                <a:solidFill>
                  <a:srgbClr val="008080"/>
                </a:solidFill>
                <a:prstDash val="solid"/>
                <a:round/>
                <a:headEnd/>
                <a:tailEnd/>
              </a:ln>
            </p:spPr>
            <p:txBody>
              <a:bodyPr/>
              <a:lstStyle/>
              <a:p>
                <a:endParaRPr lang="en-US"/>
              </a:p>
            </p:txBody>
          </p:sp>
          <p:sp>
            <p:nvSpPr>
              <p:cNvPr id="130185" name="Freeform 137"/>
              <p:cNvSpPr>
                <a:spLocks/>
              </p:cNvSpPr>
              <p:nvPr/>
            </p:nvSpPr>
            <p:spPr bwMode="auto">
              <a:xfrm>
                <a:off x="4493" y="2574"/>
                <a:ext cx="13" cy="19"/>
              </a:xfrm>
              <a:custGeom>
                <a:avLst/>
                <a:gdLst/>
                <a:ahLst/>
                <a:cxnLst>
                  <a:cxn ang="0">
                    <a:pos x="0" y="0"/>
                  </a:cxn>
                  <a:cxn ang="0">
                    <a:pos x="6" y="9"/>
                  </a:cxn>
                  <a:cxn ang="0">
                    <a:pos x="13" y="19"/>
                  </a:cxn>
                </a:cxnLst>
                <a:rect l="0" t="0" r="r" b="b"/>
                <a:pathLst>
                  <a:path w="13" h="19">
                    <a:moveTo>
                      <a:pt x="0" y="0"/>
                    </a:moveTo>
                    <a:lnTo>
                      <a:pt x="6" y="9"/>
                    </a:lnTo>
                    <a:lnTo>
                      <a:pt x="13" y="19"/>
                    </a:lnTo>
                  </a:path>
                </a:pathLst>
              </a:custGeom>
              <a:noFill/>
              <a:ln w="4763">
                <a:solidFill>
                  <a:srgbClr val="008080"/>
                </a:solidFill>
                <a:prstDash val="solid"/>
                <a:round/>
                <a:headEnd/>
                <a:tailEnd/>
              </a:ln>
            </p:spPr>
            <p:txBody>
              <a:bodyPr/>
              <a:lstStyle/>
              <a:p>
                <a:endParaRPr lang="en-US"/>
              </a:p>
            </p:txBody>
          </p:sp>
          <p:sp>
            <p:nvSpPr>
              <p:cNvPr id="130186" name="Freeform 138"/>
              <p:cNvSpPr>
                <a:spLocks/>
              </p:cNvSpPr>
              <p:nvPr/>
            </p:nvSpPr>
            <p:spPr bwMode="auto">
              <a:xfrm>
                <a:off x="4506" y="2593"/>
                <a:ext cx="9" cy="22"/>
              </a:xfrm>
              <a:custGeom>
                <a:avLst/>
                <a:gdLst/>
                <a:ahLst/>
                <a:cxnLst>
                  <a:cxn ang="0">
                    <a:pos x="0" y="0"/>
                  </a:cxn>
                  <a:cxn ang="0">
                    <a:pos x="3" y="10"/>
                  </a:cxn>
                  <a:cxn ang="0">
                    <a:pos x="9" y="22"/>
                  </a:cxn>
                </a:cxnLst>
                <a:rect l="0" t="0" r="r" b="b"/>
                <a:pathLst>
                  <a:path w="9" h="22">
                    <a:moveTo>
                      <a:pt x="0" y="0"/>
                    </a:moveTo>
                    <a:lnTo>
                      <a:pt x="3" y="10"/>
                    </a:lnTo>
                    <a:lnTo>
                      <a:pt x="9" y="22"/>
                    </a:lnTo>
                  </a:path>
                </a:pathLst>
              </a:custGeom>
              <a:noFill/>
              <a:ln w="4763">
                <a:solidFill>
                  <a:srgbClr val="008080"/>
                </a:solidFill>
                <a:prstDash val="solid"/>
                <a:round/>
                <a:headEnd/>
                <a:tailEnd/>
              </a:ln>
            </p:spPr>
            <p:txBody>
              <a:bodyPr/>
              <a:lstStyle/>
              <a:p>
                <a:endParaRPr lang="en-US"/>
              </a:p>
            </p:txBody>
          </p:sp>
          <p:sp>
            <p:nvSpPr>
              <p:cNvPr id="130187" name="Freeform 139"/>
              <p:cNvSpPr>
                <a:spLocks/>
              </p:cNvSpPr>
              <p:nvPr/>
            </p:nvSpPr>
            <p:spPr bwMode="auto">
              <a:xfrm>
                <a:off x="4515" y="2615"/>
                <a:ext cx="13" cy="33"/>
              </a:xfrm>
              <a:custGeom>
                <a:avLst/>
                <a:gdLst/>
                <a:ahLst/>
                <a:cxnLst>
                  <a:cxn ang="0">
                    <a:pos x="0" y="0"/>
                  </a:cxn>
                  <a:cxn ang="0">
                    <a:pos x="7" y="17"/>
                  </a:cxn>
                  <a:cxn ang="0">
                    <a:pos x="13" y="33"/>
                  </a:cxn>
                </a:cxnLst>
                <a:rect l="0" t="0" r="r" b="b"/>
                <a:pathLst>
                  <a:path w="13" h="33">
                    <a:moveTo>
                      <a:pt x="0" y="0"/>
                    </a:moveTo>
                    <a:lnTo>
                      <a:pt x="7" y="17"/>
                    </a:lnTo>
                    <a:lnTo>
                      <a:pt x="13" y="33"/>
                    </a:lnTo>
                  </a:path>
                </a:pathLst>
              </a:custGeom>
              <a:noFill/>
              <a:ln w="4763">
                <a:solidFill>
                  <a:srgbClr val="008080"/>
                </a:solidFill>
                <a:prstDash val="solid"/>
                <a:round/>
                <a:headEnd/>
                <a:tailEnd/>
              </a:ln>
            </p:spPr>
            <p:txBody>
              <a:bodyPr/>
              <a:lstStyle/>
              <a:p>
                <a:endParaRPr lang="en-US"/>
              </a:p>
            </p:txBody>
          </p:sp>
          <p:sp>
            <p:nvSpPr>
              <p:cNvPr id="130188" name="Line 140"/>
              <p:cNvSpPr>
                <a:spLocks noChangeShapeType="1"/>
              </p:cNvSpPr>
              <p:nvPr/>
            </p:nvSpPr>
            <p:spPr bwMode="auto">
              <a:xfrm>
                <a:off x="4528" y="2648"/>
                <a:ext cx="10" cy="29"/>
              </a:xfrm>
              <a:prstGeom prst="line">
                <a:avLst/>
              </a:prstGeom>
              <a:noFill/>
              <a:ln w="4763">
                <a:solidFill>
                  <a:srgbClr val="008080"/>
                </a:solidFill>
                <a:round/>
                <a:headEnd/>
                <a:tailEnd/>
              </a:ln>
            </p:spPr>
            <p:txBody>
              <a:bodyPr/>
              <a:lstStyle/>
              <a:p>
                <a:endParaRPr lang="en-US"/>
              </a:p>
            </p:txBody>
          </p:sp>
          <p:sp>
            <p:nvSpPr>
              <p:cNvPr id="130189" name="Freeform 141"/>
              <p:cNvSpPr>
                <a:spLocks/>
              </p:cNvSpPr>
              <p:nvPr/>
            </p:nvSpPr>
            <p:spPr bwMode="auto">
              <a:xfrm>
                <a:off x="4538" y="2677"/>
                <a:ext cx="13" cy="32"/>
              </a:xfrm>
              <a:custGeom>
                <a:avLst/>
                <a:gdLst/>
                <a:ahLst/>
                <a:cxnLst>
                  <a:cxn ang="0">
                    <a:pos x="0" y="0"/>
                  </a:cxn>
                  <a:cxn ang="0">
                    <a:pos x="6" y="16"/>
                  </a:cxn>
                  <a:cxn ang="0">
                    <a:pos x="13" y="32"/>
                  </a:cxn>
                </a:cxnLst>
                <a:rect l="0" t="0" r="r" b="b"/>
                <a:pathLst>
                  <a:path w="13" h="32">
                    <a:moveTo>
                      <a:pt x="0" y="0"/>
                    </a:moveTo>
                    <a:lnTo>
                      <a:pt x="6" y="16"/>
                    </a:lnTo>
                    <a:lnTo>
                      <a:pt x="13" y="32"/>
                    </a:lnTo>
                  </a:path>
                </a:pathLst>
              </a:custGeom>
              <a:noFill/>
              <a:ln w="4763">
                <a:solidFill>
                  <a:srgbClr val="008080"/>
                </a:solidFill>
                <a:prstDash val="solid"/>
                <a:round/>
                <a:headEnd/>
                <a:tailEnd/>
              </a:ln>
            </p:spPr>
            <p:txBody>
              <a:bodyPr/>
              <a:lstStyle/>
              <a:p>
                <a:endParaRPr lang="en-US"/>
              </a:p>
            </p:txBody>
          </p:sp>
          <p:sp>
            <p:nvSpPr>
              <p:cNvPr id="130190" name="Line 142"/>
              <p:cNvSpPr>
                <a:spLocks noChangeShapeType="1"/>
              </p:cNvSpPr>
              <p:nvPr/>
            </p:nvSpPr>
            <p:spPr bwMode="auto">
              <a:xfrm>
                <a:off x="4551" y="2709"/>
                <a:ext cx="9" cy="32"/>
              </a:xfrm>
              <a:prstGeom prst="line">
                <a:avLst/>
              </a:prstGeom>
              <a:noFill/>
              <a:ln w="4763">
                <a:solidFill>
                  <a:srgbClr val="008080"/>
                </a:solidFill>
                <a:round/>
                <a:headEnd/>
                <a:tailEnd/>
              </a:ln>
            </p:spPr>
            <p:txBody>
              <a:bodyPr/>
              <a:lstStyle/>
              <a:p>
                <a:endParaRPr lang="en-US"/>
              </a:p>
            </p:txBody>
          </p:sp>
          <p:sp>
            <p:nvSpPr>
              <p:cNvPr id="130191" name="Freeform 143"/>
              <p:cNvSpPr>
                <a:spLocks/>
              </p:cNvSpPr>
              <p:nvPr/>
            </p:nvSpPr>
            <p:spPr bwMode="auto">
              <a:xfrm>
                <a:off x="4560" y="2741"/>
                <a:ext cx="13" cy="35"/>
              </a:xfrm>
              <a:custGeom>
                <a:avLst/>
                <a:gdLst/>
                <a:ahLst/>
                <a:cxnLst>
                  <a:cxn ang="0">
                    <a:pos x="0" y="0"/>
                  </a:cxn>
                  <a:cxn ang="0">
                    <a:pos x="7" y="16"/>
                  </a:cxn>
                  <a:cxn ang="0">
                    <a:pos x="13" y="35"/>
                  </a:cxn>
                </a:cxnLst>
                <a:rect l="0" t="0" r="r" b="b"/>
                <a:pathLst>
                  <a:path w="13" h="35">
                    <a:moveTo>
                      <a:pt x="0" y="0"/>
                    </a:moveTo>
                    <a:lnTo>
                      <a:pt x="7" y="16"/>
                    </a:lnTo>
                    <a:lnTo>
                      <a:pt x="13" y="35"/>
                    </a:lnTo>
                  </a:path>
                </a:pathLst>
              </a:custGeom>
              <a:noFill/>
              <a:ln w="4763">
                <a:solidFill>
                  <a:srgbClr val="008080"/>
                </a:solidFill>
                <a:prstDash val="solid"/>
                <a:round/>
                <a:headEnd/>
                <a:tailEnd/>
              </a:ln>
            </p:spPr>
            <p:txBody>
              <a:bodyPr/>
              <a:lstStyle/>
              <a:p>
                <a:endParaRPr lang="en-US"/>
              </a:p>
            </p:txBody>
          </p:sp>
          <p:sp>
            <p:nvSpPr>
              <p:cNvPr id="130192" name="Line 144"/>
              <p:cNvSpPr>
                <a:spLocks noChangeShapeType="1"/>
              </p:cNvSpPr>
              <p:nvPr/>
            </p:nvSpPr>
            <p:spPr bwMode="auto">
              <a:xfrm>
                <a:off x="4573" y="2776"/>
                <a:ext cx="10" cy="36"/>
              </a:xfrm>
              <a:prstGeom prst="line">
                <a:avLst/>
              </a:prstGeom>
              <a:noFill/>
              <a:ln w="4763">
                <a:solidFill>
                  <a:srgbClr val="008080"/>
                </a:solidFill>
                <a:round/>
                <a:headEnd/>
                <a:tailEnd/>
              </a:ln>
            </p:spPr>
            <p:txBody>
              <a:bodyPr/>
              <a:lstStyle/>
              <a:p>
                <a:endParaRPr lang="en-US"/>
              </a:p>
            </p:txBody>
          </p:sp>
          <p:sp>
            <p:nvSpPr>
              <p:cNvPr id="130193" name="Freeform 145"/>
              <p:cNvSpPr>
                <a:spLocks/>
              </p:cNvSpPr>
              <p:nvPr/>
            </p:nvSpPr>
            <p:spPr bwMode="auto">
              <a:xfrm>
                <a:off x="4583" y="2812"/>
                <a:ext cx="13" cy="32"/>
              </a:xfrm>
              <a:custGeom>
                <a:avLst/>
                <a:gdLst/>
                <a:ahLst/>
                <a:cxnLst>
                  <a:cxn ang="0">
                    <a:pos x="0" y="0"/>
                  </a:cxn>
                  <a:cxn ang="0">
                    <a:pos x="6" y="16"/>
                  </a:cxn>
                  <a:cxn ang="0">
                    <a:pos x="13" y="32"/>
                  </a:cxn>
                </a:cxnLst>
                <a:rect l="0" t="0" r="r" b="b"/>
                <a:pathLst>
                  <a:path w="13" h="32">
                    <a:moveTo>
                      <a:pt x="0" y="0"/>
                    </a:moveTo>
                    <a:lnTo>
                      <a:pt x="6" y="16"/>
                    </a:lnTo>
                    <a:lnTo>
                      <a:pt x="13" y="32"/>
                    </a:lnTo>
                  </a:path>
                </a:pathLst>
              </a:custGeom>
              <a:noFill/>
              <a:ln w="4763">
                <a:solidFill>
                  <a:srgbClr val="008080"/>
                </a:solidFill>
                <a:prstDash val="solid"/>
                <a:round/>
                <a:headEnd/>
                <a:tailEnd/>
              </a:ln>
            </p:spPr>
            <p:txBody>
              <a:bodyPr/>
              <a:lstStyle/>
              <a:p>
                <a:endParaRPr lang="en-US"/>
              </a:p>
            </p:txBody>
          </p:sp>
          <p:sp>
            <p:nvSpPr>
              <p:cNvPr id="130194" name="Freeform 146"/>
              <p:cNvSpPr>
                <a:spLocks/>
              </p:cNvSpPr>
              <p:nvPr/>
            </p:nvSpPr>
            <p:spPr bwMode="auto">
              <a:xfrm>
                <a:off x="4596" y="2844"/>
                <a:ext cx="9" cy="39"/>
              </a:xfrm>
              <a:custGeom>
                <a:avLst/>
                <a:gdLst/>
                <a:ahLst/>
                <a:cxnLst>
                  <a:cxn ang="0">
                    <a:pos x="0" y="0"/>
                  </a:cxn>
                  <a:cxn ang="0">
                    <a:pos x="3" y="19"/>
                  </a:cxn>
                  <a:cxn ang="0">
                    <a:pos x="9" y="39"/>
                  </a:cxn>
                </a:cxnLst>
                <a:rect l="0" t="0" r="r" b="b"/>
                <a:pathLst>
                  <a:path w="9" h="39">
                    <a:moveTo>
                      <a:pt x="0" y="0"/>
                    </a:moveTo>
                    <a:lnTo>
                      <a:pt x="3" y="19"/>
                    </a:lnTo>
                    <a:lnTo>
                      <a:pt x="9" y="39"/>
                    </a:lnTo>
                  </a:path>
                </a:pathLst>
              </a:custGeom>
              <a:noFill/>
              <a:ln w="4763">
                <a:solidFill>
                  <a:srgbClr val="008080"/>
                </a:solidFill>
                <a:prstDash val="solid"/>
                <a:round/>
                <a:headEnd/>
                <a:tailEnd/>
              </a:ln>
            </p:spPr>
            <p:txBody>
              <a:bodyPr/>
              <a:lstStyle/>
              <a:p>
                <a:endParaRPr lang="en-US"/>
              </a:p>
            </p:txBody>
          </p:sp>
          <p:sp>
            <p:nvSpPr>
              <p:cNvPr id="130195" name="Freeform 147"/>
              <p:cNvSpPr>
                <a:spLocks/>
              </p:cNvSpPr>
              <p:nvPr/>
            </p:nvSpPr>
            <p:spPr bwMode="auto">
              <a:xfrm>
                <a:off x="4605" y="2883"/>
                <a:ext cx="13" cy="32"/>
              </a:xfrm>
              <a:custGeom>
                <a:avLst/>
                <a:gdLst/>
                <a:ahLst/>
                <a:cxnLst>
                  <a:cxn ang="0">
                    <a:pos x="0" y="0"/>
                  </a:cxn>
                  <a:cxn ang="0">
                    <a:pos x="7" y="16"/>
                  </a:cxn>
                  <a:cxn ang="0">
                    <a:pos x="13" y="32"/>
                  </a:cxn>
                </a:cxnLst>
                <a:rect l="0" t="0" r="r" b="b"/>
                <a:pathLst>
                  <a:path w="13" h="32">
                    <a:moveTo>
                      <a:pt x="0" y="0"/>
                    </a:moveTo>
                    <a:lnTo>
                      <a:pt x="7" y="16"/>
                    </a:lnTo>
                    <a:lnTo>
                      <a:pt x="13" y="32"/>
                    </a:lnTo>
                  </a:path>
                </a:pathLst>
              </a:custGeom>
              <a:noFill/>
              <a:ln w="4763">
                <a:solidFill>
                  <a:srgbClr val="008080"/>
                </a:solidFill>
                <a:prstDash val="solid"/>
                <a:round/>
                <a:headEnd/>
                <a:tailEnd/>
              </a:ln>
            </p:spPr>
            <p:txBody>
              <a:bodyPr/>
              <a:lstStyle/>
              <a:p>
                <a:endParaRPr lang="en-US"/>
              </a:p>
            </p:txBody>
          </p:sp>
          <p:sp>
            <p:nvSpPr>
              <p:cNvPr id="130196" name="Freeform 148"/>
              <p:cNvSpPr>
                <a:spLocks/>
              </p:cNvSpPr>
              <p:nvPr/>
            </p:nvSpPr>
            <p:spPr bwMode="auto">
              <a:xfrm>
                <a:off x="4618" y="2915"/>
                <a:ext cx="10" cy="29"/>
              </a:xfrm>
              <a:custGeom>
                <a:avLst/>
                <a:gdLst/>
                <a:ahLst/>
                <a:cxnLst>
                  <a:cxn ang="0">
                    <a:pos x="0" y="0"/>
                  </a:cxn>
                  <a:cxn ang="0">
                    <a:pos x="3" y="13"/>
                  </a:cxn>
                  <a:cxn ang="0">
                    <a:pos x="10" y="29"/>
                  </a:cxn>
                </a:cxnLst>
                <a:rect l="0" t="0" r="r" b="b"/>
                <a:pathLst>
                  <a:path w="10" h="29">
                    <a:moveTo>
                      <a:pt x="0" y="0"/>
                    </a:moveTo>
                    <a:lnTo>
                      <a:pt x="3" y="13"/>
                    </a:lnTo>
                    <a:lnTo>
                      <a:pt x="10" y="29"/>
                    </a:lnTo>
                  </a:path>
                </a:pathLst>
              </a:custGeom>
              <a:noFill/>
              <a:ln w="4763">
                <a:solidFill>
                  <a:srgbClr val="008080"/>
                </a:solidFill>
                <a:prstDash val="solid"/>
                <a:round/>
                <a:headEnd/>
                <a:tailEnd/>
              </a:ln>
            </p:spPr>
            <p:txBody>
              <a:bodyPr/>
              <a:lstStyle/>
              <a:p>
                <a:endParaRPr lang="en-US"/>
              </a:p>
            </p:txBody>
          </p:sp>
          <p:sp>
            <p:nvSpPr>
              <p:cNvPr id="130197" name="Freeform 149"/>
              <p:cNvSpPr>
                <a:spLocks/>
              </p:cNvSpPr>
              <p:nvPr/>
            </p:nvSpPr>
            <p:spPr bwMode="auto">
              <a:xfrm>
                <a:off x="4628" y="2944"/>
                <a:ext cx="13" cy="38"/>
              </a:xfrm>
              <a:custGeom>
                <a:avLst/>
                <a:gdLst/>
                <a:ahLst/>
                <a:cxnLst>
                  <a:cxn ang="0">
                    <a:pos x="0" y="0"/>
                  </a:cxn>
                  <a:cxn ang="0">
                    <a:pos x="6" y="19"/>
                  </a:cxn>
                  <a:cxn ang="0">
                    <a:pos x="13" y="38"/>
                  </a:cxn>
                </a:cxnLst>
                <a:rect l="0" t="0" r="r" b="b"/>
                <a:pathLst>
                  <a:path w="13" h="38">
                    <a:moveTo>
                      <a:pt x="0" y="0"/>
                    </a:moveTo>
                    <a:lnTo>
                      <a:pt x="6" y="19"/>
                    </a:lnTo>
                    <a:lnTo>
                      <a:pt x="13" y="38"/>
                    </a:lnTo>
                  </a:path>
                </a:pathLst>
              </a:custGeom>
              <a:noFill/>
              <a:ln w="4763">
                <a:solidFill>
                  <a:srgbClr val="008080"/>
                </a:solidFill>
                <a:prstDash val="solid"/>
                <a:round/>
                <a:headEnd/>
                <a:tailEnd/>
              </a:ln>
            </p:spPr>
            <p:txBody>
              <a:bodyPr/>
              <a:lstStyle/>
              <a:p>
                <a:endParaRPr lang="en-US"/>
              </a:p>
            </p:txBody>
          </p:sp>
          <p:sp>
            <p:nvSpPr>
              <p:cNvPr id="130198" name="Line 150"/>
              <p:cNvSpPr>
                <a:spLocks noChangeShapeType="1"/>
              </p:cNvSpPr>
              <p:nvPr/>
            </p:nvSpPr>
            <p:spPr bwMode="auto">
              <a:xfrm>
                <a:off x="4641" y="2982"/>
                <a:ext cx="9" cy="36"/>
              </a:xfrm>
              <a:prstGeom prst="line">
                <a:avLst/>
              </a:prstGeom>
              <a:noFill/>
              <a:ln w="4763">
                <a:solidFill>
                  <a:srgbClr val="008080"/>
                </a:solidFill>
                <a:round/>
                <a:headEnd/>
                <a:tailEnd/>
              </a:ln>
            </p:spPr>
            <p:txBody>
              <a:bodyPr/>
              <a:lstStyle/>
              <a:p>
                <a:endParaRPr lang="en-US"/>
              </a:p>
            </p:txBody>
          </p:sp>
          <p:sp>
            <p:nvSpPr>
              <p:cNvPr id="130199" name="Line 151"/>
              <p:cNvSpPr>
                <a:spLocks noChangeShapeType="1"/>
              </p:cNvSpPr>
              <p:nvPr/>
            </p:nvSpPr>
            <p:spPr bwMode="auto">
              <a:xfrm>
                <a:off x="4650" y="3018"/>
                <a:ext cx="10" cy="32"/>
              </a:xfrm>
              <a:prstGeom prst="line">
                <a:avLst/>
              </a:prstGeom>
              <a:noFill/>
              <a:ln w="4763">
                <a:solidFill>
                  <a:srgbClr val="008080"/>
                </a:solidFill>
                <a:round/>
                <a:headEnd/>
                <a:tailEnd/>
              </a:ln>
            </p:spPr>
            <p:txBody>
              <a:bodyPr/>
              <a:lstStyle/>
              <a:p>
                <a:endParaRPr lang="en-US"/>
              </a:p>
            </p:txBody>
          </p:sp>
          <p:sp>
            <p:nvSpPr>
              <p:cNvPr id="130200" name="Freeform 152"/>
              <p:cNvSpPr>
                <a:spLocks/>
              </p:cNvSpPr>
              <p:nvPr/>
            </p:nvSpPr>
            <p:spPr bwMode="auto">
              <a:xfrm>
                <a:off x="4660" y="3050"/>
                <a:ext cx="13" cy="29"/>
              </a:xfrm>
              <a:custGeom>
                <a:avLst/>
                <a:gdLst/>
                <a:ahLst/>
                <a:cxnLst>
                  <a:cxn ang="0">
                    <a:pos x="0" y="0"/>
                  </a:cxn>
                  <a:cxn ang="0">
                    <a:pos x="6" y="13"/>
                  </a:cxn>
                  <a:cxn ang="0">
                    <a:pos x="13" y="29"/>
                  </a:cxn>
                </a:cxnLst>
                <a:rect l="0" t="0" r="r" b="b"/>
                <a:pathLst>
                  <a:path w="13" h="29">
                    <a:moveTo>
                      <a:pt x="0" y="0"/>
                    </a:moveTo>
                    <a:lnTo>
                      <a:pt x="6" y="13"/>
                    </a:lnTo>
                    <a:lnTo>
                      <a:pt x="13" y="29"/>
                    </a:lnTo>
                  </a:path>
                </a:pathLst>
              </a:custGeom>
              <a:noFill/>
              <a:ln w="4763">
                <a:solidFill>
                  <a:srgbClr val="008080"/>
                </a:solidFill>
                <a:prstDash val="solid"/>
                <a:round/>
                <a:headEnd/>
                <a:tailEnd/>
              </a:ln>
            </p:spPr>
            <p:txBody>
              <a:bodyPr/>
              <a:lstStyle/>
              <a:p>
                <a:endParaRPr lang="en-US"/>
              </a:p>
            </p:txBody>
          </p:sp>
          <p:sp>
            <p:nvSpPr>
              <p:cNvPr id="130201" name="Freeform 153"/>
              <p:cNvSpPr>
                <a:spLocks/>
              </p:cNvSpPr>
              <p:nvPr/>
            </p:nvSpPr>
            <p:spPr bwMode="auto">
              <a:xfrm>
                <a:off x="4673" y="3079"/>
                <a:ext cx="9" cy="32"/>
              </a:xfrm>
              <a:custGeom>
                <a:avLst/>
                <a:gdLst/>
                <a:ahLst/>
                <a:cxnLst>
                  <a:cxn ang="0">
                    <a:pos x="0" y="0"/>
                  </a:cxn>
                  <a:cxn ang="0">
                    <a:pos x="3" y="16"/>
                  </a:cxn>
                  <a:cxn ang="0">
                    <a:pos x="9" y="32"/>
                  </a:cxn>
                </a:cxnLst>
                <a:rect l="0" t="0" r="r" b="b"/>
                <a:pathLst>
                  <a:path w="9" h="32">
                    <a:moveTo>
                      <a:pt x="0" y="0"/>
                    </a:moveTo>
                    <a:lnTo>
                      <a:pt x="3" y="16"/>
                    </a:lnTo>
                    <a:lnTo>
                      <a:pt x="9" y="32"/>
                    </a:lnTo>
                  </a:path>
                </a:pathLst>
              </a:custGeom>
              <a:noFill/>
              <a:ln w="4763">
                <a:solidFill>
                  <a:srgbClr val="008080"/>
                </a:solidFill>
                <a:prstDash val="solid"/>
                <a:round/>
                <a:headEnd/>
                <a:tailEnd/>
              </a:ln>
            </p:spPr>
            <p:txBody>
              <a:bodyPr/>
              <a:lstStyle/>
              <a:p>
                <a:endParaRPr lang="en-US"/>
              </a:p>
            </p:txBody>
          </p:sp>
          <p:sp>
            <p:nvSpPr>
              <p:cNvPr id="130202" name="Freeform 154"/>
              <p:cNvSpPr>
                <a:spLocks/>
              </p:cNvSpPr>
              <p:nvPr/>
            </p:nvSpPr>
            <p:spPr bwMode="auto">
              <a:xfrm>
                <a:off x="4682" y="3111"/>
                <a:ext cx="13" cy="26"/>
              </a:xfrm>
              <a:custGeom>
                <a:avLst/>
                <a:gdLst/>
                <a:ahLst/>
                <a:cxnLst>
                  <a:cxn ang="0">
                    <a:pos x="0" y="0"/>
                  </a:cxn>
                  <a:cxn ang="0">
                    <a:pos x="7" y="13"/>
                  </a:cxn>
                  <a:cxn ang="0">
                    <a:pos x="13" y="26"/>
                  </a:cxn>
                </a:cxnLst>
                <a:rect l="0" t="0" r="r" b="b"/>
                <a:pathLst>
                  <a:path w="13" h="26">
                    <a:moveTo>
                      <a:pt x="0" y="0"/>
                    </a:moveTo>
                    <a:lnTo>
                      <a:pt x="7" y="13"/>
                    </a:lnTo>
                    <a:lnTo>
                      <a:pt x="13" y="26"/>
                    </a:lnTo>
                  </a:path>
                </a:pathLst>
              </a:custGeom>
              <a:noFill/>
              <a:ln w="4763">
                <a:solidFill>
                  <a:srgbClr val="008080"/>
                </a:solidFill>
                <a:prstDash val="solid"/>
                <a:round/>
                <a:headEnd/>
                <a:tailEnd/>
              </a:ln>
            </p:spPr>
            <p:txBody>
              <a:bodyPr/>
              <a:lstStyle/>
              <a:p>
                <a:endParaRPr lang="en-US"/>
              </a:p>
            </p:txBody>
          </p:sp>
          <p:sp>
            <p:nvSpPr>
              <p:cNvPr id="130203" name="Line 155"/>
              <p:cNvSpPr>
                <a:spLocks noChangeShapeType="1"/>
              </p:cNvSpPr>
              <p:nvPr/>
            </p:nvSpPr>
            <p:spPr bwMode="auto">
              <a:xfrm>
                <a:off x="4695" y="3137"/>
                <a:ext cx="10" cy="26"/>
              </a:xfrm>
              <a:prstGeom prst="line">
                <a:avLst/>
              </a:prstGeom>
              <a:noFill/>
              <a:ln w="4763">
                <a:solidFill>
                  <a:srgbClr val="008080"/>
                </a:solidFill>
                <a:round/>
                <a:headEnd/>
                <a:tailEnd/>
              </a:ln>
            </p:spPr>
            <p:txBody>
              <a:bodyPr/>
              <a:lstStyle/>
              <a:p>
                <a:endParaRPr lang="en-US"/>
              </a:p>
            </p:txBody>
          </p:sp>
          <p:sp>
            <p:nvSpPr>
              <p:cNvPr id="130204" name="Freeform 156"/>
              <p:cNvSpPr>
                <a:spLocks/>
              </p:cNvSpPr>
              <p:nvPr/>
            </p:nvSpPr>
            <p:spPr bwMode="auto">
              <a:xfrm>
                <a:off x="4705" y="3163"/>
                <a:ext cx="13" cy="29"/>
              </a:xfrm>
              <a:custGeom>
                <a:avLst/>
                <a:gdLst/>
                <a:ahLst/>
                <a:cxnLst>
                  <a:cxn ang="0">
                    <a:pos x="0" y="0"/>
                  </a:cxn>
                  <a:cxn ang="0">
                    <a:pos x="6" y="13"/>
                  </a:cxn>
                  <a:cxn ang="0">
                    <a:pos x="13" y="29"/>
                  </a:cxn>
                </a:cxnLst>
                <a:rect l="0" t="0" r="r" b="b"/>
                <a:pathLst>
                  <a:path w="13" h="29">
                    <a:moveTo>
                      <a:pt x="0" y="0"/>
                    </a:moveTo>
                    <a:lnTo>
                      <a:pt x="6" y="13"/>
                    </a:lnTo>
                    <a:lnTo>
                      <a:pt x="13" y="29"/>
                    </a:lnTo>
                  </a:path>
                </a:pathLst>
              </a:custGeom>
              <a:noFill/>
              <a:ln w="4763">
                <a:solidFill>
                  <a:srgbClr val="008080"/>
                </a:solidFill>
                <a:prstDash val="solid"/>
                <a:round/>
                <a:headEnd/>
                <a:tailEnd/>
              </a:ln>
            </p:spPr>
            <p:txBody>
              <a:bodyPr/>
              <a:lstStyle/>
              <a:p>
                <a:endParaRPr lang="en-US"/>
              </a:p>
            </p:txBody>
          </p:sp>
          <p:sp>
            <p:nvSpPr>
              <p:cNvPr id="130205" name="Freeform 157"/>
              <p:cNvSpPr>
                <a:spLocks/>
              </p:cNvSpPr>
              <p:nvPr/>
            </p:nvSpPr>
            <p:spPr bwMode="auto">
              <a:xfrm>
                <a:off x="4718" y="3192"/>
                <a:ext cx="9" cy="25"/>
              </a:xfrm>
              <a:custGeom>
                <a:avLst/>
                <a:gdLst/>
                <a:ahLst/>
                <a:cxnLst>
                  <a:cxn ang="0">
                    <a:pos x="0" y="0"/>
                  </a:cxn>
                  <a:cxn ang="0">
                    <a:pos x="3" y="13"/>
                  </a:cxn>
                  <a:cxn ang="0">
                    <a:pos x="9" y="25"/>
                  </a:cxn>
                </a:cxnLst>
                <a:rect l="0" t="0" r="r" b="b"/>
                <a:pathLst>
                  <a:path w="9" h="25">
                    <a:moveTo>
                      <a:pt x="0" y="0"/>
                    </a:moveTo>
                    <a:lnTo>
                      <a:pt x="3" y="13"/>
                    </a:lnTo>
                    <a:lnTo>
                      <a:pt x="9" y="25"/>
                    </a:lnTo>
                  </a:path>
                </a:pathLst>
              </a:custGeom>
              <a:noFill/>
              <a:ln w="4763">
                <a:solidFill>
                  <a:srgbClr val="008080"/>
                </a:solidFill>
                <a:prstDash val="solid"/>
                <a:round/>
                <a:headEnd/>
                <a:tailEnd/>
              </a:ln>
            </p:spPr>
            <p:txBody>
              <a:bodyPr/>
              <a:lstStyle/>
              <a:p>
                <a:endParaRPr lang="en-US"/>
              </a:p>
            </p:txBody>
          </p:sp>
          <p:sp>
            <p:nvSpPr>
              <p:cNvPr id="130206" name="Freeform 158"/>
              <p:cNvSpPr>
                <a:spLocks/>
              </p:cNvSpPr>
              <p:nvPr/>
            </p:nvSpPr>
            <p:spPr bwMode="auto">
              <a:xfrm>
                <a:off x="4727" y="3217"/>
                <a:ext cx="13" cy="20"/>
              </a:xfrm>
              <a:custGeom>
                <a:avLst/>
                <a:gdLst/>
                <a:ahLst/>
                <a:cxnLst>
                  <a:cxn ang="0">
                    <a:pos x="0" y="0"/>
                  </a:cxn>
                  <a:cxn ang="0">
                    <a:pos x="7" y="10"/>
                  </a:cxn>
                  <a:cxn ang="0">
                    <a:pos x="13" y="20"/>
                  </a:cxn>
                </a:cxnLst>
                <a:rect l="0" t="0" r="r" b="b"/>
                <a:pathLst>
                  <a:path w="13" h="20">
                    <a:moveTo>
                      <a:pt x="0" y="0"/>
                    </a:moveTo>
                    <a:lnTo>
                      <a:pt x="7" y="10"/>
                    </a:lnTo>
                    <a:lnTo>
                      <a:pt x="13" y="20"/>
                    </a:lnTo>
                  </a:path>
                </a:pathLst>
              </a:custGeom>
              <a:noFill/>
              <a:ln w="4763">
                <a:solidFill>
                  <a:srgbClr val="008080"/>
                </a:solidFill>
                <a:prstDash val="solid"/>
                <a:round/>
                <a:headEnd/>
                <a:tailEnd/>
              </a:ln>
            </p:spPr>
            <p:txBody>
              <a:bodyPr/>
              <a:lstStyle/>
              <a:p>
                <a:endParaRPr lang="en-US"/>
              </a:p>
            </p:txBody>
          </p:sp>
          <p:sp>
            <p:nvSpPr>
              <p:cNvPr id="130207" name="Freeform 159"/>
              <p:cNvSpPr>
                <a:spLocks/>
              </p:cNvSpPr>
              <p:nvPr/>
            </p:nvSpPr>
            <p:spPr bwMode="auto">
              <a:xfrm>
                <a:off x="4740" y="3237"/>
                <a:ext cx="10" cy="22"/>
              </a:xfrm>
              <a:custGeom>
                <a:avLst/>
                <a:gdLst/>
                <a:ahLst/>
                <a:cxnLst>
                  <a:cxn ang="0">
                    <a:pos x="0" y="0"/>
                  </a:cxn>
                  <a:cxn ang="0">
                    <a:pos x="3" y="13"/>
                  </a:cxn>
                  <a:cxn ang="0">
                    <a:pos x="10" y="22"/>
                  </a:cxn>
                </a:cxnLst>
                <a:rect l="0" t="0" r="r" b="b"/>
                <a:pathLst>
                  <a:path w="10" h="22">
                    <a:moveTo>
                      <a:pt x="0" y="0"/>
                    </a:moveTo>
                    <a:lnTo>
                      <a:pt x="3" y="13"/>
                    </a:lnTo>
                    <a:lnTo>
                      <a:pt x="10" y="22"/>
                    </a:lnTo>
                  </a:path>
                </a:pathLst>
              </a:custGeom>
              <a:noFill/>
              <a:ln w="4763">
                <a:solidFill>
                  <a:srgbClr val="008080"/>
                </a:solidFill>
                <a:prstDash val="solid"/>
                <a:round/>
                <a:headEnd/>
                <a:tailEnd/>
              </a:ln>
            </p:spPr>
            <p:txBody>
              <a:bodyPr/>
              <a:lstStyle/>
              <a:p>
                <a:endParaRPr lang="en-US"/>
              </a:p>
            </p:txBody>
          </p:sp>
          <p:sp>
            <p:nvSpPr>
              <p:cNvPr id="130208" name="Freeform 160"/>
              <p:cNvSpPr>
                <a:spLocks/>
              </p:cNvSpPr>
              <p:nvPr/>
            </p:nvSpPr>
            <p:spPr bwMode="auto">
              <a:xfrm>
                <a:off x="4750" y="3259"/>
                <a:ext cx="13" cy="16"/>
              </a:xfrm>
              <a:custGeom>
                <a:avLst/>
                <a:gdLst/>
                <a:ahLst/>
                <a:cxnLst>
                  <a:cxn ang="0">
                    <a:pos x="0" y="0"/>
                  </a:cxn>
                  <a:cxn ang="0">
                    <a:pos x="6" y="7"/>
                  </a:cxn>
                  <a:cxn ang="0">
                    <a:pos x="13" y="16"/>
                  </a:cxn>
                </a:cxnLst>
                <a:rect l="0" t="0" r="r" b="b"/>
                <a:pathLst>
                  <a:path w="13" h="16">
                    <a:moveTo>
                      <a:pt x="0" y="0"/>
                    </a:moveTo>
                    <a:lnTo>
                      <a:pt x="6" y="7"/>
                    </a:lnTo>
                    <a:lnTo>
                      <a:pt x="13" y="16"/>
                    </a:lnTo>
                  </a:path>
                </a:pathLst>
              </a:custGeom>
              <a:noFill/>
              <a:ln w="4763">
                <a:solidFill>
                  <a:srgbClr val="008080"/>
                </a:solidFill>
                <a:prstDash val="solid"/>
                <a:round/>
                <a:headEnd/>
                <a:tailEnd/>
              </a:ln>
            </p:spPr>
            <p:txBody>
              <a:bodyPr/>
              <a:lstStyle/>
              <a:p>
                <a:endParaRPr lang="en-US"/>
              </a:p>
            </p:txBody>
          </p:sp>
          <p:sp>
            <p:nvSpPr>
              <p:cNvPr id="130209" name="Freeform 161"/>
              <p:cNvSpPr>
                <a:spLocks/>
              </p:cNvSpPr>
              <p:nvPr/>
            </p:nvSpPr>
            <p:spPr bwMode="auto">
              <a:xfrm>
                <a:off x="4763" y="3275"/>
                <a:ext cx="9" cy="23"/>
              </a:xfrm>
              <a:custGeom>
                <a:avLst/>
                <a:gdLst/>
                <a:ahLst/>
                <a:cxnLst>
                  <a:cxn ang="0">
                    <a:pos x="0" y="0"/>
                  </a:cxn>
                  <a:cxn ang="0">
                    <a:pos x="3" y="10"/>
                  </a:cxn>
                  <a:cxn ang="0">
                    <a:pos x="9" y="23"/>
                  </a:cxn>
                </a:cxnLst>
                <a:rect l="0" t="0" r="r" b="b"/>
                <a:pathLst>
                  <a:path w="9" h="23">
                    <a:moveTo>
                      <a:pt x="0" y="0"/>
                    </a:moveTo>
                    <a:lnTo>
                      <a:pt x="3" y="10"/>
                    </a:lnTo>
                    <a:lnTo>
                      <a:pt x="9" y="23"/>
                    </a:lnTo>
                  </a:path>
                </a:pathLst>
              </a:custGeom>
              <a:noFill/>
              <a:ln w="4763">
                <a:solidFill>
                  <a:srgbClr val="008080"/>
                </a:solidFill>
                <a:prstDash val="solid"/>
                <a:round/>
                <a:headEnd/>
                <a:tailEnd/>
              </a:ln>
            </p:spPr>
            <p:txBody>
              <a:bodyPr/>
              <a:lstStyle/>
              <a:p>
                <a:endParaRPr lang="en-US"/>
              </a:p>
            </p:txBody>
          </p:sp>
          <p:sp>
            <p:nvSpPr>
              <p:cNvPr id="130210" name="Freeform 162"/>
              <p:cNvSpPr>
                <a:spLocks/>
              </p:cNvSpPr>
              <p:nvPr/>
            </p:nvSpPr>
            <p:spPr bwMode="auto">
              <a:xfrm>
                <a:off x="4772" y="3298"/>
                <a:ext cx="13" cy="16"/>
              </a:xfrm>
              <a:custGeom>
                <a:avLst/>
                <a:gdLst/>
                <a:ahLst/>
                <a:cxnLst>
                  <a:cxn ang="0">
                    <a:pos x="0" y="0"/>
                  </a:cxn>
                  <a:cxn ang="0">
                    <a:pos x="7" y="10"/>
                  </a:cxn>
                  <a:cxn ang="0">
                    <a:pos x="13" y="16"/>
                  </a:cxn>
                </a:cxnLst>
                <a:rect l="0" t="0" r="r" b="b"/>
                <a:pathLst>
                  <a:path w="13" h="16">
                    <a:moveTo>
                      <a:pt x="0" y="0"/>
                    </a:moveTo>
                    <a:lnTo>
                      <a:pt x="7" y="10"/>
                    </a:lnTo>
                    <a:lnTo>
                      <a:pt x="13" y="16"/>
                    </a:lnTo>
                  </a:path>
                </a:pathLst>
              </a:custGeom>
              <a:noFill/>
              <a:ln w="4763">
                <a:solidFill>
                  <a:srgbClr val="008080"/>
                </a:solidFill>
                <a:prstDash val="solid"/>
                <a:round/>
                <a:headEnd/>
                <a:tailEnd/>
              </a:ln>
            </p:spPr>
            <p:txBody>
              <a:bodyPr/>
              <a:lstStyle/>
              <a:p>
                <a:endParaRPr lang="en-US"/>
              </a:p>
            </p:txBody>
          </p:sp>
          <p:sp>
            <p:nvSpPr>
              <p:cNvPr id="130211" name="Line 163"/>
              <p:cNvSpPr>
                <a:spLocks noChangeShapeType="1"/>
              </p:cNvSpPr>
              <p:nvPr/>
            </p:nvSpPr>
            <p:spPr bwMode="auto">
              <a:xfrm>
                <a:off x="4785" y="3314"/>
                <a:ext cx="10" cy="16"/>
              </a:xfrm>
              <a:prstGeom prst="line">
                <a:avLst/>
              </a:prstGeom>
              <a:noFill/>
              <a:ln w="4763">
                <a:solidFill>
                  <a:srgbClr val="008080"/>
                </a:solidFill>
                <a:round/>
                <a:headEnd/>
                <a:tailEnd/>
              </a:ln>
            </p:spPr>
            <p:txBody>
              <a:bodyPr/>
              <a:lstStyle/>
              <a:p>
                <a:endParaRPr lang="en-US"/>
              </a:p>
            </p:txBody>
          </p:sp>
          <p:sp>
            <p:nvSpPr>
              <p:cNvPr id="130212" name="Freeform 164"/>
              <p:cNvSpPr>
                <a:spLocks/>
              </p:cNvSpPr>
              <p:nvPr/>
            </p:nvSpPr>
            <p:spPr bwMode="auto">
              <a:xfrm>
                <a:off x="4795" y="3330"/>
                <a:ext cx="12" cy="13"/>
              </a:xfrm>
              <a:custGeom>
                <a:avLst/>
                <a:gdLst/>
                <a:ahLst/>
                <a:cxnLst>
                  <a:cxn ang="0">
                    <a:pos x="0" y="0"/>
                  </a:cxn>
                  <a:cxn ang="0">
                    <a:pos x="6" y="6"/>
                  </a:cxn>
                  <a:cxn ang="0">
                    <a:pos x="12" y="13"/>
                  </a:cxn>
                </a:cxnLst>
                <a:rect l="0" t="0" r="r" b="b"/>
                <a:pathLst>
                  <a:path w="12" h="13">
                    <a:moveTo>
                      <a:pt x="0" y="0"/>
                    </a:moveTo>
                    <a:lnTo>
                      <a:pt x="6" y="6"/>
                    </a:lnTo>
                    <a:lnTo>
                      <a:pt x="12" y="13"/>
                    </a:lnTo>
                  </a:path>
                </a:pathLst>
              </a:custGeom>
              <a:noFill/>
              <a:ln w="4763">
                <a:solidFill>
                  <a:srgbClr val="008080"/>
                </a:solidFill>
                <a:prstDash val="solid"/>
                <a:round/>
                <a:headEnd/>
                <a:tailEnd/>
              </a:ln>
            </p:spPr>
            <p:txBody>
              <a:bodyPr/>
              <a:lstStyle/>
              <a:p>
                <a:endParaRPr lang="en-US"/>
              </a:p>
            </p:txBody>
          </p:sp>
          <p:sp>
            <p:nvSpPr>
              <p:cNvPr id="130213" name="Freeform 165"/>
              <p:cNvSpPr>
                <a:spLocks/>
              </p:cNvSpPr>
              <p:nvPr/>
            </p:nvSpPr>
            <p:spPr bwMode="auto">
              <a:xfrm>
                <a:off x="4807" y="3343"/>
                <a:ext cx="10" cy="16"/>
              </a:xfrm>
              <a:custGeom>
                <a:avLst/>
                <a:gdLst/>
                <a:ahLst/>
                <a:cxnLst>
                  <a:cxn ang="0">
                    <a:pos x="0" y="0"/>
                  </a:cxn>
                  <a:cxn ang="0">
                    <a:pos x="4" y="10"/>
                  </a:cxn>
                  <a:cxn ang="0">
                    <a:pos x="10" y="16"/>
                  </a:cxn>
                </a:cxnLst>
                <a:rect l="0" t="0" r="r" b="b"/>
                <a:pathLst>
                  <a:path w="10" h="16">
                    <a:moveTo>
                      <a:pt x="0" y="0"/>
                    </a:moveTo>
                    <a:lnTo>
                      <a:pt x="4" y="10"/>
                    </a:lnTo>
                    <a:lnTo>
                      <a:pt x="10" y="16"/>
                    </a:lnTo>
                  </a:path>
                </a:pathLst>
              </a:custGeom>
              <a:noFill/>
              <a:ln w="4763">
                <a:solidFill>
                  <a:srgbClr val="008080"/>
                </a:solidFill>
                <a:prstDash val="solid"/>
                <a:round/>
                <a:headEnd/>
                <a:tailEnd/>
              </a:ln>
            </p:spPr>
            <p:txBody>
              <a:bodyPr/>
              <a:lstStyle/>
              <a:p>
                <a:endParaRPr lang="en-US"/>
              </a:p>
            </p:txBody>
          </p:sp>
          <p:sp>
            <p:nvSpPr>
              <p:cNvPr id="130214" name="Freeform 166"/>
              <p:cNvSpPr>
                <a:spLocks/>
              </p:cNvSpPr>
              <p:nvPr/>
            </p:nvSpPr>
            <p:spPr bwMode="auto">
              <a:xfrm>
                <a:off x="4817" y="3359"/>
                <a:ext cx="13" cy="10"/>
              </a:xfrm>
              <a:custGeom>
                <a:avLst/>
                <a:gdLst/>
                <a:ahLst/>
                <a:cxnLst>
                  <a:cxn ang="0">
                    <a:pos x="0" y="0"/>
                  </a:cxn>
                  <a:cxn ang="0">
                    <a:pos x="7" y="6"/>
                  </a:cxn>
                  <a:cxn ang="0">
                    <a:pos x="13" y="10"/>
                  </a:cxn>
                </a:cxnLst>
                <a:rect l="0" t="0" r="r" b="b"/>
                <a:pathLst>
                  <a:path w="13" h="10">
                    <a:moveTo>
                      <a:pt x="0" y="0"/>
                    </a:moveTo>
                    <a:lnTo>
                      <a:pt x="7" y="6"/>
                    </a:lnTo>
                    <a:lnTo>
                      <a:pt x="13" y="10"/>
                    </a:lnTo>
                  </a:path>
                </a:pathLst>
              </a:custGeom>
              <a:noFill/>
              <a:ln w="4763">
                <a:solidFill>
                  <a:srgbClr val="008080"/>
                </a:solidFill>
                <a:prstDash val="solid"/>
                <a:round/>
                <a:headEnd/>
                <a:tailEnd/>
              </a:ln>
            </p:spPr>
            <p:txBody>
              <a:bodyPr/>
              <a:lstStyle/>
              <a:p>
                <a:endParaRPr lang="en-US"/>
              </a:p>
            </p:txBody>
          </p:sp>
          <p:sp>
            <p:nvSpPr>
              <p:cNvPr id="130215" name="Line 167"/>
              <p:cNvSpPr>
                <a:spLocks noChangeShapeType="1"/>
              </p:cNvSpPr>
              <p:nvPr/>
            </p:nvSpPr>
            <p:spPr bwMode="auto">
              <a:xfrm>
                <a:off x="4830" y="3369"/>
                <a:ext cx="10" cy="9"/>
              </a:xfrm>
              <a:prstGeom prst="line">
                <a:avLst/>
              </a:prstGeom>
              <a:noFill/>
              <a:ln w="4763">
                <a:solidFill>
                  <a:srgbClr val="008080"/>
                </a:solidFill>
                <a:round/>
                <a:headEnd/>
                <a:tailEnd/>
              </a:ln>
            </p:spPr>
            <p:txBody>
              <a:bodyPr/>
              <a:lstStyle/>
              <a:p>
                <a:endParaRPr lang="en-US"/>
              </a:p>
            </p:txBody>
          </p:sp>
          <p:sp>
            <p:nvSpPr>
              <p:cNvPr id="130216" name="Freeform 168"/>
              <p:cNvSpPr>
                <a:spLocks/>
              </p:cNvSpPr>
              <p:nvPr/>
            </p:nvSpPr>
            <p:spPr bwMode="auto">
              <a:xfrm>
                <a:off x="4840" y="3378"/>
                <a:ext cx="12" cy="13"/>
              </a:xfrm>
              <a:custGeom>
                <a:avLst/>
                <a:gdLst/>
                <a:ahLst/>
                <a:cxnLst>
                  <a:cxn ang="0">
                    <a:pos x="0" y="0"/>
                  </a:cxn>
                  <a:cxn ang="0">
                    <a:pos x="6" y="7"/>
                  </a:cxn>
                  <a:cxn ang="0">
                    <a:pos x="12" y="13"/>
                  </a:cxn>
                </a:cxnLst>
                <a:rect l="0" t="0" r="r" b="b"/>
                <a:pathLst>
                  <a:path w="12" h="13">
                    <a:moveTo>
                      <a:pt x="0" y="0"/>
                    </a:moveTo>
                    <a:lnTo>
                      <a:pt x="6" y="7"/>
                    </a:lnTo>
                    <a:lnTo>
                      <a:pt x="12" y="13"/>
                    </a:lnTo>
                  </a:path>
                </a:pathLst>
              </a:custGeom>
              <a:noFill/>
              <a:ln w="4763">
                <a:solidFill>
                  <a:srgbClr val="008080"/>
                </a:solidFill>
                <a:prstDash val="solid"/>
                <a:round/>
                <a:headEnd/>
                <a:tailEnd/>
              </a:ln>
            </p:spPr>
            <p:txBody>
              <a:bodyPr/>
              <a:lstStyle/>
              <a:p>
                <a:endParaRPr lang="en-US"/>
              </a:p>
            </p:txBody>
          </p:sp>
          <p:sp>
            <p:nvSpPr>
              <p:cNvPr id="130217" name="Line 169"/>
              <p:cNvSpPr>
                <a:spLocks noChangeShapeType="1"/>
              </p:cNvSpPr>
              <p:nvPr/>
            </p:nvSpPr>
            <p:spPr bwMode="auto">
              <a:xfrm>
                <a:off x="4852" y="3391"/>
                <a:ext cx="10" cy="10"/>
              </a:xfrm>
              <a:prstGeom prst="line">
                <a:avLst/>
              </a:prstGeom>
              <a:noFill/>
              <a:ln w="4763">
                <a:solidFill>
                  <a:srgbClr val="008080"/>
                </a:solidFill>
                <a:round/>
                <a:headEnd/>
                <a:tailEnd/>
              </a:ln>
            </p:spPr>
            <p:txBody>
              <a:bodyPr/>
              <a:lstStyle/>
              <a:p>
                <a:endParaRPr lang="en-US"/>
              </a:p>
            </p:txBody>
          </p:sp>
          <p:sp>
            <p:nvSpPr>
              <p:cNvPr id="130218" name="Line 170"/>
              <p:cNvSpPr>
                <a:spLocks noChangeShapeType="1"/>
              </p:cNvSpPr>
              <p:nvPr/>
            </p:nvSpPr>
            <p:spPr bwMode="auto">
              <a:xfrm>
                <a:off x="4862" y="3401"/>
                <a:ext cx="10" cy="10"/>
              </a:xfrm>
              <a:prstGeom prst="line">
                <a:avLst/>
              </a:prstGeom>
              <a:noFill/>
              <a:ln w="4763">
                <a:solidFill>
                  <a:srgbClr val="008080"/>
                </a:solidFill>
                <a:round/>
                <a:headEnd/>
                <a:tailEnd/>
              </a:ln>
            </p:spPr>
            <p:txBody>
              <a:bodyPr/>
              <a:lstStyle/>
              <a:p>
                <a:endParaRPr lang="en-US"/>
              </a:p>
            </p:txBody>
          </p:sp>
          <p:sp>
            <p:nvSpPr>
              <p:cNvPr id="130219" name="Freeform 171"/>
              <p:cNvSpPr>
                <a:spLocks/>
              </p:cNvSpPr>
              <p:nvPr/>
            </p:nvSpPr>
            <p:spPr bwMode="auto">
              <a:xfrm>
                <a:off x="4872" y="3411"/>
                <a:ext cx="13" cy="6"/>
              </a:xfrm>
              <a:custGeom>
                <a:avLst/>
                <a:gdLst/>
                <a:ahLst/>
                <a:cxnLst>
                  <a:cxn ang="0">
                    <a:pos x="0" y="0"/>
                  </a:cxn>
                  <a:cxn ang="0">
                    <a:pos x="6" y="3"/>
                  </a:cxn>
                  <a:cxn ang="0">
                    <a:pos x="13" y="6"/>
                  </a:cxn>
                </a:cxnLst>
                <a:rect l="0" t="0" r="r" b="b"/>
                <a:pathLst>
                  <a:path w="13" h="6">
                    <a:moveTo>
                      <a:pt x="0" y="0"/>
                    </a:moveTo>
                    <a:lnTo>
                      <a:pt x="6" y="3"/>
                    </a:lnTo>
                    <a:lnTo>
                      <a:pt x="13" y="6"/>
                    </a:lnTo>
                  </a:path>
                </a:pathLst>
              </a:custGeom>
              <a:noFill/>
              <a:ln w="4763">
                <a:solidFill>
                  <a:srgbClr val="008080"/>
                </a:solidFill>
                <a:prstDash val="solid"/>
                <a:round/>
                <a:headEnd/>
                <a:tailEnd/>
              </a:ln>
            </p:spPr>
            <p:txBody>
              <a:bodyPr/>
              <a:lstStyle/>
              <a:p>
                <a:endParaRPr lang="en-US"/>
              </a:p>
            </p:txBody>
          </p:sp>
          <p:sp>
            <p:nvSpPr>
              <p:cNvPr id="130220" name="Line 172"/>
              <p:cNvSpPr>
                <a:spLocks noChangeShapeType="1"/>
              </p:cNvSpPr>
              <p:nvPr/>
            </p:nvSpPr>
            <p:spPr bwMode="auto">
              <a:xfrm>
                <a:off x="4885" y="3417"/>
                <a:ext cx="9" cy="6"/>
              </a:xfrm>
              <a:prstGeom prst="line">
                <a:avLst/>
              </a:prstGeom>
              <a:noFill/>
              <a:ln w="4763">
                <a:solidFill>
                  <a:srgbClr val="008080"/>
                </a:solidFill>
                <a:round/>
                <a:headEnd/>
                <a:tailEnd/>
              </a:ln>
            </p:spPr>
            <p:txBody>
              <a:bodyPr/>
              <a:lstStyle/>
              <a:p>
                <a:endParaRPr lang="en-US"/>
              </a:p>
            </p:txBody>
          </p:sp>
          <p:sp>
            <p:nvSpPr>
              <p:cNvPr id="130221" name="Freeform 173"/>
              <p:cNvSpPr>
                <a:spLocks/>
              </p:cNvSpPr>
              <p:nvPr/>
            </p:nvSpPr>
            <p:spPr bwMode="auto">
              <a:xfrm>
                <a:off x="4894" y="3423"/>
                <a:ext cx="13" cy="10"/>
              </a:xfrm>
              <a:custGeom>
                <a:avLst/>
                <a:gdLst/>
                <a:ahLst/>
                <a:cxnLst>
                  <a:cxn ang="0">
                    <a:pos x="0" y="0"/>
                  </a:cxn>
                  <a:cxn ang="0">
                    <a:pos x="7" y="4"/>
                  </a:cxn>
                  <a:cxn ang="0">
                    <a:pos x="13" y="10"/>
                  </a:cxn>
                </a:cxnLst>
                <a:rect l="0" t="0" r="r" b="b"/>
                <a:pathLst>
                  <a:path w="13" h="10">
                    <a:moveTo>
                      <a:pt x="0" y="0"/>
                    </a:moveTo>
                    <a:lnTo>
                      <a:pt x="7" y="4"/>
                    </a:lnTo>
                    <a:lnTo>
                      <a:pt x="13" y="10"/>
                    </a:lnTo>
                  </a:path>
                </a:pathLst>
              </a:custGeom>
              <a:noFill/>
              <a:ln w="4763">
                <a:solidFill>
                  <a:srgbClr val="008080"/>
                </a:solidFill>
                <a:prstDash val="solid"/>
                <a:round/>
                <a:headEnd/>
                <a:tailEnd/>
              </a:ln>
            </p:spPr>
            <p:txBody>
              <a:bodyPr/>
              <a:lstStyle/>
              <a:p>
                <a:endParaRPr lang="en-US"/>
              </a:p>
            </p:txBody>
          </p:sp>
          <p:sp>
            <p:nvSpPr>
              <p:cNvPr id="130222" name="Line 174"/>
              <p:cNvSpPr>
                <a:spLocks noChangeShapeType="1"/>
              </p:cNvSpPr>
              <p:nvPr/>
            </p:nvSpPr>
            <p:spPr bwMode="auto">
              <a:xfrm>
                <a:off x="4907" y="3433"/>
                <a:ext cx="10" cy="6"/>
              </a:xfrm>
              <a:prstGeom prst="line">
                <a:avLst/>
              </a:prstGeom>
              <a:noFill/>
              <a:ln w="4763">
                <a:solidFill>
                  <a:srgbClr val="008080"/>
                </a:solidFill>
                <a:round/>
                <a:headEnd/>
                <a:tailEnd/>
              </a:ln>
            </p:spPr>
            <p:txBody>
              <a:bodyPr/>
              <a:lstStyle/>
              <a:p>
                <a:endParaRPr lang="en-US"/>
              </a:p>
            </p:txBody>
          </p:sp>
          <p:sp>
            <p:nvSpPr>
              <p:cNvPr id="130223" name="Freeform 175"/>
              <p:cNvSpPr>
                <a:spLocks/>
              </p:cNvSpPr>
              <p:nvPr/>
            </p:nvSpPr>
            <p:spPr bwMode="auto">
              <a:xfrm>
                <a:off x="4917" y="3439"/>
                <a:ext cx="12" cy="4"/>
              </a:xfrm>
              <a:custGeom>
                <a:avLst/>
                <a:gdLst/>
                <a:ahLst/>
                <a:cxnLst>
                  <a:cxn ang="0">
                    <a:pos x="0" y="0"/>
                  </a:cxn>
                  <a:cxn ang="0">
                    <a:pos x="6" y="0"/>
                  </a:cxn>
                  <a:cxn ang="0">
                    <a:pos x="12" y="4"/>
                  </a:cxn>
                </a:cxnLst>
                <a:rect l="0" t="0" r="r" b="b"/>
                <a:pathLst>
                  <a:path w="12" h="4">
                    <a:moveTo>
                      <a:pt x="0" y="0"/>
                    </a:moveTo>
                    <a:lnTo>
                      <a:pt x="6" y="0"/>
                    </a:lnTo>
                    <a:lnTo>
                      <a:pt x="12" y="4"/>
                    </a:lnTo>
                  </a:path>
                </a:pathLst>
              </a:custGeom>
              <a:noFill/>
              <a:ln w="4763">
                <a:solidFill>
                  <a:srgbClr val="008080"/>
                </a:solidFill>
                <a:prstDash val="solid"/>
                <a:round/>
                <a:headEnd/>
                <a:tailEnd/>
              </a:ln>
            </p:spPr>
            <p:txBody>
              <a:bodyPr/>
              <a:lstStyle/>
              <a:p>
                <a:endParaRPr lang="en-US"/>
              </a:p>
            </p:txBody>
          </p:sp>
          <p:sp>
            <p:nvSpPr>
              <p:cNvPr id="130224" name="Line 176"/>
              <p:cNvSpPr>
                <a:spLocks noChangeShapeType="1"/>
              </p:cNvSpPr>
              <p:nvPr/>
            </p:nvSpPr>
            <p:spPr bwMode="auto">
              <a:xfrm>
                <a:off x="4929" y="3443"/>
                <a:ext cx="10" cy="6"/>
              </a:xfrm>
              <a:prstGeom prst="line">
                <a:avLst/>
              </a:prstGeom>
              <a:noFill/>
              <a:ln w="4763">
                <a:solidFill>
                  <a:srgbClr val="008080"/>
                </a:solidFill>
                <a:round/>
                <a:headEnd/>
                <a:tailEnd/>
              </a:ln>
            </p:spPr>
            <p:txBody>
              <a:bodyPr/>
              <a:lstStyle/>
              <a:p>
                <a:endParaRPr lang="en-US"/>
              </a:p>
            </p:txBody>
          </p:sp>
          <p:sp>
            <p:nvSpPr>
              <p:cNvPr id="130225" name="Freeform 177"/>
              <p:cNvSpPr>
                <a:spLocks/>
              </p:cNvSpPr>
              <p:nvPr/>
            </p:nvSpPr>
            <p:spPr bwMode="auto">
              <a:xfrm>
                <a:off x="4939" y="3449"/>
                <a:ext cx="13" cy="3"/>
              </a:xfrm>
              <a:custGeom>
                <a:avLst/>
                <a:gdLst/>
                <a:ahLst/>
                <a:cxnLst>
                  <a:cxn ang="0">
                    <a:pos x="0" y="0"/>
                  </a:cxn>
                  <a:cxn ang="0">
                    <a:pos x="7" y="0"/>
                  </a:cxn>
                  <a:cxn ang="0">
                    <a:pos x="13" y="3"/>
                  </a:cxn>
                </a:cxnLst>
                <a:rect l="0" t="0" r="r" b="b"/>
                <a:pathLst>
                  <a:path w="13" h="3">
                    <a:moveTo>
                      <a:pt x="0" y="0"/>
                    </a:moveTo>
                    <a:lnTo>
                      <a:pt x="7" y="0"/>
                    </a:lnTo>
                    <a:lnTo>
                      <a:pt x="13" y="3"/>
                    </a:lnTo>
                  </a:path>
                </a:pathLst>
              </a:custGeom>
              <a:noFill/>
              <a:ln w="4763">
                <a:solidFill>
                  <a:srgbClr val="008080"/>
                </a:solidFill>
                <a:prstDash val="solid"/>
                <a:round/>
                <a:headEnd/>
                <a:tailEnd/>
              </a:ln>
            </p:spPr>
            <p:txBody>
              <a:bodyPr/>
              <a:lstStyle/>
              <a:p>
                <a:endParaRPr lang="en-US"/>
              </a:p>
            </p:txBody>
          </p:sp>
          <p:sp>
            <p:nvSpPr>
              <p:cNvPr id="130226" name="Line 178"/>
              <p:cNvSpPr>
                <a:spLocks noChangeShapeType="1"/>
              </p:cNvSpPr>
              <p:nvPr/>
            </p:nvSpPr>
            <p:spPr bwMode="auto">
              <a:xfrm>
                <a:off x="4952" y="3452"/>
                <a:ext cx="10" cy="7"/>
              </a:xfrm>
              <a:prstGeom prst="line">
                <a:avLst/>
              </a:prstGeom>
              <a:noFill/>
              <a:ln w="4763">
                <a:solidFill>
                  <a:srgbClr val="008080"/>
                </a:solidFill>
                <a:round/>
                <a:headEnd/>
                <a:tailEnd/>
              </a:ln>
            </p:spPr>
            <p:txBody>
              <a:bodyPr/>
              <a:lstStyle/>
              <a:p>
                <a:endParaRPr lang="en-US"/>
              </a:p>
            </p:txBody>
          </p:sp>
          <p:sp>
            <p:nvSpPr>
              <p:cNvPr id="130227" name="Freeform 179"/>
              <p:cNvSpPr>
                <a:spLocks/>
              </p:cNvSpPr>
              <p:nvPr/>
            </p:nvSpPr>
            <p:spPr bwMode="auto">
              <a:xfrm>
                <a:off x="4962" y="3459"/>
                <a:ext cx="12" cy="3"/>
              </a:xfrm>
              <a:custGeom>
                <a:avLst/>
                <a:gdLst/>
                <a:ahLst/>
                <a:cxnLst>
                  <a:cxn ang="0">
                    <a:pos x="0" y="0"/>
                  </a:cxn>
                  <a:cxn ang="0">
                    <a:pos x="6" y="3"/>
                  </a:cxn>
                  <a:cxn ang="0">
                    <a:pos x="12" y="3"/>
                  </a:cxn>
                </a:cxnLst>
                <a:rect l="0" t="0" r="r" b="b"/>
                <a:pathLst>
                  <a:path w="12" h="3">
                    <a:moveTo>
                      <a:pt x="0" y="0"/>
                    </a:moveTo>
                    <a:lnTo>
                      <a:pt x="6" y="3"/>
                    </a:lnTo>
                    <a:lnTo>
                      <a:pt x="12" y="3"/>
                    </a:lnTo>
                  </a:path>
                </a:pathLst>
              </a:custGeom>
              <a:noFill/>
              <a:ln w="4763">
                <a:solidFill>
                  <a:srgbClr val="008080"/>
                </a:solidFill>
                <a:prstDash val="solid"/>
                <a:round/>
                <a:headEnd/>
                <a:tailEnd/>
              </a:ln>
            </p:spPr>
            <p:txBody>
              <a:bodyPr/>
              <a:lstStyle/>
              <a:p>
                <a:endParaRPr lang="en-US"/>
              </a:p>
            </p:txBody>
          </p:sp>
          <p:sp>
            <p:nvSpPr>
              <p:cNvPr id="130228" name="Line 180"/>
              <p:cNvSpPr>
                <a:spLocks noChangeShapeType="1"/>
              </p:cNvSpPr>
              <p:nvPr/>
            </p:nvSpPr>
            <p:spPr bwMode="auto">
              <a:xfrm>
                <a:off x="4974" y="3462"/>
                <a:ext cx="10" cy="3"/>
              </a:xfrm>
              <a:prstGeom prst="line">
                <a:avLst/>
              </a:prstGeom>
              <a:noFill/>
              <a:ln w="4763">
                <a:solidFill>
                  <a:srgbClr val="008080"/>
                </a:solidFill>
                <a:round/>
                <a:headEnd/>
                <a:tailEnd/>
              </a:ln>
            </p:spPr>
            <p:txBody>
              <a:bodyPr/>
              <a:lstStyle/>
              <a:p>
                <a:endParaRPr lang="en-US"/>
              </a:p>
            </p:txBody>
          </p:sp>
          <p:sp>
            <p:nvSpPr>
              <p:cNvPr id="130229" name="Freeform 181"/>
              <p:cNvSpPr>
                <a:spLocks/>
              </p:cNvSpPr>
              <p:nvPr/>
            </p:nvSpPr>
            <p:spPr bwMode="auto">
              <a:xfrm>
                <a:off x="4984" y="3465"/>
                <a:ext cx="13" cy="3"/>
              </a:xfrm>
              <a:custGeom>
                <a:avLst/>
                <a:gdLst/>
                <a:ahLst/>
                <a:cxnLst>
                  <a:cxn ang="0">
                    <a:pos x="0" y="0"/>
                  </a:cxn>
                  <a:cxn ang="0">
                    <a:pos x="6" y="0"/>
                  </a:cxn>
                  <a:cxn ang="0">
                    <a:pos x="13" y="3"/>
                  </a:cxn>
                </a:cxnLst>
                <a:rect l="0" t="0" r="r" b="b"/>
                <a:pathLst>
                  <a:path w="13" h="3">
                    <a:moveTo>
                      <a:pt x="0" y="0"/>
                    </a:moveTo>
                    <a:lnTo>
                      <a:pt x="6" y="0"/>
                    </a:lnTo>
                    <a:lnTo>
                      <a:pt x="13" y="3"/>
                    </a:lnTo>
                  </a:path>
                </a:pathLst>
              </a:custGeom>
              <a:noFill/>
              <a:ln w="4763">
                <a:solidFill>
                  <a:srgbClr val="008080"/>
                </a:solidFill>
                <a:prstDash val="solid"/>
                <a:round/>
                <a:headEnd/>
                <a:tailEnd/>
              </a:ln>
            </p:spPr>
            <p:txBody>
              <a:bodyPr/>
              <a:lstStyle/>
              <a:p>
                <a:endParaRPr lang="en-US"/>
              </a:p>
            </p:txBody>
          </p:sp>
          <p:sp>
            <p:nvSpPr>
              <p:cNvPr id="130230" name="Line 182"/>
              <p:cNvSpPr>
                <a:spLocks noChangeShapeType="1"/>
              </p:cNvSpPr>
              <p:nvPr/>
            </p:nvSpPr>
            <p:spPr bwMode="auto">
              <a:xfrm>
                <a:off x="4997" y="3468"/>
                <a:ext cx="9" cy="4"/>
              </a:xfrm>
              <a:prstGeom prst="line">
                <a:avLst/>
              </a:prstGeom>
              <a:noFill/>
              <a:ln w="4763">
                <a:solidFill>
                  <a:srgbClr val="008080"/>
                </a:solidFill>
                <a:round/>
                <a:headEnd/>
                <a:tailEnd/>
              </a:ln>
            </p:spPr>
            <p:txBody>
              <a:bodyPr/>
              <a:lstStyle/>
              <a:p>
                <a:endParaRPr lang="en-US"/>
              </a:p>
            </p:txBody>
          </p:sp>
          <p:sp>
            <p:nvSpPr>
              <p:cNvPr id="130231" name="Freeform 183"/>
              <p:cNvSpPr>
                <a:spLocks/>
              </p:cNvSpPr>
              <p:nvPr/>
            </p:nvSpPr>
            <p:spPr bwMode="auto">
              <a:xfrm>
                <a:off x="5006" y="3472"/>
                <a:ext cx="13" cy="3"/>
              </a:xfrm>
              <a:custGeom>
                <a:avLst/>
                <a:gdLst/>
                <a:ahLst/>
                <a:cxnLst>
                  <a:cxn ang="0">
                    <a:pos x="0" y="0"/>
                  </a:cxn>
                  <a:cxn ang="0">
                    <a:pos x="7" y="0"/>
                  </a:cxn>
                  <a:cxn ang="0">
                    <a:pos x="13" y="3"/>
                  </a:cxn>
                </a:cxnLst>
                <a:rect l="0" t="0" r="r" b="b"/>
                <a:pathLst>
                  <a:path w="13" h="3">
                    <a:moveTo>
                      <a:pt x="0" y="0"/>
                    </a:moveTo>
                    <a:lnTo>
                      <a:pt x="7" y="0"/>
                    </a:lnTo>
                    <a:lnTo>
                      <a:pt x="13" y="3"/>
                    </a:lnTo>
                  </a:path>
                </a:pathLst>
              </a:custGeom>
              <a:noFill/>
              <a:ln w="4763">
                <a:solidFill>
                  <a:srgbClr val="008080"/>
                </a:solidFill>
                <a:prstDash val="solid"/>
                <a:round/>
                <a:headEnd/>
                <a:tailEnd/>
              </a:ln>
            </p:spPr>
            <p:txBody>
              <a:bodyPr/>
              <a:lstStyle/>
              <a:p>
                <a:endParaRPr lang="en-US"/>
              </a:p>
            </p:txBody>
          </p:sp>
          <p:sp>
            <p:nvSpPr>
              <p:cNvPr id="130232" name="Line 184"/>
              <p:cNvSpPr>
                <a:spLocks noChangeShapeType="1"/>
              </p:cNvSpPr>
              <p:nvPr/>
            </p:nvSpPr>
            <p:spPr bwMode="auto">
              <a:xfrm>
                <a:off x="5019" y="3475"/>
                <a:ext cx="10" cy="3"/>
              </a:xfrm>
              <a:prstGeom prst="line">
                <a:avLst/>
              </a:prstGeom>
              <a:noFill/>
              <a:ln w="4763">
                <a:solidFill>
                  <a:srgbClr val="008080"/>
                </a:solidFill>
                <a:round/>
                <a:headEnd/>
                <a:tailEnd/>
              </a:ln>
            </p:spPr>
            <p:txBody>
              <a:bodyPr/>
              <a:lstStyle/>
              <a:p>
                <a:endParaRPr lang="en-US"/>
              </a:p>
            </p:txBody>
          </p:sp>
          <p:sp>
            <p:nvSpPr>
              <p:cNvPr id="130233" name="Freeform 185"/>
              <p:cNvSpPr>
                <a:spLocks/>
              </p:cNvSpPr>
              <p:nvPr/>
            </p:nvSpPr>
            <p:spPr bwMode="auto">
              <a:xfrm>
                <a:off x="5029" y="3478"/>
                <a:ext cx="13" cy="1"/>
              </a:xfrm>
              <a:custGeom>
                <a:avLst/>
                <a:gdLst/>
                <a:ahLst/>
                <a:cxnLst>
                  <a:cxn ang="0">
                    <a:pos x="0" y="0"/>
                  </a:cxn>
                  <a:cxn ang="0">
                    <a:pos x="6" y="0"/>
                  </a:cxn>
                  <a:cxn ang="0">
                    <a:pos x="13" y="0"/>
                  </a:cxn>
                </a:cxnLst>
                <a:rect l="0" t="0" r="r" b="b"/>
                <a:pathLst>
                  <a:path w="13">
                    <a:moveTo>
                      <a:pt x="0" y="0"/>
                    </a:moveTo>
                    <a:lnTo>
                      <a:pt x="6" y="0"/>
                    </a:lnTo>
                    <a:lnTo>
                      <a:pt x="13" y="0"/>
                    </a:lnTo>
                  </a:path>
                </a:pathLst>
              </a:custGeom>
              <a:noFill/>
              <a:ln w="4763">
                <a:solidFill>
                  <a:srgbClr val="008080"/>
                </a:solidFill>
                <a:prstDash val="solid"/>
                <a:round/>
                <a:headEnd/>
                <a:tailEnd/>
              </a:ln>
            </p:spPr>
            <p:txBody>
              <a:bodyPr/>
              <a:lstStyle/>
              <a:p>
                <a:endParaRPr lang="en-US"/>
              </a:p>
            </p:txBody>
          </p:sp>
          <p:sp>
            <p:nvSpPr>
              <p:cNvPr id="130234" name="Line 186"/>
              <p:cNvSpPr>
                <a:spLocks noChangeShapeType="1"/>
              </p:cNvSpPr>
              <p:nvPr/>
            </p:nvSpPr>
            <p:spPr bwMode="auto">
              <a:xfrm>
                <a:off x="5042" y="3478"/>
                <a:ext cx="9" cy="3"/>
              </a:xfrm>
              <a:prstGeom prst="line">
                <a:avLst/>
              </a:prstGeom>
              <a:noFill/>
              <a:ln w="4763">
                <a:solidFill>
                  <a:srgbClr val="008080"/>
                </a:solidFill>
                <a:round/>
                <a:headEnd/>
                <a:tailEnd/>
              </a:ln>
            </p:spPr>
            <p:txBody>
              <a:bodyPr/>
              <a:lstStyle/>
              <a:p>
                <a:endParaRPr lang="en-US"/>
              </a:p>
            </p:txBody>
          </p:sp>
          <p:sp>
            <p:nvSpPr>
              <p:cNvPr id="130235" name="Rectangle 187"/>
              <p:cNvSpPr>
                <a:spLocks noChangeArrowheads="1"/>
              </p:cNvSpPr>
              <p:nvPr/>
            </p:nvSpPr>
            <p:spPr bwMode="auto">
              <a:xfrm>
                <a:off x="3588" y="3485"/>
                <a:ext cx="3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0</a:t>
                </a:r>
                <a:endParaRPr lang="en-US" sz="2400" b="1">
                  <a:latin typeface="Arial" pitchFamily="34" charset="0"/>
                </a:endParaRPr>
              </a:p>
            </p:txBody>
          </p:sp>
          <p:sp>
            <p:nvSpPr>
              <p:cNvPr id="130236" name="Rectangle 188"/>
              <p:cNvSpPr>
                <a:spLocks noChangeArrowheads="1"/>
              </p:cNvSpPr>
              <p:nvPr/>
            </p:nvSpPr>
            <p:spPr bwMode="auto">
              <a:xfrm>
                <a:off x="3547" y="3385"/>
                <a:ext cx="8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0.1</a:t>
                </a:r>
                <a:endParaRPr lang="en-US" sz="2400" b="1">
                  <a:latin typeface="Arial" pitchFamily="34" charset="0"/>
                </a:endParaRPr>
              </a:p>
            </p:txBody>
          </p:sp>
          <p:sp>
            <p:nvSpPr>
              <p:cNvPr id="130237" name="Rectangle 189"/>
              <p:cNvSpPr>
                <a:spLocks noChangeArrowheads="1"/>
              </p:cNvSpPr>
              <p:nvPr/>
            </p:nvSpPr>
            <p:spPr bwMode="auto">
              <a:xfrm>
                <a:off x="3547" y="3285"/>
                <a:ext cx="8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0.2</a:t>
                </a:r>
                <a:endParaRPr lang="en-US" sz="2400" b="1">
                  <a:latin typeface="Arial" pitchFamily="34" charset="0"/>
                </a:endParaRPr>
              </a:p>
            </p:txBody>
          </p:sp>
          <p:sp>
            <p:nvSpPr>
              <p:cNvPr id="130238" name="Rectangle 190"/>
              <p:cNvSpPr>
                <a:spLocks noChangeArrowheads="1"/>
              </p:cNvSpPr>
              <p:nvPr/>
            </p:nvSpPr>
            <p:spPr bwMode="auto">
              <a:xfrm>
                <a:off x="3547" y="3188"/>
                <a:ext cx="8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0.3</a:t>
                </a:r>
                <a:endParaRPr lang="en-US" sz="2400" b="1">
                  <a:latin typeface="Arial" pitchFamily="34" charset="0"/>
                </a:endParaRPr>
              </a:p>
            </p:txBody>
          </p:sp>
          <p:sp>
            <p:nvSpPr>
              <p:cNvPr id="130239" name="Rectangle 191"/>
              <p:cNvSpPr>
                <a:spLocks noChangeArrowheads="1"/>
              </p:cNvSpPr>
              <p:nvPr/>
            </p:nvSpPr>
            <p:spPr bwMode="auto">
              <a:xfrm>
                <a:off x="3547" y="3090"/>
                <a:ext cx="8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0.4</a:t>
                </a:r>
                <a:endParaRPr lang="en-US" sz="2400" b="1">
                  <a:latin typeface="Arial" pitchFamily="34" charset="0"/>
                </a:endParaRPr>
              </a:p>
            </p:txBody>
          </p:sp>
          <p:sp>
            <p:nvSpPr>
              <p:cNvPr id="130240" name="Rectangle 192"/>
              <p:cNvSpPr>
                <a:spLocks noChangeArrowheads="1"/>
              </p:cNvSpPr>
              <p:nvPr/>
            </p:nvSpPr>
            <p:spPr bwMode="auto">
              <a:xfrm>
                <a:off x="3547" y="2988"/>
                <a:ext cx="8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0.5</a:t>
                </a:r>
                <a:endParaRPr lang="en-US" sz="2400" b="1">
                  <a:latin typeface="Arial" pitchFamily="34" charset="0"/>
                </a:endParaRPr>
              </a:p>
            </p:txBody>
          </p:sp>
          <p:sp>
            <p:nvSpPr>
              <p:cNvPr id="130241" name="Rectangle 193"/>
              <p:cNvSpPr>
                <a:spLocks noChangeArrowheads="1"/>
              </p:cNvSpPr>
              <p:nvPr/>
            </p:nvSpPr>
            <p:spPr bwMode="auto">
              <a:xfrm>
                <a:off x="3547" y="2889"/>
                <a:ext cx="8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0.6</a:t>
                </a:r>
                <a:endParaRPr lang="en-US" sz="2400" b="1">
                  <a:latin typeface="Arial" pitchFamily="34" charset="0"/>
                </a:endParaRPr>
              </a:p>
            </p:txBody>
          </p:sp>
          <p:sp>
            <p:nvSpPr>
              <p:cNvPr id="130242" name="Rectangle 194"/>
              <p:cNvSpPr>
                <a:spLocks noChangeArrowheads="1"/>
              </p:cNvSpPr>
              <p:nvPr/>
            </p:nvSpPr>
            <p:spPr bwMode="auto">
              <a:xfrm>
                <a:off x="3547" y="2789"/>
                <a:ext cx="8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0.7</a:t>
                </a:r>
                <a:endParaRPr lang="en-US" sz="2400" b="1">
                  <a:latin typeface="Arial" pitchFamily="34" charset="0"/>
                </a:endParaRPr>
              </a:p>
            </p:txBody>
          </p:sp>
          <p:sp>
            <p:nvSpPr>
              <p:cNvPr id="130243" name="Rectangle 195"/>
              <p:cNvSpPr>
                <a:spLocks noChangeArrowheads="1"/>
              </p:cNvSpPr>
              <p:nvPr/>
            </p:nvSpPr>
            <p:spPr bwMode="auto">
              <a:xfrm>
                <a:off x="3547" y="2693"/>
                <a:ext cx="8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0.8</a:t>
                </a:r>
                <a:endParaRPr lang="en-US" sz="2400" b="1">
                  <a:latin typeface="Arial" pitchFamily="34" charset="0"/>
                </a:endParaRPr>
              </a:p>
            </p:txBody>
          </p:sp>
          <p:sp>
            <p:nvSpPr>
              <p:cNvPr id="130244" name="Rectangle 196"/>
              <p:cNvSpPr>
                <a:spLocks noChangeArrowheads="1"/>
              </p:cNvSpPr>
              <p:nvPr/>
            </p:nvSpPr>
            <p:spPr bwMode="auto">
              <a:xfrm>
                <a:off x="3547" y="2593"/>
                <a:ext cx="8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0.9</a:t>
                </a:r>
                <a:endParaRPr lang="en-US" sz="2400" b="1">
                  <a:latin typeface="Arial" pitchFamily="34" charset="0"/>
                </a:endParaRPr>
              </a:p>
            </p:txBody>
          </p:sp>
          <p:sp>
            <p:nvSpPr>
              <p:cNvPr id="130245" name="Rectangle 197"/>
              <p:cNvSpPr>
                <a:spLocks noChangeArrowheads="1"/>
              </p:cNvSpPr>
              <p:nvPr/>
            </p:nvSpPr>
            <p:spPr bwMode="auto">
              <a:xfrm>
                <a:off x="3588" y="2493"/>
                <a:ext cx="32"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1</a:t>
                </a:r>
                <a:endParaRPr lang="en-US" sz="2400" b="1">
                  <a:latin typeface="Arial" pitchFamily="34" charset="0"/>
                </a:endParaRPr>
              </a:p>
            </p:txBody>
          </p:sp>
          <p:sp>
            <p:nvSpPr>
              <p:cNvPr id="130246" name="Rectangle 198"/>
              <p:cNvSpPr>
                <a:spLocks noChangeArrowheads="1"/>
              </p:cNvSpPr>
              <p:nvPr/>
            </p:nvSpPr>
            <p:spPr bwMode="auto">
              <a:xfrm>
                <a:off x="3617" y="3559"/>
                <a:ext cx="97"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350</a:t>
                </a:r>
                <a:endParaRPr lang="en-US" sz="2400" b="1">
                  <a:latin typeface="Arial" pitchFamily="34" charset="0"/>
                </a:endParaRPr>
              </a:p>
            </p:txBody>
          </p:sp>
          <p:sp>
            <p:nvSpPr>
              <p:cNvPr id="130247" name="Rectangle 199"/>
              <p:cNvSpPr>
                <a:spLocks noChangeArrowheads="1"/>
              </p:cNvSpPr>
              <p:nvPr/>
            </p:nvSpPr>
            <p:spPr bwMode="auto">
              <a:xfrm>
                <a:off x="3896" y="3559"/>
                <a:ext cx="98"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400</a:t>
                </a:r>
                <a:endParaRPr lang="en-US" sz="2400" b="1">
                  <a:latin typeface="Arial" pitchFamily="34" charset="0"/>
                </a:endParaRPr>
              </a:p>
            </p:txBody>
          </p:sp>
          <p:sp>
            <p:nvSpPr>
              <p:cNvPr id="130248" name="Rectangle 200"/>
              <p:cNvSpPr>
                <a:spLocks noChangeArrowheads="1"/>
              </p:cNvSpPr>
              <p:nvPr/>
            </p:nvSpPr>
            <p:spPr bwMode="auto">
              <a:xfrm>
                <a:off x="4173" y="3559"/>
                <a:ext cx="98"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450</a:t>
                </a:r>
                <a:endParaRPr lang="en-US" sz="2400" b="1">
                  <a:latin typeface="Arial" pitchFamily="34" charset="0"/>
                </a:endParaRPr>
              </a:p>
            </p:txBody>
          </p:sp>
          <p:sp>
            <p:nvSpPr>
              <p:cNvPr id="130249" name="Rectangle 201"/>
              <p:cNvSpPr>
                <a:spLocks noChangeArrowheads="1"/>
              </p:cNvSpPr>
              <p:nvPr/>
            </p:nvSpPr>
            <p:spPr bwMode="auto">
              <a:xfrm>
                <a:off x="4452" y="3559"/>
                <a:ext cx="97"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500</a:t>
                </a:r>
                <a:endParaRPr lang="en-US" sz="2400" b="1">
                  <a:latin typeface="Arial" pitchFamily="34" charset="0"/>
                </a:endParaRPr>
              </a:p>
            </p:txBody>
          </p:sp>
          <p:sp>
            <p:nvSpPr>
              <p:cNvPr id="130250" name="Rectangle 202"/>
              <p:cNvSpPr>
                <a:spLocks noChangeArrowheads="1"/>
              </p:cNvSpPr>
              <p:nvPr/>
            </p:nvSpPr>
            <p:spPr bwMode="auto">
              <a:xfrm>
                <a:off x="4730" y="3559"/>
                <a:ext cx="97"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550</a:t>
                </a:r>
                <a:endParaRPr lang="en-US" sz="2400" b="1">
                  <a:latin typeface="Arial" pitchFamily="34" charset="0"/>
                </a:endParaRPr>
              </a:p>
            </p:txBody>
          </p:sp>
          <p:sp>
            <p:nvSpPr>
              <p:cNvPr id="130251" name="Rectangle 203"/>
              <p:cNvSpPr>
                <a:spLocks noChangeArrowheads="1"/>
              </p:cNvSpPr>
              <p:nvPr/>
            </p:nvSpPr>
            <p:spPr bwMode="auto">
              <a:xfrm>
                <a:off x="5010" y="3559"/>
                <a:ext cx="97" cy="54"/>
              </a:xfrm>
              <a:prstGeom prst="rect">
                <a:avLst/>
              </a:prstGeom>
              <a:noFill/>
              <a:ln w="9525">
                <a:noFill/>
                <a:miter lim="800000"/>
                <a:headEnd/>
                <a:tailEnd/>
              </a:ln>
            </p:spPr>
            <p:txBody>
              <a:bodyPr wrap="none" lIns="0" tIns="0" rIns="0" bIns="0">
                <a:spAutoFit/>
              </a:bodyPr>
              <a:lstStyle/>
              <a:p>
                <a:r>
                  <a:rPr lang="en-US" sz="700">
                    <a:solidFill>
                      <a:srgbClr val="000000"/>
                    </a:solidFill>
                    <a:latin typeface="Arial" pitchFamily="34" charset="0"/>
                  </a:rPr>
                  <a:t>600</a:t>
                </a:r>
                <a:endParaRPr lang="en-US" sz="2400" b="1">
                  <a:latin typeface="Arial" pitchFamily="34" charset="0"/>
                </a:endParaRPr>
              </a:p>
            </p:txBody>
          </p:sp>
          <p:sp>
            <p:nvSpPr>
              <p:cNvPr id="130252" name="Rectangle 204"/>
              <p:cNvSpPr>
                <a:spLocks noChangeArrowheads="1"/>
              </p:cNvSpPr>
              <p:nvPr/>
            </p:nvSpPr>
            <p:spPr bwMode="auto">
              <a:xfrm>
                <a:off x="4198" y="3646"/>
                <a:ext cx="615" cy="77"/>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pitchFamily="34" charset="0"/>
                  </a:rPr>
                  <a:t>wavelength (nm)</a:t>
                </a:r>
                <a:endParaRPr lang="en-US" sz="2400" b="1">
                  <a:latin typeface="Arial" pitchFamily="34" charset="0"/>
                </a:endParaRPr>
              </a:p>
            </p:txBody>
          </p:sp>
          <p:sp>
            <p:nvSpPr>
              <p:cNvPr id="130253" name="Rectangle 205"/>
              <p:cNvSpPr>
                <a:spLocks noChangeArrowheads="1"/>
              </p:cNvSpPr>
              <p:nvPr/>
            </p:nvSpPr>
            <p:spPr bwMode="auto">
              <a:xfrm rot="16200000">
                <a:off x="3275" y="3073"/>
                <a:ext cx="461" cy="100"/>
              </a:xfrm>
              <a:prstGeom prst="rect">
                <a:avLst/>
              </a:prstGeom>
              <a:noFill/>
              <a:ln w="9525">
                <a:noFill/>
                <a:miter lim="800000"/>
                <a:headEnd/>
                <a:tailEnd/>
              </a:ln>
            </p:spPr>
            <p:txBody>
              <a:bodyPr wrap="none" lIns="0" tIns="0" rIns="0" bIns="0">
                <a:spAutoFit/>
              </a:bodyPr>
              <a:lstStyle/>
              <a:p>
                <a:r>
                  <a:rPr lang="en-US" sz="1000">
                    <a:solidFill>
                      <a:srgbClr val="000000"/>
                    </a:solidFill>
                    <a:latin typeface="Arial" pitchFamily="34" charset="0"/>
                  </a:rPr>
                  <a:t>relative intensity</a:t>
                </a:r>
                <a:endParaRPr lang="en-US" sz="2400" b="1">
                  <a:latin typeface="Arial" pitchFamily="34" charset="0"/>
                </a:endParaRPr>
              </a:p>
            </p:txBody>
          </p:sp>
          <p:sp>
            <p:nvSpPr>
              <p:cNvPr id="130254" name="Rectangle 206"/>
              <p:cNvSpPr>
                <a:spLocks noChangeArrowheads="1"/>
              </p:cNvSpPr>
              <p:nvPr/>
            </p:nvSpPr>
            <p:spPr bwMode="auto">
              <a:xfrm>
                <a:off x="5138" y="2941"/>
                <a:ext cx="340" cy="157"/>
              </a:xfrm>
              <a:prstGeom prst="rect">
                <a:avLst/>
              </a:prstGeom>
              <a:solidFill>
                <a:srgbClr val="FFFFFF"/>
              </a:solidFill>
              <a:ln w="9525">
                <a:noFill/>
                <a:miter lim="800000"/>
                <a:headEnd/>
                <a:tailEnd/>
              </a:ln>
            </p:spPr>
            <p:txBody>
              <a:bodyPr/>
              <a:lstStyle/>
              <a:p>
                <a:endParaRPr lang="en-US"/>
              </a:p>
            </p:txBody>
          </p:sp>
        </p:grpSp>
        <p:sp>
          <p:nvSpPr>
            <p:cNvPr id="130255" name="Rectangle 207"/>
            <p:cNvSpPr>
              <a:spLocks noChangeArrowheads="1"/>
            </p:cNvSpPr>
            <p:nvPr/>
          </p:nvSpPr>
          <p:spPr bwMode="auto">
            <a:xfrm>
              <a:off x="3793" y="2832"/>
              <a:ext cx="422" cy="93"/>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pitchFamily="34" charset="0"/>
                </a:rPr>
                <a:t>excitation</a:t>
              </a:r>
              <a:endParaRPr lang="en-US" sz="2400" b="1">
                <a:latin typeface="Arial" pitchFamily="34" charset="0"/>
              </a:endParaRPr>
            </a:p>
          </p:txBody>
        </p:sp>
        <p:sp>
          <p:nvSpPr>
            <p:cNvPr id="130256" name="Rectangle 208"/>
            <p:cNvSpPr>
              <a:spLocks noChangeArrowheads="1"/>
            </p:cNvSpPr>
            <p:nvPr/>
          </p:nvSpPr>
          <p:spPr bwMode="auto">
            <a:xfrm>
              <a:off x="4799" y="3023"/>
              <a:ext cx="394" cy="93"/>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pitchFamily="34" charset="0"/>
                </a:rPr>
                <a:t>emission</a:t>
              </a:r>
              <a:endParaRPr lang="en-US" sz="2400" b="1">
                <a:latin typeface="Arial" pitchFamily="34" charset="0"/>
              </a:endParaRPr>
            </a:p>
          </p:txBody>
        </p:sp>
      </p:grpSp>
      <p:graphicFrame>
        <p:nvGraphicFramePr>
          <p:cNvPr id="130275" name="Object 227"/>
          <p:cNvGraphicFramePr>
            <a:graphicFrameLocks noChangeAspect="1"/>
          </p:cNvGraphicFramePr>
          <p:nvPr/>
        </p:nvGraphicFramePr>
        <p:xfrm>
          <a:off x="5591175" y="3790950"/>
          <a:ext cx="2833688" cy="2644775"/>
        </p:xfrm>
        <a:graphic>
          <a:graphicData uri="http://schemas.openxmlformats.org/presentationml/2006/ole">
            <p:oleObj spid="_x0000_s51202" name="Document" r:id="rId4" imgW="2677075" imgH="2027832" progId="Word.Document.8">
              <p:embed/>
            </p:oleObj>
          </a:graphicData>
        </a:graphic>
      </p:graphicFrame>
      <p:pic>
        <p:nvPicPr>
          <p:cNvPr id="130277" name="Picture 229"/>
          <p:cNvPicPr>
            <a:picLocks noChangeAspect="1" noChangeArrowheads="1"/>
          </p:cNvPicPr>
          <p:nvPr/>
        </p:nvPicPr>
        <p:blipFill>
          <a:blip r:embed="rId5" cstate="print">
            <a:lum bright="12000" contrast="6000"/>
          </a:blip>
          <a:srcRect/>
          <a:stretch>
            <a:fillRect/>
          </a:stretch>
        </p:blipFill>
        <p:spPr bwMode="auto">
          <a:xfrm>
            <a:off x="1254125" y="3795713"/>
            <a:ext cx="2895600" cy="2576512"/>
          </a:xfrm>
          <a:prstGeom prst="rect">
            <a:avLst/>
          </a:prstGeom>
          <a:noFill/>
          <a:ln w="12700">
            <a:noFill/>
            <a:miter lim="800000"/>
            <a:headEnd type="none" w="sm" len="sm"/>
            <a:tailEnd type="none" w="sm" len="sm"/>
          </a:ln>
          <a:effectLst/>
        </p:spPr>
      </p:pic>
      <p:sp>
        <p:nvSpPr>
          <p:cNvPr id="130278" name="Text Box 230"/>
          <p:cNvSpPr txBox="1">
            <a:spLocks noChangeArrowheads="1"/>
          </p:cNvSpPr>
          <p:nvPr/>
        </p:nvSpPr>
        <p:spPr bwMode="auto">
          <a:xfrm>
            <a:off x="2590800" y="228600"/>
            <a:ext cx="3943708" cy="461665"/>
          </a:xfrm>
          <a:prstGeom prst="rect">
            <a:avLst/>
          </a:prstGeom>
          <a:noFill/>
          <a:ln w="9525">
            <a:noFill/>
            <a:miter lim="800000"/>
            <a:headEnd/>
            <a:tailEnd/>
          </a:ln>
          <a:effectLst/>
        </p:spPr>
        <p:txBody>
          <a:bodyPr wrap="none">
            <a:spAutoFit/>
          </a:bodyPr>
          <a:lstStyle/>
          <a:p>
            <a:r>
              <a:rPr lang="en-US" sz="2400" b="1" dirty="0" smtClean="0">
                <a:solidFill>
                  <a:srgbClr val="FF0000"/>
                </a:solidFill>
                <a:latin typeface="Arial" pitchFamily="34" charset="0"/>
              </a:rPr>
              <a:t>How to Make a White LED</a:t>
            </a:r>
            <a:endParaRPr lang="en-US" sz="2400" b="1" dirty="0">
              <a:solidFill>
                <a:srgbClr val="FF0000"/>
              </a:solidFill>
              <a:latin typeface="Arial"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914400" y="1066800"/>
            <a:ext cx="6477000" cy="4648200"/>
            <a:chOff x="914400" y="1066800"/>
            <a:chExt cx="6477000" cy="4648200"/>
          </a:xfrm>
        </p:grpSpPr>
        <p:grpSp>
          <p:nvGrpSpPr>
            <p:cNvPr id="3" name="Group 8"/>
            <p:cNvGrpSpPr/>
            <p:nvPr/>
          </p:nvGrpSpPr>
          <p:grpSpPr>
            <a:xfrm>
              <a:off x="914400" y="1066800"/>
              <a:ext cx="6477000" cy="4648200"/>
              <a:chOff x="464254" y="2062788"/>
              <a:chExt cx="6010275" cy="4419600"/>
            </a:xfrm>
          </p:grpSpPr>
          <p:pic>
            <p:nvPicPr>
              <p:cNvPr id="91138" name="Picture 2"/>
              <p:cNvPicPr>
                <a:picLocks noChangeAspect="1" noChangeArrowheads="1"/>
              </p:cNvPicPr>
              <p:nvPr/>
            </p:nvPicPr>
            <p:blipFill>
              <a:blip r:embed="rId3" cstate="print"/>
              <a:srcRect/>
              <a:stretch>
                <a:fillRect/>
              </a:stretch>
            </p:blipFill>
            <p:spPr bwMode="auto">
              <a:xfrm>
                <a:off x="464254" y="2062788"/>
                <a:ext cx="6010275" cy="4419600"/>
              </a:xfrm>
              <a:prstGeom prst="rect">
                <a:avLst/>
              </a:prstGeom>
              <a:noFill/>
              <a:ln w="9525">
                <a:noFill/>
                <a:miter lim="800000"/>
                <a:headEnd/>
                <a:tailEnd/>
              </a:ln>
              <a:effectLst/>
            </p:spPr>
          </p:pic>
          <p:sp>
            <p:nvSpPr>
              <p:cNvPr id="6" name="Oval 5"/>
              <p:cNvSpPr/>
              <p:nvPr/>
            </p:nvSpPr>
            <p:spPr>
              <a:xfrm>
                <a:off x="3381172" y="4820258"/>
                <a:ext cx="148347" cy="217048"/>
              </a:xfrm>
              <a:prstGeom prst="ellipse">
                <a:avLst/>
              </a:prstGeom>
              <a:solidFill>
                <a:srgbClr val="E6E0EC">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a:off x="3617408" y="4221144"/>
              <a:ext cx="80387" cy="8038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512088" y="4604651"/>
              <a:ext cx="80387" cy="8038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rot="20425222">
              <a:off x="2285263" y="4163869"/>
              <a:ext cx="1611504" cy="573578"/>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990600" y="5897544"/>
            <a:ext cx="7291933" cy="523220"/>
          </a:xfrm>
          <a:prstGeom prst="rect">
            <a:avLst/>
          </a:prstGeom>
          <a:noFill/>
        </p:spPr>
        <p:txBody>
          <a:bodyPr wrap="none" rtlCol="0">
            <a:spAutoFit/>
          </a:bodyPr>
          <a:lstStyle/>
          <a:p>
            <a:r>
              <a:rPr lang="en-US" sz="2800" dirty="0" smtClean="0"/>
              <a:t>What About Other Energy Efficiency Applications</a:t>
            </a:r>
            <a:endParaRPr lang="en-US" sz="2800" dirty="0"/>
          </a:p>
        </p:txBody>
      </p:sp>
      <p:sp>
        <p:nvSpPr>
          <p:cNvPr id="11" name="Title 10"/>
          <p:cNvSpPr>
            <a:spLocks noGrp="1"/>
          </p:cNvSpPr>
          <p:nvPr>
            <p:ph type="title"/>
          </p:nvPr>
        </p:nvSpPr>
        <p:spPr/>
        <p:txBody>
          <a:bodyPr>
            <a:normAutofit/>
          </a:bodyPr>
          <a:lstStyle/>
          <a:p>
            <a:r>
              <a:rPr lang="en-US" sz="3200" dirty="0" smtClean="0"/>
              <a:t>Efficiency versus Wavelength</a:t>
            </a:r>
            <a:endParaRPr lang="en-US" sz="3200" dirty="0"/>
          </a:p>
        </p:txBody>
      </p:sp>
      <p:sp>
        <p:nvSpPr>
          <p:cNvPr id="12" name="TextBox 11"/>
          <p:cNvSpPr txBox="1"/>
          <p:nvPr/>
        </p:nvSpPr>
        <p:spPr>
          <a:xfrm>
            <a:off x="7467600" y="2438400"/>
            <a:ext cx="1219200" cy="1200329"/>
          </a:xfrm>
          <a:prstGeom prst="rect">
            <a:avLst/>
          </a:prstGeom>
          <a:noFill/>
        </p:spPr>
        <p:txBody>
          <a:bodyPr wrap="square" rtlCol="0">
            <a:spAutoFit/>
          </a:bodyPr>
          <a:lstStyle/>
          <a:p>
            <a:r>
              <a:rPr lang="en-US" sz="2400" dirty="0" smtClean="0"/>
              <a:t>Nitride Based LEDs</a:t>
            </a:r>
            <a:endParaRPr lang="en-US" sz="2400" dirty="0"/>
          </a:p>
        </p:txBody>
      </p:sp>
      <p:cxnSp>
        <p:nvCxnSpPr>
          <p:cNvPr id="17" name="Straight Connector 16"/>
          <p:cNvCxnSpPr/>
          <p:nvPr/>
        </p:nvCxnSpPr>
        <p:spPr>
          <a:xfrm rot="5400000">
            <a:off x="3238500" y="3695700"/>
            <a:ext cx="2667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ight Arrow 17"/>
          <p:cNvSpPr/>
          <p:nvPr/>
        </p:nvSpPr>
        <p:spPr>
          <a:xfrm>
            <a:off x="4648200" y="4038600"/>
            <a:ext cx="1295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Lighting</a:t>
            </a:r>
            <a:endParaRPr lang="en-US" dirty="0">
              <a:solidFill>
                <a:schemeClr val="bg1"/>
              </a:solidFill>
            </a:endParaRPr>
          </a:p>
        </p:txBody>
      </p:sp>
      <p:sp>
        <p:nvSpPr>
          <p:cNvPr id="19" name="Left Arrow 18"/>
          <p:cNvSpPr/>
          <p:nvPr/>
        </p:nvSpPr>
        <p:spPr>
          <a:xfrm>
            <a:off x="3200400" y="2590800"/>
            <a:ext cx="12954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Industrial</a:t>
            </a:r>
            <a:endParaRPr lang="en-US" dirty="0"/>
          </a:p>
        </p:txBody>
      </p:sp>
      <p:sp>
        <p:nvSpPr>
          <p:cNvPr id="20" name="TextBox 19"/>
          <p:cNvSpPr txBox="1"/>
          <p:nvPr/>
        </p:nvSpPr>
        <p:spPr>
          <a:xfrm>
            <a:off x="2667000" y="4343400"/>
            <a:ext cx="940322" cy="276999"/>
          </a:xfrm>
          <a:prstGeom prst="rect">
            <a:avLst/>
          </a:prstGeom>
          <a:noFill/>
        </p:spPr>
        <p:txBody>
          <a:bodyPr wrap="none" rtlCol="0">
            <a:spAutoFit/>
          </a:bodyPr>
          <a:lstStyle/>
          <a:p>
            <a:r>
              <a:rPr lang="en-US" sz="1200" dirty="0" smtClean="0"/>
              <a:t>Recent Data</a:t>
            </a:r>
            <a:endParaRPr lang="en-US" sz="12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with Phosphors?</a:t>
            </a:r>
            <a:endParaRPr lang="en-US" dirty="0"/>
          </a:p>
        </p:txBody>
      </p:sp>
      <p:sp>
        <p:nvSpPr>
          <p:cNvPr id="3" name="Content Placeholder 2"/>
          <p:cNvSpPr>
            <a:spLocks noGrp="1"/>
          </p:cNvSpPr>
          <p:nvPr>
            <p:ph idx="1"/>
          </p:nvPr>
        </p:nvSpPr>
        <p:spPr/>
        <p:txBody>
          <a:bodyPr/>
          <a:lstStyle/>
          <a:p>
            <a:r>
              <a:rPr lang="en-US" dirty="0" smtClean="0"/>
              <a:t>They already work very well for standard lighting … the large peak on the previous slide is for the blue LEDs used to make white phosphor LEDs. </a:t>
            </a:r>
          </a:p>
          <a:p>
            <a:r>
              <a:rPr lang="en-US" dirty="0" smtClean="0"/>
              <a:t>They scatter light</a:t>
            </a:r>
          </a:p>
          <a:p>
            <a:r>
              <a:rPr lang="en-US" dirty="0" smtClean="0"/>
              <a:t>They are slow</a:t>
            </a:r>
          </a:p>
          <a:p>
            <a:r>
              <a:rPr lang="en-US" dirty="0" smtClean="0"/>
              <a:t>Others?</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Nano</a:t>
            </a:r>
            <a:r>
              <a:rPr lang="en-US" dirty="0" smtClean="0"/>
              <a:t> in Smart Lighting</a:t>
            </a:r>
            <a:endParaRPr lang="en-US" dirty="0"/>
          </a:p>
        </p:txBody>
      </p:sp>
      <p:sp>
        <p:nvSpPr>
          <p:cNvPr id="3" name="Content Placeholder 2"/>
          <p:cNvSpPr>
            <a:spLocks noGrp="1"/>
          </p:cNvSpPr>
          <p:nvPr>
            <p:ph idx="1"/>
          </p:nvPr>
        </p:nvSpPr>
        <p:spPr/>
        <p:txBody>
          <a:bodyPr/>
          <a:lstStyle/>
          <a:p>
            <a:r>
              <a:rPr lang="en-US" sz="2400" dirty="0" smtClean="0"/>
              <a:t>High and low index of refraction</a:t>
            </a:r>
          </a:p>
          <a:p>
            <a:r>
              <a:rPr lang="en-US" sz="2400" dirty="0" err="1" smtClean="0"/>
              <a:t>Nano</a:t>
            </a:r>
            <a:r>
              <a:rPr lang="en-US" sz="2400" dirty="0" smtClean="0"/>
              <a:t>-column and </a:t>
            </a:r>
            <a:r>
              <a:rPr lang="en-US" sz="2400" dirty="0" err="1" smtClean="0"/>
              <a:t>Nano</a:t>
            </a:r>
            <a:r>
              <a:rPr lang="en-US" sz="2400" dirty="0" smtClean="0"/>
              <a:t>-finger LEDs fabricated – high light extraction and exploration of strain field effects on droop reduction</a:t>
            </a:r>
          </a:p>
          <a:p>
            <a:r>
              <a:rPr lang="en-US" sz="2400" dirty="0" smtClean="0"/>
              <a:t>Polarized LED (green on m-plane </a:t>
            </a:r>
            <a:r>
              <a:rPr lang="en-US" sz="2400" dirty="0" err="1" smtClean="0"/>
              <a:t>GaN</a:t>
            </a:r>
            <a:r>
              <a:rPr lang="en-US" sz="2400" dirty="0" smtClean="0"/>
              <a:t>) and models of photonic crystal designs for RGB polarized LED manufacturing</a:t>
            </a:r>
          </a:p>
          <a:p>
            <a:r>
              <a:rPr lang="en-US" sz="2400" dirty="0" err="1" smtClean="0"/>
              <a:t>Nano</a:t>
            </a:r>
            <a:r>
              <a:rPr lang="en-US" sz="2400" dirty="0" smtClean="0"/>
              <a:t>-wire UV LED growth with very low dislocation density – droop and green gap implications</a:t>
            </a:r>
          </a:p>
          <a:p>
            <a:r>
              <a:rPr lang="en-US" sz="2400" dirty="0" smtClean="0"/>
              <a:t>Non-scattering graded composition phosphor for high performance white LEDs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vs. RF</a:t>
            </a:r>
            <a:endParaRPr lang="en-US" dirty="0"/>
          </a:p>
        </p:txBody>
      </p:sp>
      <p:sp>
        <p:nvSpPr>
          <p:cNvPr id="3" name="Content Placeholder 2"/>
          <p:cNvSpPr>
            <a:spLocks noGrp="1"/>
          </p:cNvSpPr>
          <p:nvPr>
            <p:ph idx="1"/>
          </p:nvPr>
        </p:nvSpPr>
        <p:spPr/>
        <p:txBody>
          <a:bodyPr/>
          <a:lstStyle/>
          <a:p>
            <a:r>
              <a:rPr lang="en-US" dirty="0" smtClean="0"/>
              <a:t>Lets look at the RF spectrum in a narrow but well used band.</a:t>
            </a:r>
          </a:p>
          <a:p>
            <a:r>
              <a:rPr lang="en-US" dirty="0" smtClean="0"/>
              <a:t>Consider the audio spectrum first</a:t>
            </a:r>
          </a:p>
          <a:p>
            <a:r>
              <a:rPr lang="en-US" dirty="0" err="1" smtClean="0"/>
              <a:t>Wi</a:t>
            </a:r>
            <a:r>
              <a:rPr lang="en-US" dirty="0" smtClean="0"/>
              <a:t>-Spy</a:t>
            </a:r>
          </a:p>
          <a:p>
            <a:r>
              <a:rPr lang="en-US" dirty="0" smtClean="0"/>
              <a:t>Fun last demo</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Nano</a:t>
            </a:r>
            <a:r>
              <a:rPr lang="en-US" dirty="0" smtClean="0"/>
              <a:t> Outreach at BU</a:t>
            </a:r>
            <a:endParaRPr lang="en-US" dirty="0"/>
          </a:p>
        </p:txBody>
      </p:sp>
      <p:sp>
        <p:nvSpPr>
          <p:cNvPr id="3" name="Content Placeholder 2"/>
          <p:cNvSpPr>
            <a:spLocks noGrp="1"/>
          </p:cNvSpPr>
          <p:nvPr>
            <p:ph idx="1"/>
          </p:nvPr>
        </p:nvSpPr>
        <p:spPr>
          <a:xfrm>
            <a:off x="457200" y="1143000"/>
            <a:ext cx="8229600" cy="4983163"/>
          </a:xfrm>
        </p:spPr>
        <p:txBody>
          <a:bodyPr/>
          <a:lstStyle/>
          <a:p>
            <a:r>
              <a:rPr lang="en-US" sz="2400" dirty="0" smtClean="0"/>
              <a:t>Boston Upward Bound Math and Science Program (BUBMS): </a:t>
            </a:r>
            <a:r>
              <a:rPr lang="en-US" sz="2400" dirty="0" err="1" smtClean="0"/>
              <a:t>Nanophotonics</a:t>
            </a:r>
            <a:r>
              <a:rPr lang="en-US" sz="2400" dirty="0" smtClean="0"/>
              <a:t> &amp; Nanofabrication (</a:t>
            </a:r>
            <a:r>
              <a:rPr lang="en-US" sz="2400" dirty="0" err="1" smtClean="0"/>
              <a:t>Altug</a:t>
            </a:r>
            <a:r>
              <a:rPr lang="en-US" sz="2400" dirty="0" smtClean="0"/>
              <a:t>)</a:t>
            </a:r>
          </a:p>
          <a:p>
            <a:r>
              <a:rPr lang="en-US" sz="2400" dirty="0" smtClean="0"/>
              <a:t>Optical: Provide a grating consisting of several different patterns with different periodicities</a:t>
            </a:r>
          </a:p>
          <a:p>
            <a:pPr lvl="1"/>
            <a:r>
              <a:rPr lang="en-US" sz="1600" dirty="0" smtClean="0"/>
              <a:t>Students calculate the periodicities of each grating section using the far field pattern they obtain with a laser and the diffraction grating equation</a:t>
            </a:r>
          </a:p>
          <a:p>
            <a:pPr lvl="1"/>
            <a:r>
              <a:rPr lang="en-US" sz="1600" dirty="0" smtClean="0"/>
              <a:t>The compare their experimentally determined values with the direct microscope method</a:t>
            </a:r>
          </a:p>
          <a:p>
            <a:r>
              <a:rPr lang="en-US" sz="2400" dirty="0" smtClean="0"/>
              <a:t>Soft lithography with PDMS</a:t>
            </a:r>
          </a:p>
          <a:p>
            <a:pPr>
              <a:buNone/>
            </a:pPr>
            <a:endParaRPr lang="en-US" sz="2400" dirty="0" smtClean="0"/>
          </a:p>
        </p:txBody>
      </p:sp>
      <p:sp>
        <p:nvSpPr>
          <p:cNvPr id="6" name="TextBox 5"/>
          <p:cNvSpPr txBox="1"/>
          <p:nvPr/>
        </p:nvSpPr>
        <p:spPr>
          <a:xfrm>
            <a:off x="2971800" y="6172200"/>
            <a:ext cx="5791200" cy="369332"/>
          </a:xfrm>
          <a:prstGeom prst="rect">
            <a:avLst/>
          </a:prstGeom>
          <a:noFill/>
        </p:spPr>
        <p:txBody>
          <a:bodyPr wrap="square" rtlCol="0">
            <a:spAutoFit/>
          </a:bodyPr>
          <a:lstStyle/>
          <a:p>
            <a:r>
              <a:rPr lang="en-US" dirty="0" smtClean="0">
                <a:hlinkClick r:id="rId2"/>
              </a:rPr>
              <a:t>http://mrsec.wisc.edu/Edetc/nanolab/PDMS/index.html</a:t>
            </a:r>
            <a:r>
              <a:rPr lang="en-US" dirty="0" smtClean="0"/>
              <a:t> </a:t>
            </a:r>
            <a:endParaRPr lang="en-US" dirty="0"/>
          </a:p>
        </p:txBody>
      </p:sp>
      <p:pic>
        <p:nvPicPr>
          <p:cNvPr id="5" name="Picture 4"/>
          <p:cNvPicPr>
            <a:picLocks noChangeAspect="1" noChangeArrowheads="1"/>
          </p:cNvPicPr>
          <p:nvPr/>
        </p:nvPicPr>
        <p:blipFill>
          <a:blip r:embed="rId3" cstate="print"/>
          <a:srcRect/>
          <a:stretch>
            <a:fillRect/>
          </a:stretch>
        </p:blipFill>
        <p:spPr bwMode="auto">
          <a:xfrm>
            <a:off x="228600" y="4267200"/>
            <a:ext cx="3781425" cy="1794403"/>
          </a:xfrm>
          <a:prstGeom prst="rect">
            <a:avLst/>
          </a:prstGeom>
          <a:noFill/>
          <a:ln w="9525">
            <a:noFill/>
            <a:miter lim="800000"/>
            <a:headEnd/>
            <a:tailEnd/>
          </a:ln>
        </p:spPr>
      </p:pic>
      <p:sp>
        <p:nvSpPr>
          <p:cNvPr id="7" name="TextBox 6"/>
          <p:cNvSpPr txBox="1"/>
          <p:nvPr/>
        </p:nvSpPr>
        <p:spPr>
          <a:xfrm>
            <a:off x="228600" y="4419600"/>
            <a:ext cx="1676400" cy="369332"/>
          </a:xfrm>
          <a:prstGeom prst="rect">
            <a:avLst/>
          </a:prstGeom>
          <a:noFill/>
        </p:spPr>
        <p:txBody>
          <a:bodyPr wrap="square" rtlCol="0">
            <a:spAutoFit/>
          </a:bodyPr>
          <a:lstStyle/>
          <a:p>
            <a:r>
              <a:rPr lang="pt-BR" i="1" dirty="0" smtClean="0"/>
              <a:t>d</a:t>
            </a:r>
            <a:r>
              <a:rPr lang="pt-BR" dirty="0" smtClean="0"/>
              <a:t> sin φ</a:t>
            </a:r>
            <a:r>
              <a:rPr lang="pt-BR" baseline="-25000" dirty="0" smtClean="0"/>
              <a:t>n</a:t>
            </a:r>
            <a:r>
              <a:rPr lang="pt-BR" dirty="0" smtClean="0"/>
              <a:t> = </a:t>
            </a:r>
            <a:r>
              <a:rPr lang="pt-BR" i="1" dirty="0" smtClean="0"/>
              <a:t>n</a:t>
            </a:r>
            <a:r>
              <a:rPr lang="pt-BR" dirty="0" smtClean="0"/>
              <a:t> λ</a:t>
            </a:r>
            <a:endParaRPr lang="en-US" dirty="0"/>
          </a:p>
        </p:txBody>
      </p:sp>
      <p:pic>
        <p:nvPicPr>
          <p:cNvPr id="98305" name="Picture 1" descr="C:\Users\Ken\Desktop\Hatice Photos\NanoCamp_4.jpg"/>
          <p:cNvPicPr>
            <a:picLocks noChangeAspect="1" noChangeArrowheads="1"/>
          </p:cNvPicPr>
          <p:nvPr/>
        </p:nvPicPr>
        <p:blipFill>
          <a:blip r:embed="rId4" cstate="print"/>
          <a:srcRect/>
          <a:stretch>
            <a:fillRect/>
          </a:stretch>
        </p:blipFill>
        <p:spPr bwMode="auto">
          <a:xfrm>
            <a:off x="4038600" y="4267200"/>
            <a:ext cx="2438400" cy="1828695"/>
          </a:xfrm>
          <a:prstGeom prst="rect">
            <a:avLst/>
          </a:prstGeom>
          <a:noFill/>
        </p:spPr>
      </p:pic>
      <p:pic>
        <p:nvPicPr>
          <p:cNvPr id="98306" name="Picture 2" descr="C:\Users\Ken\Desktop\Hatice Photos\Summer_Challange_1.jpg"/>
          <p:cNvPicPr>
            <a:picLocks noChangeAspect="1" noChangeArrowheads="1"/>
          </p:cNvPicPr>
          <p:nvPr/>
        </p:nvPicPr>
        <p:blipFill>
          <a:blip r:embed="rId5" cstate="print"/>
          <a:srcRect/>
          <a:stretch>
            <a:fillRect/>
          </a:stretch>
        </p:blipFill>
        <p:spPr bwMode="auto">
          <a:xfrm>
            <a:off x="6553199" y="4284513"/>
            <a:ext cx="2403499" cy="1802522"/>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a:t>
            </a:r>
            <a:endParaRPr lang="en-US" dirty="0"/>
          </a:p>
        </p:txBody>
      </p:sp>
      <p:sp>
        <p:nvSpPr>
          <p:cNvPr id="3" name="Content Placeholder 2"/>
          <p:cNvSpPr>
            <a:spLocks noGrp="1"/>
          </p:cNvSpPr>
          <p:nvPr>
            <p:ph idx="1"/>
          </p:nvPr>
        </p:nvSpPr>
        <p:spPr/>
        <p:txBody>
          <a:bodyPr/>
          <a:lstStyle/>
          <a:p>
            <a:r>
              <a:rPr lang="en-US" dirty="0" smtClean="0"/>
              <a:t>We in the ERC, especially the education and outreach program, are charged to help promote interest in and quality education for STEM</a:t>
            </a:r>
          </a:p>
          <a:p>
            <a:r>
              <a:rPr lang="en-US" dirty="0" smtClean="0"/>
              <a:t>Please feel free to call on us at any time should you need some help.</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sp>
        <p:nvSpPr>
          <p:cNvPr id="3" name="Content Placeholder 2"/>
          <p:cNvSpPr>
            <a:spLocks noGrp="1"/>
          </p:cNvSpPr>
          <p:nvPr>
            <p:ph idx="1"/>
          </p:nvPr>
        </p:nvSpPr>
        <p:spPr/>
        <p:txBody>
          <a:bodyPr/>
          <a:lstStyle/>
          <a:p>
            <a:r>
              <a:rPr lang="en-US" dirty="0" smtClean="0"/>
              <a:t>Best of luck</a:t>
            </a:r>
          </a:p>
          <a:p>
            <a:endParaRPr lang="en-US" dirty="0" smtClean="0"/>
          </a:p>
          <a:p>
            <a:endParaRPr lang="en-US" dirty="0" smtClean="0"/>
          </a:p>
          <a:p>
            <a:r>
              <a:rPr lang="en-US" dirty="0" smtClean="0"/>
              <a:t>Questions?</a:t>
            </a:r>
            <a:endParaRPr lang="en-US" dirty="0"/>
          </a:p>
        </p:txBody>
      </p:sp>
      <p:pic>
        <p:nvPicPr>
          <p:cNvPr id="53250" name="Picture 2"/>
          <p:cNvPicPr>
            <a:picLocks noChangeAspect="1" noChangeArrowheads="1"/>
          </p:cNvPicPr>
          <p:nvPr/>
        </p:nvPicPr>
        <p:blipFill>
          <a:blip r:embed="rId2" cstate="print"/>
          <a:srcRect/>
          <a:stretch>
            <a:fillRect/>
          </a:stretch>
        </p:blipFill>
        <p:spPr bwMode="auto">
          <a:xfrm>
            <a:off x="6286500" y="2266950"/>
            <a:ext cx="2857500" cy="4591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am I an Engineer?</a:t>
            </a:r>
            <a:endParaRPr lang="en-US" dirty="0"/>
          </a:p>
        </p:txBody>
      </p:sp>
      <p:sp>
        <p:nvSpPr>
          <p:cNvPr id="3" name="Content Placeholder 2"/>
          <p:cNvSpPr>
            <a:spLocks noGrp="1"/>
          </p:cNvSpPr>
          <p:nvPr>
            <p:ph idx="1"/>
          </p:nvPr>
        </p:nvSpPr>
        <p:spPr>
          <a:xfrm>
            <a:off x="457200" y="1371600"/>
            <a:ext cx="5562600" cy="4754563"/>
          </a:xfrm>
        </p:spPr>
        <p:txBody>
          <a:bodyPr/>
          <a:lstStyle/>
          <a:p>
            <a:r>
              <a:rPr lang="en-US" dirty="0" smtClean="0"/>
              <a:t>October 1957 – Sputnik 1 </a:t>
            </a:r>
            <a:r>
              <a:rPr lang="en-US" b="1" dirty="0" smtClean="0"/>
              <a:t>(</a:t>
            </a:r>
            <a:r>
              <a:rPr lang="ru-RU" b="1" dirty="0" smtClean="0"/>
              <a:t>Спутник-1</a:t>
            </a:r>
            <a:r>
              <a:rPr lang="en-US" b="1" dirty="0" smtClean="0"/>
              <a:t>)</a:t>
            </a:r>
          </a:p>
          <a:p>
            <a:r>
              <a:rPr lang="en-US" dirty="0" smtClean="0"/>
              <a:t>6</a:t>
            </a:r>
            <a:r>
              <a:rPr lang="en-US" baseline="30000" dirty="0" smtClean="0"/>
              <a:t>th</a:t>
            </a:r>
            <a:r>
              <a:rPr lang="en-US" dirty="0" smtClean="0"/>
              <a:t> Grade Class – 4 students selected for advanced studies</a:t>
            </a:r>
          </a:p>
          <a:p>
            <a:r>
              <a:rPr lang="en-US" dirty="0" smtClean="0"/>
              <a:t>7</a:t>
            </a:r>
            <a:r>
              <a:rPr lang="en-US" baseline="30000" dirty="0" smtClean="0"/>
              <a:t>th</a:t>
            </a:r>
            <a:r>
              <a:rPr lang="en-US" dirty="0" smtClean="0"/>
              <a:t> &amp; 8</a:t>
            </a:r>
            <a:r>
              <a:rPr lang="en-US" baseline="30000" dirty="0" smtClean="0"/>
              <a:t>th</a:t>
            </a:r>
            <a:r>
              <a:rPr lang="en-US" dirty="0" smtClean="0"/>
              <a:t> Grade Math &amp; Science Combined</a:t>
            </a:r>
          </a:p>
          <a:p>
            <a:r>
              <a:rPr lang="en-US" dirty="0" smtClean="0"/>
              <a:t>Began HS Math &amp; Science in 8</a:t>
            </a:r>
            <a:r>
              <a:rPr lang="en-US" baseline="30000" dirty="0" smtClean="0"/>
              <a:t>th</a:t>
            </a:r>
            <a:r>
              <a:rPr lang="en-US" dirty="0" smtClean="0"/>
              <a:t> Grade</a:t>
            </a:r>
            <a:endParaRPr lang="en-US" dirty="0"/>
          </a:p>
        </p:txBody>
      </p:sp>
      <p:pic>
        <p:nvPicPr>
          <p:cNvPr id="33795" name="Picture 3"/>
          <p:cNvPicPr>
            <a:picLocks noChangeAspect="1" noChangeArrowheads="1"/>
          </p:cNvPicPr>
          <p:nvPr/>
        </p:nvPicPr>
        <p:blipFill>
          <a:blip r:embed="rId2" cstate="print"/>
          <a:srcRect/>
          <a:stretch>
            <a:fillRect/>
          </a:stretch>
        </p:blipFill>
        <p:spPr bwMode="auto">
          <a:xfrm>
            <a:off x="6324600" y="1066800"/>
            <a:ext cx="2296808" cy="3048000"/>
          </a:xfrm>
          <a:prstGeom prst="rect">
            <a:avLst/>
          </a:prstGeom>
          <a:noFill/>
          <a:ln w="9525">
            <a:noFill/>
            <a:miter lim="800000"/>
            <a:headEnd/>
            <a:tailEnd/>
          </a:ln>
        </p:spPr>
      </p:pic>
      <p:sp>
        <p:nvSpPr>
          <p:cNvPr id="6" name="TextBox 5"/>
          <p:cNvSpPr txBox="1"/>
          <p:nvPr/>
        </p:nvSpPr>
        <p:spPr>
          <a:xfrm>
            <a:off x="6477000" y="4267200"/>
            <a:ext cx="2209800" cy="1477328"/>
          </a:xfrm>
          <a:prstGeom prst="rect">
            <a:avLst/>
          </a:prstGeom>
          <a:noFill/>
        </p:spPr>
        <p:txBody>
          <a:bodyPr wrap="square" rtlCol="0">
            <a:spAutoFit/>
          </a:bodyPr>
          <a:lstStyle/>
          <a:p>
            <a:r>
              <a:rPr lang="en-US" dirty="0" smtClean="0"/>
              <a:t>Diameter = 58.5 cm</a:t>
            </a:r>
          </a:p>
          <a:p>
            <a:endParaRPr lang="en-US" dirty="0" smtClean="0"/>
          </a:p>
          <a:p>
            <a:r>
              <a:rPr lang="en-US" dirty="0" smtClean="0">
                <a:hlinkClick r:id="rId3"/>
              </a:rPr>
              <a:t>Inside</a:t>
            </a:r>
            <a:endParaRPr lang="en-US" dirty="0" smtClean="0"/>
          </a:p>
          <a:p>
            <a:endParaRPr lang="en-US" dirty="0" smtClean="0"/>
          </a:p>
          <a:p>
            <a:r>
              <a:rPr lang="en-US" dirty="0" smtClean="0">
                <a:hlinkClick r:id="rId4"/>
              </a:rPr>
              <a:t>Sounds</a:t>
            </a:r>
            <a:endParaRPr lang="en-US" dirty="0"/>
          </a:p>
        </p:txBody>
      </p:sp>
      <p:sp>
        <p:nvSpPr>
          <p:cNvPr id="8" name="Rectangle 7"/>
          <p:cNvSpPr/>
          <p:nvPr/>
        </p:nvSpPr>
        <p:spPr>
          <a:xfrm>
            <a:off x="152400" y="6172200"/>
            <a:ext cx="8763000" cy="400110"/>
          </a:xfrm>
          <a:prstGeom prst="rect">
            <a:avLst/>
          </a:prstGeom>
        </p:spPr>
        <p:txBody>
          <a:bodyPr wrap="square">
            <a:spAutoFit/>
          </a:bodyPr>
          <a:lstStyle/>
          <a:p>
            <a:r>
              <a:rPr lang="en-US" sz="1000" dirty="0" smtClean="0">
                <a:hlinkClick r:id="rId3"/>
              </a:rPr>
              <a:t>http://www.nytimes.com/interactive/2007/09/24/science/space/20070924_SPUTNIK_GRAPHIC.html#tab1</a:t>
            </a:r>
            <a:r>
              <a:rPr lang="en-US" sz="1000" dirty="0" smtClean="0"/>
              <a:t> </a:t>
            </a:r>
          </a:p>
          <a:p>
            <a:r>
              <a:rPr lang="en-US" sz="1000" dirty="0" smtClean="0">
                <a:hlinkClick r:id="rId4"/>
              </a:rPr>
              <a:t>http://www.mentallandscape.com/Sputnik1_WashingtonDC.mp3</a:t>
            </a:r>
            <a:r>
              <a:rPr lang="en-US" sz="1000" dirty="0" smtClean="0"/>
              <a:t> </a:t>
            </a:r>
            <a:endParaRPr lang="en-US" sz="10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8BEFD3E-64CC-4572-B144-D5906F7C91F0}" type="slidenum">
              <a:rPr lang="en-US"/>
              <a:pPr/>
              <a:t>70</a:t>
            </a:fld>
            <a:endParaRPr lang="en-US"/>
          </a:p>
        </p:txBody>
      </p:sp>
      <p:pic>
        <p:nvPicPr>
          <p:cNvPr id="641027" name="Picture 3"/>
          <p:cNvPicPr>
            <a:picLocks noGrp="1" noChangeAspect="1" noChangeArrowheads="1"/>
          </p:cNvPicPr>
          <p:nvPr>
            <p:ph type="body" idx="1"/>
          </p:nvPr>
        </p:nvPicPr>
        <p:blipFill>
          <a:blip r:embed="rId2" cstate="print"/>
          <a:srcRect l="22197" t="15002" r="11324" b="15251"/>
          <a:stretch>
            <a:fillRect/>
          </a:stretch>
        </p:blipFill>
        <p:spPr>
          <a:xfrm>
            <a:off x="585788" y="1444625"/>
            <a:ext cx="7820025" cy="4408488"/>
          </a:xfrm>
          <a:noFill/>
          <a:ln>
            <a:solidFill>
              <a:schemeClr val="tx1"/>
            </a:solidFill>
          </a:ln>
        </p:spPr>
      </p:pic>
      <p:sp>
        <p:nvSpPr>
          <p:cNvPr id="5" name="Title 4"/>
          <p:cNvSpPr>
            <a:spLocks noGrp="1"/>
          </p:cNvSpPr>
          <p:nvPr>
            <p:ph type="title"/>
          </p:nvPr>
        </p:nvSpPr>
        <p:spPr/>
        <p:txBody>
          <a:bodyPr/>
          <a:lstStyle/>
          <a:p>
            <a:r>
              <a:rPr lang="en-US" dirty="0" smtClean="0"/>
              <a:t>Early LED Use</a:t>
            </a:r>
            <a:r>
              <a:rPr lang="en-US" sz="2400" dirty="0" smtClean="0"/>
              <a:t/>
            </a:r>
            <a:br>
              <a:rPr lang="en-US" sz="2400" dirty="0" smtClean="0"/>
            </a:br>
            <a:r>
              <a:rPr lang="en-US" sz="2400" dirty="0" err="1" smtClean="0"/>
              <a:t>Architainment</a:t>
            </a:r>
            <a:r>
              <a:rPr lang="en-US" sz="2400" dirty="0" smtClean="0"/>
              <a:t> (Architecture and Entertainment</a:t>
            </a:r>
            <a:r>
              <a:rPr lang="en-US" dirty="0" smtClean="0"/>
              <a:t>)</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_3963.jpg"/>
          <p:cNvPicPr>
            <a:picLocks noGrp="1" noChangeAspect="1"/>
          </p:cNvPicPr>
          <p:nvPr>
            <p:ph idx="1"/>
          </p:nvPr>
        </p:nvPicPr>
        <p:blipFill>
          <a:blip r:embed="rId2" cstate="print"/>
          <a:srcRect r="10479"/>
          <a:stretch>
            <a:fillRect/>
          </a:stretch>
        </p:blipFill>
        <p:spPr>
          <a:xfrm>
            <a:off x="206000" y="921936"/>
            <a:ext cx="3964066" cy="2964264"/>
          </a:xfrm>
          <a:ln>
            <a:solidFill>
              <a:schemeClr val="tx1"/>
            </a:solidFill>
          </a:ln>
        </p:spPr>
      </p:pic>
      <p:sp>
        <p:nvSpPr>
          <p:cNvPr id="5" name="TextBox 4"/>
          <p:cNvSpPr txBox="1"/>
          <p:nvPr/>
        </p:nvSpPr>
        <p:spPr>
          <a:xfrm>
            <a:off x="316528" y="989093"/>
            <a:ext cx="1507529" cy="276999"/>
          </a:xfrm>
          <a:prstGeom prst="rect">
            <a:avLst/>
          </a:prstGeom>
          <a:noFill/>
        </p:spPr>
        <p:txBody>
          <a:bodyPr wrap="none" rtlCol="0">
            <a:spAutoFit/>
          </a:bodyPr>
          <a:lstStyle/>
          <a:p>
            <a:r>
              <a:rPr lang="en-US" sz="1200" dirty="0" smtClean="0">
                <a:solidFill>
                  <a:schemeClr val="bg1"/>
                </a:solidFill>
              </a:rPr>
              <a:t>Courtesy of SolarOne</a:t>
            </a:r>
            <a:endParaRPr lang="en-US" sz="1200" dirty="0">
              <a:solidFill>
                <a:schemeClr val="bg1"/>
              </a:solidFill>
            </a:endParaRPr>
          </a:p>
        </p:txBody>
      </p:sp>
      <p:sp>
        <p:nvSpPr>
          <p:cNvPr id="6" name="TextBox 5"/>
          <p:cNvSpPr txBox="1"/>
          <p:nvPr/>
        </p:nvSpPr>
        <p:spPr>
          <a:xfrm>
            <a:off x="316528" y="2270942"/>
            <a:ext cx="1886094" cy="461665"/>
          </a:xfrm>
          <a:prstGeom prst="rect">
            <a:avLst/>
          </a:prstGeom>
          <a:noFill/>
        </p:spPr>
        <p:txBody>
          <a:bodyPr wrap="none" rtlCol="0">
            <a:spAutoFit/>
          </a:bodyPr>
          <a:lstStyle/>
          <a:p>
            <a:r>
              <a:rPr lang="en-US" sz="1200" dirty="0" smtClean="0">
                <a:solidFill>
                  <a:schemeClr val="bg1"/>
                </a:solidFill>
              </a:rPr>
              <a:t>Off Grid LED Street Lighting</a:t>
            </a:r>
          </a:p>
          <a:p>
            <a:r>
              <a:rPr lang="en-US" sz="1200" dirty="0" smtClean="0">
                <a:solidFill>
                  <a:schemeClr val="bg1"/>
                </a:solidFill>
              </a:rPr>
              <a:t>Masdar City</a:t>
            </a:r>
            <a:endParaRPr lang="en-US" sz="1200" dirty="0">
              <a:solidFill>
                <a:schemeClr val="bg1"/>
              </a:solidFill>
            </a:endParaRPr>
          </a:p>
        </p:txBody>
      </p:sp>
      <p:sp>
        <p:nvSpPr>
          <p:cNvPr id="8" name="TextBox 7"/>
          <p:cNvSpPr txBox="1"/>
          <p:nvPr/>
        </p:nvSpPr>
        <p:spPr>
          <a:xfrm>
            <a:off x="4401178" y="989093"/>
            <a:ext cx="4512547" cy="4401205"/>
          </a:xfrm>
          <a:prstGeom prst="rect">
            <a:avLst/>
          </a:prstGeom>
          <a:noFill/>
        </p:spPr>
        <p:txBody>
          <a:bodyPr wrap="square" rtlCol="0">
            <a:spAutoFit/>
          </a:bodyPr>
          <a:lstStyle/>
          <a:p>
            <a:pPr marL="171450" indent="-171450">
              <a:buFont typeface="Arial" pitchFamily="34" charset="0"/>
              <a:buChar char="•"/>
            </a:pPr>
            <a:endParaRPr lang="en-US" sz="2000" dirty="0" smtClean="0"/>
          </a:p>
          <a:p>
            <a:pPr marL="171450" indent="-171450">
              <a:buFont typeface="Arial" pitchFamily="34" charset="0"/>
              <a:buChar char="•"/>
            </a:pPr>
            <a:r>
              <a:rPr lang="en-US" sz="2000" dirty="0" smtClean="0"/>
              <a:t>Many street lighting programs </a:t>
            </a:r>
            <a:br>
              <a:rPr lang="en-US" sz="2000" dirty="0" smtClean="0"/>
            </a:br>
            <a:endParaRPr lang="en-US" sz="2000" dirty="0" smtClean="0"/>
          </a:p>
          <a:p>
            <a:pPr marL="171450" indent="-171450">
              <a:buFont typeface="Arial" pitchFamily="34" charset="0"/>
              <a:buChar char="•"/>
            </a:pPr>
            <a:r>
              <a:rPr lang="en-US" sz="2000" dirty="0" smtClean="0"/>
              <a:t>100% SSL buildings are starting to appear (mostly in Asia)</a:t>
            </a:r>
            <a:br>
              <a:rPr lang="en-US" sz="2000" dirty="0" smtClean="0"/>
            </a:br>
            <a:endParaRPr lang="en-US" sz="2000" dirty="0" smtClean="0"/>
          </a:p>
          <a:p>
            <a:pPr marL="171450" indent="-171450">
              <a:buFont typeface="Arial" pitchFamily="34" charset="0"/>
              <a:buChar char="•"/>
            </a:pPr>
            <a:r>
              <a:rPr lang="en-US" sz="2000" dirty="0" smtClean="0"/>
              <a:t>Many hundreds of start-up companies in Solid State Lighting</a:t>
            </a:r>
            <a:br>
              <a:rPr lang="en-US" sz="2000" dirty="0" smtClean="0"/>
            </a:br>
            <a:endParaRPr lang="en-US" sz="2000" dirty="0" smtClean="0"/>
          </a:p>
          <a:p>
            <a:pPr marL="171450" indent="-171450">
              <a:buFont typeface="Arial" pitchFamily="34" charset="0"/>
              <a:buChar char="•"/>
            </a:pPr>
            <a:r>
              <a:rPr lang="en-US" sz="2000" dirty="0" smtClean="0"/>
              <a:t>Generally still not ready for prime time</a:t>
            </a:r>
          </a:p>
          <a:p>
            <a:pPr marL="628650" lvl="1" indent="-171450">
              <a:buFont typeface="Arial" pitchFamily="34" charset="0"/>
              <a:buChar char="•"/>
            </a:pPr>
            <a:r>
              <a:rPr lang="en-US" sz="2000" dirty="0" smtClean="0"/>
              <a:t>Lack of good standards</a:t>
            </a:r>
          </a:p>
          <a:p>
            <a:pPr marL="628650" lvl="1" indent="-171450">
              <a:buFont typeface="Arial" pitchFamily="34" charset="0"/>
              <a:buChar char="•"/>
            </a:pPr>
            <a:r>
              <a:rPr lang="en-US" sz="2000" dirty="0" smtClean="0"/>
              <a:t>Very high prices</a:t>
            </a:r>
          </a:p>
          <a:p>
            <a:pPr marL="628650" lvl="1" indent="-171450">
              <a:buFont typeface="Arial" pitchFamily="34" charset="0"/>
              <a:buChar char="•"/>
            </a:pPr>
            <a:r>
              <a:rPr lang="en-US" sz="2000" dirty="0" smtClean="0"/>
              <a:t>Lots of “junk LED bulbs”</a:t>
            </a:r>
          </a:p>
          <a:p>
            <a:pPr marL="171450" indent="-171450">
              <a:buFont typeface="Arial" pitchFamily="34" charset="0"/>
              <a:buChar char="•"/>
            </a:pPr>
            <a:endParaRPr lang="en-US" sz="2000" dirty="0" smtClean="0"/>
          </a:p>
        </p:txBody>
      </p:sp>
      <p:sp>
        <p:nvSpPr>
          <p:cNvPr id="10" name="TextBox 9"/>
          <p:cNvSpPr txBox="1"/>
          <p:nvPr/>
        </p:nvSpPr>
        <p:spPr>
          <a:xfrm>
            <a:off x="1676401" y="125782"/>
            <a:ext cx="6019800" cy="52322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smtClean="0">
                <a:solidFill>
                  <a:schemeClr val="tx1"/>
                </a:solidFill>
              </a:rPr>
              <a:t>Solid State Lighting – Coming fast</a:t>
            </a:r>
            <a:endParaRPr lang="en-US" sz="2800" b="1" dirty="0">
              <a:solidFill>
                <a:schemeClr val="tx1"/>
              </a:solidFill>
            </a:endParaRPr>
          </a:p>
        </p:txBody>
      </p:sp>
      <p:pic>
        <p:nvPicPr>
          <p:cNvPr id="21506" name="Picture 2"/>
          <p:cNvPicPr>
            <a:picLocks noChangeAspect="1" noChangeArrowheads="1"/>
          </p:cNvPicPr>
          <p:nvPr/>
        </p:nvPicPr>
        <p:blipFill>
          <a:blip r:embed="rId3" cstate="print"/>
          <a:srcRect l="20647" t="17525" r="19390" b="10822"/>
          <a:stretch>
            <a:fillRect/>
          </a:stretch>
        </p:blipFill>
        <p:spPr bwMode="auto">
          <a:xfrm>
            <a:off x="206000" y="3898086"/>
            <a:ext cx="3964066" cy="2960561"/>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
          <p:cNvSpPr>
            <a:spLocks noGrp="1"/>
          </p:cNvSpPr>
          <p:nvPr>
            <p:ph type="sldNum" sz="quarter" idx="10"/>
          </p:nvPr>
        </p:nvSpPr>
        <p:spPr/>
        <p:txBody>
          <a:bodyPr/>
          <a:lstStyle/>
          <a:p>
            <a:fld id="{CF2B6CDD-CC2E-4730-8EAF-22637CF57B2C}" type="slidenum">
              <a:rPr lang="en-US"/>
              <a:pPr/>
              <a:t>72</a:t>
            </a:fld>
            <a:endParaRPr lang="en-US"/>
          </a:p>
        </p:txBody>
      </p:sp>
      <p:sp>
        <p:nvSpPr>
          <p:cNvPr id="620548" name="Rectangle 4"/>
          <p:cNvSpPr>
            <a:spLocks noChangeArrowheads="1"/>
          </p:cNvSpPr>
          <p:nvPr/>
        </p:nvSpPr>
        <p:spPr bwMode="auto">
          <a:xfrm>
            <a:off x="328613" y="1651000"/>
            <a:ext cx="3487737" cy="396875"/>
          </a:xfrm>
          <a:prstGeom prst="rect">
            <a:avLst/>
          </a:prstGeom>
          <a:noFill/>
          <a:ln w="9525">
            <a:noFill/>
            <a:miter lim="800000"/>
            <a:headEnd/>
            <a:tailEnd/>
          </a:ln>
          <a:effectLst/>
        </p:spPr>
        <p:txBody>
          <a:bodyPr>
            <a:spAutoFit/>
          </a:bodyPr>
          <a:lstStyle/>
          <a:p>
            <a:pPr algn="l" eaLnBrk="0" hangingPunct="0">
              <a:spcBef>
                <a:spcPct val="50000"/>
              </a:spcBef>
            </a:pPr>
            <a:r>
              <a:rPr lang="en-US" sz="2000">
                <a:solidFill>
                  <a:srgbClr val="1C489A"/>
                </a:solidFill>
              </a:rPr>
              <a:t>Global Lighting Market Size</a:t>
            </a:r>
          </a:p>
        </p:txBody>
      </p:sp>
      <p:graphicFrame>
        <p:nvGraphicFramePr>
          <p:cNvPr id="620581" name="Group 37"/>
          <p:cNvGraphicFramePr>
            <a:graphicFrameLocks noGrp="1"/>
          </p:cNvGraphicFramePr>
          <p:nvPr/>
        </p:nvGraphicFramePr>
        <p:xfrm>
          <a:off x="338138" y="2247900"/>
          <a:ext cx="3332162" cy="2669858"/>
        </p:xfrm>
        <a:graphic>
          <a:graphicData uri="http://schemas.openxmlformats.org/drawingml/2006/table">
            <a:tbl>
              <a:tblPr/>
              <a:tblGrid>
                <a:gridCol w="1449387"/>
                <a:gridCol w="796925"/>
                <a:gridCol w="1085850"/>
              </a:tblGrid>
              <a:tr h="338138">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(in billions)</a:t>
                      </a:r>
                    </a:p>
                  </a:txBody>
                  <a:tcPr horzOverflow="overflow">
                    <a:lnL cap="flat">
                      <a:noFill/>
                    </a:lnL>
                    <a:lnR>
                      <a:noFill/>
                    </a:lnR>
                    <a:lnT cap="flat">
                      <a:noFill/>
                    </a:lnT>
                    <a:lnB w="12700" cap="flat" cmpd="sng" algn="ctr">
                      <a:solidFill>
                        <a:srgbClr val="FF9933"/>
                      </a:solidFill>
                      <a:prstDash val="sys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2006</a:t>
                      </a:r>
                    </a:p>
                  </a:txBody>
                  <a:tcPr horzOverflow="overflow">
                    <a:lnL>
                      <a:noFill/>
                    </a:lnL>
                    <a:lnR>
                      <a:noFill/>
                    </a:lnR>
                    <a:lnT cap="flat">
                      <a:noFill/>
                    </a:lnT>
                    <a:lnB w="12700" cap="flat" cmpd="sng" algn="ctr">
                      <a:solidFill>
                        <a:srgbClr val="FF9933"/>
                      </a:solidFill>
                      <a:prstDash val="sys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2011</a:t>
                      </a:r>
                    </a:p>
                  </a:txBody>
                  <a:tcPr horzOverflow="overflow">
                    <a:lnL>
                      <a:noFill/>
                    </a:lnL>
                    <a:lnR cap="flat">
                      <a:noFill/>
                    </a:lnR>
                    <a:lnT cap="flat">
                      <a:noFill/>
                    </a:lnT>
                    <a:lnB w="12700" cap="flat" cmpd="sng" algn="ctr">
                      <a:solidFill>
                        <a:srgbClr val="FF9933"/>
                      </a:solidFill>
                      <a:prstDash val="sysDot"/>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Lamps (Front-end)</a:t>
                      </a:r>
                    </a:p>
                  </a:txBody>
                  <a:tcPr horzOverflow="overflow">
                    <a:lnL cap="flat">
                      <a:noFill/>
                    </a:lnL>
                    <a:lnR>
                      <a:noFill/>
                    </a:lnR>
                    <a:lnT w="12700" cap="flat" cmpd="sng" algn="ctr">
                      <a:solidFill>
                        <a:srgbClr val="FF9933"/>
                      </a:solidFill>
                      <a:prstDash val="sysDot"/>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$20.9</a:t>
                      </a:r>
                    </a:p>
                  </a:txBody>
                  <a:tcPr horzOverflow="overflow">
                    <a:lnL>
                      <a:noFill/>
                    </a:lnL>
                    <a:lnR>
                      <a:noFill/>
                    </a:lnR>
                    <a:lnT w="12700" cap="flat" cmpd="sng" algn="ctr">
                      <a:solidFill>
                        <a:srgbClr val="FF9933"/>
                      </a:solidFill>
                      <a:prstDash val="sysDot"/>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$25.4</a:t>
                      </a:r>
                    </a:p>
                  </a:txBody>
                  <a:tcPr horzOverflow="overflow">
                    <a:lnL>
                      <a:noFill/>
                    </a:lnL>
                    <a:lnR cap="flat">
                      <a:noFill/>
                    </a:lnR>
                    <a:lnT w="12700" cap="flat" cmpd="sng" algn="ctr">
                      <a:solidFill>
                        <a:srgbClr val="FF9933"/>
                      </a:solidFill>
                      <a:prstDash val="sysDot"/>
                      <a:round/>
                      <a:headEnd type="none" w="med" len="med"/>
                      <a:tailEnd type="none" w="med" len="med"/>
                    </a:lnT>
                    <a:lnB>
                      <a:noFill/>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Fixtures (Back-end)</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$81.1</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$106.6</a:t>
                      </a:r>
                    </a:p>
                  </a:txBody>
                  <a:tcPr horzOverflow="overflow">
                    <a:lnL>
                      <a:noFill/>
                    </a:lnL>
                    <a:lnR cap="flat">
                      <a:noFill/>
                    </a:lnR>
                    <a:lnT>
                      <a:noFill/>
                    </a:lnT>
                    <a:lnB>
                      <a:noFill/>
                    </a:lnB>
                    <a:lnTlToBr>
                      <a:noFill/>
                    </a:lnTlToBr>
                    <a:lnBlToTr>
                      <a:noFill/>
                    </a:lnBlToTr>
                    <a:noFill/>
                  </a:tcPr>
                </a:tc>
              </a:tr>
              <a:tr h="309563">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Total</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$102</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Tx/>
                        <a:buNone/>
                        <a:tabLst/>
                      </a:pPr>
                      <a:r>
                        <a:rPr kumimoji="0" lang="en-US" sz="1600" b="1" i="0" u="none" strike="noStrike" cap="none" normalizeH="0" baseline="0" smtClean="0">
                          <a:ln>
                            <a:noFill/>
                          </a:ln>
                          <a:solidFill>
                            <a:srgbClr val="2C3134"/>
                          </a:solidFill>
                          <a:effectLst/>
                          <a:latin typeface="Trebuchet MS" pitchFamily="34" charset="0"/>
                        </a:rPr>
                        <a:t>$132</a:t>
                      </a:r>
                    </a:p>
                  </a:txBody>
                  <a:tcPr horzOverflow="overflow">
                    <a:lnL>
                      <a:noFill/>
                    </a:lnL>
                    <a:lnR cap="flat">
                      <a:noFill/>
                    </a:lnR>
                    <a:lnT>
                      <a:noFill/>
                    </a:lnT>
                    <a:lnB>
                      <a:noFill/>
                    </a:lnB>
                    <a:lnTlToBr>
                      <a:noFill/>
                    </a:lnTlToBr>
                    <a:lnBlToTr>
                      <a:noFill/>
                    </a:lnBlToTr>
                    <a:noFill/>
                  </a:tcPr>
                </a:tc>
              </a:tr>
              <a:tr h="476250">
                <a:tc gridSpan="3">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1400" b="1" i="1" u="none" strike="noStrike" cap="none" normalizeH="0" baseline="0" smtClean="0">
                          <a:ln>
                            <a:noFill/>
                          </a:ln>
                          <a:solidFill>
                            <a:srgbClr val="2C3134"/>
                          </a:solidFill>
                          <a:effectLst/>
                          <a:latin typeface="Trebuchet MS" pitchFamily="34" charset="0"/>
                        </a:rPr>
                        <a:t>North America approximately 29% of the worldwide market</a:t>
                      </a:r>
                    </a:p>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1400" b="1" i="1" u="none" strike="noStrike" cap="none" normalizeH="0" baseline="0" smtClean="0">
                        <a:ln>
                          <a:noFill/>
                        </a:ln>
                        <a:solidFill>
                          <a:srgbClr val="2C3134"/>
                        </a:solidFill>
                        <a:effectLst/>
                        <a:latin typeface="Trebuchet MS" pitchFamily="34" charset="0"/>
                      </a:endParaRPr>
                    </a:p>
                  </a:txBody>
                  <a:tcPr horzOverflow="overflow">
                    <a:lnL cap="flat">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grpSp>
        <p:nvGrpSpPr>
          <p:cNvPr id="2" name="Group 33"/>
          <p:cNvGrpSpPr>
            <a:grpSpLocks/>
          </p:cNvGrpSpPr>
          <p:nvPr/>
        </p:nvGrpSpPr>
        <p:grpSpPr bwMode="auto">
          <a:xfrm>
            <a:off x="3760788" y="1349375"/>
            <a:ext cx="5106987" cy="3986213"/>
            <a:chOff x="354" y="1125"/>
            <a:chExt cx="2774" cy="1958"/>
          </a:xfrm>
        </p:grpSpPr>
        <p:sp>
          <p:nvSpPr>
            <p:cNvPr id="620572" name="Rectangle 28"/>
            <p:cNvSpPr>
              <a:spLocks noChangeArrowheads="1"/>
            </p:cNvSpPr>
            <p:nvPr/>
          </p:nvSpPr>
          <p:spPr bwMode="auto">
            <a:xfrm>
              <a:off x="653" y="1125"/>
              <a:ext cx="2272" cy="180"/>
            </a:xfrm>
            <a:prstGeom prst="rect">
              <a:avLst/>
            </a:prstGeom>
            <a:noFill/>
            <a:ln w="9525">
              <a:noFill/>
              <a:miter lim="800000"/>
              <a:headEnd/>
              <a:tailEnd/>
            </a:ln>
            <a:effectLst/>
          </p:spPr>
          <p:txBody>
            <a:bodyPr>
              <a:spAutoFit/>
            </a:bodyPr>
            <a:lstStyle/>
            <a:p>
              <a:pPr eaLnBrk="0" hangingPunct="0">
                <a:spcBef>
                  <a:spcPct val="50000"/>
                </a:spcBef>
              </a:pPr>
              <a:r>
                <a:rPr lang="en-US">
                  <a:solidFill>
                    <a:schemeClr val="accent2"/>
                  </a:solidFill>
                </a:rPr>
                <a:t>Total Lighting Equipment Market</a:t>
              </a:r>
            </a:p>
          </p:txBody>
        </p:sp>
        <p:graphicFrame>
          <p:nvGraphicFramePr>
            <p:cNvPr id="620573" name="Object 29"/>
            <p:cNvGraphicFramePr>
              <a:graphicFrameLocks noChangeAspect="1"/>
            </p:cNvGraphicFramePr>
            <p:nvPr/>
          </p:nvGraphicFramePr>
          <p:xfrm>
            <a:off x="354" y="1343"/>
            <a:ext cx="2774" cy="1740"/>
          </p:xfrm>
          <a:graphic>
            <a:graphicData uri="http://schemas.openxmlformats.org/presentationml/2006/ole">
              <p:oleObj spid="_x0000_s52226" name="Chart" r:id="rId4" imgW="6000750" imgH="3571875" progId="Excel.Sheet.8">
                <p:embed/>
              </p:oleObj>
            </a:graphicData>
          </a:graphic>
        </p:graphicFrame>
      </p:grpSp>
      <p:sp>
        <p:nvSpPr>
          <p:cNvPr id="620575" name="Text Box 31"/>
          <p:cNvSpPr txBox="1">
            <a:spLocks noChangeArrowheads="1"/>
          </p:cNvSpPr>
          <p:nvPr/>
        </p:nvSpPr>
        <p:spPr bwMode="auto">
          <a:xfrm>
            <a:off x="5394325" y="5338763"/>
            <a:ext cx="2687638" cy="274637"/>
          </a:xfrm>
          <a:prstGeom prst="rect">
            <a:avLst/>
          </a:prstGeom>
          <a:noFill/>
          <a:ln w="9525">
            <a:noFill/>
            <a:miter lim="800000"/>
            <a:headEnd/>
            <a:tailEnd/>
          </a:ln>
          <a:effectLst/>
        </p:spPr>
        <p:txBody>
          <a:bodyPr>
            <a:spAutoFit/>
          </a:bodyPr>
          <a:lstStyle/>
          <a:p>
            <a:pPr algn="l">
              <a:spcBef>
                <a:spcPct val="50000"/>
              </a:spcBef>
            </a:pPr>
            <a:r>
              <a:rPr lang="en-US" sz="1200" b="1"/>
              <a:t>Source: Fredonia Group, Inc.</a:t>
            </a:r>
          </a:p>
        </p:txBody>
      </p:sp>
      <p:sp>
        <p:nvSpPr>
          <p:cNvPr id="620578" name="Text Box 34"/>
          <p:cNvSpPr txBox="1">
            <a:spLocks noChangeArrowheads="1"/>
          </p:cNvSpPr>
          <p:nvPr/>
        </p:nvSpPr>
        <p:spPr bwMode="auto">
          <a:xfrm>
            <a:off x="658813" y="5630863"/>
            <a:ext cx="7620000" cy="822325"/>
          </a:xfrm>
          <a:prstGeom prst="rect">
            <a:avLst/>
          </a:prstGeom>
          <a:noFill/>
          <a:ln w="9525" algn="ctr">
            <a:noFill/>
            <a:miter lim="800000"/>
            <a:headEnd/>
            <a:tailEnd/>
          </a:ln>
          <a:effectLst/>
        </p:spPr>
        <p:txBody>
          <a:bodyPr>
            <a:spAutoFit/>
          </a:bodyPr>
          <a:lstStyle/>
          <a:p>
            <a:r>
              <a:rPr lang="en-US" sz="2400" b="1"/>
              <a:t>So there is a tremendous revenue opportunity for LEDs</a:t>
            </a:r>
          </a:p>
        </p:txBody>
      </p:sp>
      <p:sp>
        <p:nvSpPr>
          <p:cNvPr id="11" name="Title 10"/>
          <p:cNvSpPr>
            <a:spLocks noGrp="1"/>
          </p:cNvSpPr>
          <p:nvPr>
            <p:ph type="title"/>
          </p:nvPr>
        </p:nvSpPr>
        <p:spPr/>
        <p:txBody>
          <a:bodyPr/>
          <a:lstStyle/>
          <a:p>
            <a:r>
              <a:rPr lang="en-US" dirty="0" smtClean="0"/>
              <a:t>The Total Lighting Market is Huge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0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7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78C043F-3186-4AE9-B5F9-BE7B5B7C464A}" type="slidenum">
              <a:rPr lang="en-US"/>
              <a:pPr/>
              <a:t>73</a:t>
            </a:fld>
            <a:endParaRPr lang="en-US"/>
          </a:p>
        </p:txBody>
      </p:sp>
      <p:sp>
        <p:nvSpPr>
          <p:cNvPr id="5" name="Footer Placeholder 4"/>
          <p:cNvSpPr>
            <a:spLocks noGrp="1"/>
          </p:cNvSpPr>
          <p:nvPr>
            <p:ph type="ftr" sz="quarter" idx="11"/>
          </p:nvPr>
        </p:nvSpPr>
        <p:spPr/>
        <p:txBody>
          <a:bodyPr/>
          <a:lstStyle/>
          <a:p>
            <a:r>
              <a:rPr lang="en-US"/>
              <a:t>CONFIDENTIAL  © 2007 Luminus Devices, Inc.  All rights reserved.  </a:t>
            </a:r>
          </a:p>
        </p:txBody>
      </p:sp>
      <p:sp>
        <p:nvSpPr>
          <p:cNvPr id="599042" name="Rectangle 2"/>
          <p:cNvSpPr>
            <a:spLocks noGrp="1" noChangeArrowheads="1"/>
          </p:cNvSpPr>
          <p:nvPr>
            <p:ph type="title"/>
          </p:nvPr>
        </p:nvSpPr>
        <p:spPr/>
        <p:txBody>
          <a:bodyPr/>
          <a:lstStyle/>
          <a:p>
            <a:r>
              <a:rPr lang="en-US" sz="2400" dirty="0"/>
              <a:t>Some Examples of MR-16 LED Products</a:t>
            </a:r>
          </a:p>
        </p:txBody>
      </p:sp>
      <p:pic>
        <p:nvPicPr>
          <p:cNvPr id="599043" name="Picture 3"/>
          <p:cNvPicPr>
            <a:picLocks noGrp="1" noChangeAspect="1" noChangeArrowheads="1"/>
          </p:cNvPicPr>
          <p:nvPr>
            <p:ph type="body" idx="1"/>
          </p:nvPr>
        </p:nvPicPr>
        <p:blipFill>
          <a:blip r:embed="rId3" cstate="print"/>
          <a:srcRect/>
          <a:stretch>
            <a:fillRect/>
          </a:stretch>
        </p:blipFill>
        <p:spPr>
          <a:xfrm>
            <a:off x="684213" y="1449388"/>
            <a:ext cx="7356475" cy="4640262"/>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F6835F8D-6698-4616-AB7C-53C49D24223A}" type="slidenum">
              <a:rPr lang="en-US"/>
              <a:pPr/>
              <a:t>74</a:t>
            </a:fld>
            <a:endParaRPr lang="en-US"/>
          </a:p>
        </p:txBody>
      </p:sp>
      <p:pic>
        <p:nvPicPr>
          <p:cNvPr id="627715" name="Picture 3"/>
          <p:cNvPicPr>
            <a:picLocks noGrp="1" noChangeAspect="1" noChangeArrowheads="1"/>
          </p:cNvPicPr>
          <p:nvPr>
            <p:ph type="body" idx="1"/>
          </p:nvPr>
        </p:nvPicPr>
        <p:blipFill>
          <a:blip r:embed="rId2" cstate="print"/>
          <a:srcRect/>
          <a:stretch>
            <a:fillRect/>
          </a:stretch>
        </p:blipFill>
        <p:spPr>
          <a:xfrm>
            <a:off x="336550" y="1195388"/>
            <a:ext cx="8407400" cy="4911725"/>
          </a:xfrm>
        </p:spPr>
      </p:pic>
      <p:sp>
        <p:nvSpPr>
          <p:cNvPr id="6" name="Title 5"/>
          <p:cNvSpPr>
            <a:spLocks noGrp="1"/>
          </p:cNvSpPr>
          <p:nvPr>
            <p:ph type="title"/>
          </p:nvPr>
        </p:nvSpPr>
        <p:spPr/>
        <p:txBody>
          <a:bodyPr/>
          <a:lstStyle/>
          <a:p>
            <a:r>
              <a:rPr lang="en-US" sz="2400" dirty="0" smtClean="0"/>
              <a:t>DOE Testing</a:t>
            </a:r>
            <a:r>
              <a:rPr lang="en-US" dirty="0" smtClean="0"/>
              <a:t> – </a:t>
            </a:r>
            <a:br>
              <a:rPr lang="en-US" dirty="0" smtClean="0"/>
            </a:br>
            <a:r>
              <a:rPr lang="en-US" dirty="0" smtClean="0"/>
              <a:t>Many product claims are misleading</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670" y="76200"/>
            <a:ext cx="7282130" cy="838200"/>
          </a:xfrm>
        </p:spPr>
        <p:txBody>
          <a:bodyPr>
            <a:normAutofit/>
          </a:bodyPr>
          <a:lstStyle/>
          <a:p>
            <a:r>
              <a:rPr lang="en-US" dirty="0" smtClean="0"/>
              <a:t>Square Source in a Round Lighting Hole?</a:t>
            </a:r>
            <a:endParaRPr lang="en-US" dirty="0"/>
          </a:p>
        </p:txBody>
      </p:sp>
      <p:pic>
        <p:nvPicPr>
          <p:cNvPr id="4" name="Content Placeholder 3" descr="square_peg_in_round_hole_2.jpg"/>
          <p:cNvPicPr>
            <a:picLocks noGrp="1" noChangeAspect="1"/>
          </p:cNvPicPr>
          <p:nvPr>
            <p:ph idx="1"/>
          </p:nvPr>
        </p:nvPicPr>
        <p:blipFill>
          <a:blip r:embed="rId2" cstate="print"/>
          <a:stretch>
            <a:fillRect/>
          </a:stretch>
        </p:blipFill>
        <p:spPr>
          <a:xfrm>
            <a:off x="394448" y="1357350"/>
            <a:ext cx="3677275" cy="2757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122102" y="1371600"/>
            <a:ext cx="5021898" cy="2862322"/>
          </a:xfrm>
          <a:prstGeom prst="rect">
            <a:avLst/>
          </a:prstGeom>
          <a:noFill/>
        </p:spPr>
        <p:txBody>
          <a:bodyPr wrap="square" rtlCol="0">
            <a:spAutoFit/>
          </a:bodyPr>
          <a:lstStyle/>
          <a:p>
            <a:pPr marL="233363" indent="-233363">
              <a:buFont typeface="Arial" pitchFamily="34" charset="0"/>
              <a:buChar char="•"/>
            </a:pPr>
            <a:r>
              <a:rPr lang="en-US" sz="2000" dirty="0" smtClean="0"/>
              <a:t> DC device in an AC Powered World</a:t>
            </a:r>
          </a:p>
          <a:p>
            <a:pPr marL="233363" indent="-233363">
              <a:buFont typeface="Arial" pitchFamily="34" charset="0"/>
              <a:buChar char="•"/>
            </a:pPr>
            <a:r>
              <a:rPr lang="en-US" sz="2000" dirty="0" smtClean="0"/>
              <a:t>Cool light source with thermal management challenges</a:t>
            </a:r>
          </a:p>
          <a:p>
            <a:pPr marL="233363" indent="-233363">
              <a:buFont typeface="Arial" pitchFamily="34" charset="0"/>
              <a:buChar char="•"/>
            </a:pPr>
            <a:r>
              <a:rPr lang="en-US" sz="2000" dirty="0" smtClean="0"/>
              <a:t>Great LED Efficacy – High Lm/W</a:t>
            </a:r>
            <a:br>
              <a:rPr lang="en-US" sz="2000" dirty="0" smtClean="0"/>
            </a:br>
            <a:r>
              <a:rPr lang="en-US" sz="2000" dirty="0" smtClean="0"/>
              <a:t>….But low Lumens per part</a:t>
            </a:r>
          </a:p>
          <a:p>
            <a:pPr marL="233363" indent="-233363">
              <a:buFont typeface="Arial" pitchFamily="34" charset="0"/>
              <a:buChar char="•"/>
            </a:pPr>
            <a:r>
              <a:rPr lang="en-US" sz="2000" dirty="0" smtClean="0"/>
              <a:t>Cost still way too high ($100 per 1000 Lm)</a:t>
            </a:r>
            <a:br>
              <a:rPr lang="en-US" sz="2000" dirty="0" smtClean="0"/>
            </a:br>
            <a:r>
              <a:rPr lang="en-US" sz="2000" dirty="0" smtClean="0"/>
              <a:t>Can Semiconductor “Thinking” do the job?</a:t>
            </a:r>
          </a:p>
        </p:txBody>
      </p:sp>
      <p:pic>
        <p:nvPicPr>
          <p:cNvPr id="50177" name="Picture 1"/>
          <p:cNvPicPr>
            <a:picLocks noChangeAspect="1" noChangeArrowheads="1"/>
          </p:cNvPicPr>
          <p:nvPr/>
        </p:nvPicPr>
        <p:blipFill>
          <a:blip r:embed="rId3" cstate="print"/>
          <a:srcRect/>
          <a:stretch>
            <a:fillRect/>
          </a:stretch>
        </p:blipFill>
        <p:spPr bwMode="auto">
          <a:xfrm>
            <a:off x="6685503" y="4661731"/>
            <a:ext cx="1848897" cy="1662869"/>
          </a:xfrm>
          <a:prstGeom prst="rect">
            <a:avLst/>
          </a:prstGeom>
          <a:noFill/>
          <a:ln w="9525">
            <a:noFill/>
            <a:miter lim="800000"/>
            <a:headEnd/>
            <a:tailEnd/>
          </a:ln>
        </p:spPr>
      </p:pic>
      <p:pic>
        <p:nvPicPr>
          <p:cNvPr id="50178" name="Picture 2"/>
          <p:cNvPicPr>
            <a:picLocks noChangeAspect="1" noChangeArrowheads="1"/>
          </p:cNvPicPr>
          <p:nvPr/>
        </p:nvPicPr>
        <p:blipFill>
          <a:blip r:embed="rId4" cstate="print"/>
          <a:srcRect l="39356" t="28411" r="41806" b="50641"/>
          <a:stretch>
            <a:fillRect/>
          </a:stretch>
        </p:blipFill>
        <p:spPr bwMode="auto">
          <a:xfrm>
            <a:off x="3883176" y="4745398"/>
            <a:ext cx="2289024" cy="1590871"/>
          </a:xfrm>
          <a:prstGeom prst="rect">
            <a:avLst/>
          </a:prstGeom>
          <a:noFill/>
          <a:ln w="9525">
            <a:solidFill>
              <a:schemeClr val="tx1"/>
            </a:solidFill>
            <a:miter lim="800000"/>
            <a:headEnd/>
            <a:tailEnd/>
          </a:ln>
        </p:spPr>
      </p:pic>
      <p:pic>
        <p:nvPicPr>
          <p:cNvPr id="7" name="Picture 3"/>
          <p:cNvPicPr>
            <a:picLocks noChangeAspect="1" noChangeArrowheads="1"/>
          </p:cNvPicPr>
          <p:nvPr/>
        </p:nvPicPr>
        <p:blipFill>
          <a:blip r:embed="rId5" cstate="print"/>
          <a:srcRect b="16764"/>
          <a:stretch>
            <a:fillRect/>
          </a:stretch>
        </p:blipFill>
        <p:spPr bwMode="auto">
          <a:xfrm>
            <a:off x="562155" y="4745398"/>
            <a:ext cx="2409645" cy="15908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 Putting it all together</a:t>
            </a:r>
            <a:endParaRPr lang="en-US" dirty="0"/>
          </a:p>
        </p:txBody>
      </p:sp>
      <p:pic>
        <p:nvPicPr>
          <p:cNvPr id="66562" name="Picture 2"/>
          <p:cNvPicPr>
            <a:picLocks noGrp="1" noChangeAspect="1" noChangeArrowheads="1"/>
          </p:cNvPicPr>
          <p:nvPr>
            <p:ph idx="1"/>
          </p:nvPr>
        </p:nvPicPr>
        <p:blipFill>
          <a:blip r:embed="rId3" cstate="print"/>
          <a:srcRect l="42507" t="39685" r="38067" b="31231"/>
          <a:stretch>
            <a:fillRect/>
          </a:stretch>
        </p:blipFill>
        <p:spPr bwMode="auto">
          <a:xfrm>
            <a:off x="228600" y="1066800"/>
            <a:ext cx="4220308" cy="3949003"/>
          </a:xfrm>
          <a:prstGeom prst="rect">
            <a:avLst/>
          </a:prstGeom>
          <a:noFill/>
          <a:ln w="9525">
            <a:noFill/>
            <a:miter lim="800000"/>
            <a:headEnd/>
            <a:tailEnd/>
          </a:ln>
        </p:spPr>
      </p:pic>
      <p:sp>
        <p:nvSpPr>
          <p:cNvPr id="4" name="TextBox 3"/>
          <p:cNvSpPr txBox="1"/>
          <p:nvPr/>
        </p:nvSpPr>
        <p:spPr>
          <a:xfrm>
            <a:off x="533400" y="4876800"/>
            <a:ext cx="4104072" cy="769441"/>
          </a:xfrm>
          <a:prstGeom prst="rect">
            <a:avLst/>
          </a:prstGeom>
          <a:noFill/>
        </p:spPr>
        <p:txBody>
          <a:bodyPr wrap="none" rtlCol="0">
            <a:spAutoFit/>
          </a:bodyPr>
          <a:lstStyle/>
          <a:p>
            <a:r>
              <a:rPr lang="en-US" sz="2800" dirty="0" smtClean="0"/>
              <a:t>Cree LRP-38™  @ 55 Lm/W</a:t>
            </a:r>
          </a:p>
          <a:p>
            <a:r>
              <a:rPr lang="en-US" sz="1600" dirty="0" smtClean="0"/>
              <a:t>(Efficiency of system parts are approximate)</a:t>
            </a:r>
            <a:endParaRPr lang="en-US" sz="1600" dirty="0"/>
          </a:p>
        </p:txBody>
      </p:sp>
      <p:sp>
        <p:nvSpPr>
          <p:cNvPr id="5" name="TextBox 4"/>
          <p:cNvSpPr txBox="1"/>
          <p:nvPr/>
        </p:nvSpPr>
        <p:spPr>
          <a:xfrm>
            <a:off x="3657600" y="1447800"/>
            <a:ext cx="4599336" cy="584775"/>
          </a:xfrm>
          <a:prstGeom prst="rect">
            <a:avLst/>
          </a:prstGeom>
          <a:noFill/>
        </p:spPr>
        <p:txBody>
          <a:bodyPr wrap="none" rtlCol="0">
            <a:spAutoFit/>
          </a:bodyPr>
          <a:lstStyle/>
          <a:p>
            <a:r>
              <a:rPr lang="en-US" sz="3200" dirty="0" smtClean="0"/>
              <a:t>Packaged LED – 100 Lm/W</a:t>
            </a:r>
            <a:endParaRPr lang="en-US" sz="3200" dirty="0"/>
          </a:p>
        </p:txBody>
      </p:sp>
      <p:sp>
        <p:nvSpPr>
          <p:cNvPr id="6" name="TextBox 5"/>
          <p:cNvSpPr txBox="1"/>
          <p:nvPr/>
        </p:nvSpPr>
        <p:spPr>
          <a:xfrm>
            <a:off x="4114800" y="2133600"/>
            <a:ext cx="2913233" cy="461665"/>
          </a:xfrm>
          <a:prstGeom prst="rect">
            <a:avLst/>
          </a:prstGeom>
          <a:noFill/>
        </p:spPr>
        <p:txBody>
          <a:bodyPr wrap="none" rtlCol="0">
            <a:spAutoFit/>
          </a:bodyPr>
          <a:lstStyle/>
          <a:p>
            <a:r>
              <a:rPr lang="en-US" sz="2400" dirty="0" smtClean="0"/>
              <a:t>Thermal Penalty: 0.85</a:t>
            </a:r>
            <a:endParaRPr lang="en-US" sz="2400" dirty="0"/>
          </a:p>
        </p:txBody>
      </p:sp>
      <p:sp>
        <p:nvSpPr>
          <p:cNvPr id="7" name="TextBox 6"/>
          <p:cNvSpPr txBox="1"/>
          <p:nvPr/>
        </p:nvSpPr>
        <p:spPr>
          <a:xfrm>
            <a:off x="4369484" y="2514600"/>
            <a:ext cx="2640916" cy="461665"/>
          </a:xfrm>
          <a:prstGeom prst="rect">
            <a:avLst/>
          </a:prstGeom>
          <a:noFill/>
        </p:spPr>
        <p:txBody>
          <a:bodyPr wrap="none" rtlCol="0">
            <a:spAutoFit/>
          </a:bodyPr>
          <a:lstStyle/>
          <a:p>
            <a:r>
              <a:rPr lang="en-US" sz="2400" dirty="0" smtClean="0"/>
              <a:t>Driver Penalty: 0.85</a:t>
            </a:r>
            <a:endParaRPr lang="en-US" sz="2400" dirty="0"/>
          </a:p>
        </p:txBody>
      </p:sp>
      <p:sp>
        <p:nvSpPr>
          <p:cNvPr id="8" name="TextBox 7"/>
          <p:cNvSpPr txBox="1"/>
          <p:nvPr/>
        </p:nvSpPr>
        <p:spPr>
          <a:xfrm>
            <a:off x="4267200" y="2971800"/>
            <a:ext cx="2758640" cy="461665"/>
          </a:xfrm>
          <a:prstGeom prst="rect">
            <a:avLst/>
          </a:prstGeom>
          <a:noFill/>
        </p:spPr>
        <p:txBody>
          <a:bodyPr wrap="none" rtlCol="0">
            <a:spAutoFit/>
          </a:bodyPr>
          <a:lstStyle/>
          <a:p>
            <a:r>
              <a:rPr lang="en-US" sz="2400" dirty="0" smtClean="0"/>
              <a:t>Optical Penalty: 0.75</a:t>
            </a:r>
            <a:endParaRPr lang="en-US" sz="2400" dirty="0"/>
          </a:p>
        </p:txBody>
      </p:sp>
      <p:cxnSp>
        <p:nvCxnSpPr>
          <p:cNvPr id="10" name="Straight Arrow Connector 9"/>
          <p:cNvCxnSpPr>
            <a:stCxn id="5" idx="1"/>
          </p:cNvCxnSpPr>
          <p:nvPr/>
        </p:nvCxnSpPr>
        <p:spPr>
          <a:xfrm rot="10800000" flipV="1">
            <a:off x="2438400" y="1740188"/>
            <a:ext cx="1219200" cy="206981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3276600" y="2362200"/>
            <a:ext cx="914400" cy="762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1"/>
          </p:cNvCxnSpPr>
          <p:nvPr/>
        </p:nvCxnSpPr>
        <p:spPr>
          <a:xfrm rot="10800000">
            <a:off x="2769284" y="2667001"/>
            <a:ext cx="1600200" cy="7843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25"/>
          <p:cNvGrpSpPr/>
          <p:nvPr/>
        </p:nvGrpSpPr>
        <p:grpSpPr>
          <a:xfrm>
            <a:off x="990600" y="3202632"/>
            <a:ext cx="3276600" cy="1521768"/>
            <a:chOff x="990600" y="3202632"/>
            <a:chExt cx="3276600" cy="1521768"/>
          </a:xfrm>
        </p:grpSpPr>
        <p:sp>
          <p:nvSpPr>
            <p:cNvPr id="22" name="Oval 21"/>
            <p:cNvSpPr/>
            <p:nvPr/>
          </p:nvSpPr>
          <p:spPr>
            <a:xfrm>
              <a:off x="990600" y="3352800"/>
              <a:ext cx="2743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8" idx="1"/>
            </p:cNvCxnSpPr>
            <p:nvPr/>
          </p:nvCxnSpPr>
          <p:spPr>
            <a:xfrm rot="10800000" flipV="1">
              <a:off x="3581400" y="3202632"/>
              <a:ext cx="685800" cy="53116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30"/>
          <p:cNvGrpSpPr/>
          <p:nvPr/>
        </p:nvGrpSpPr>
        <p:grpSpPr>
          <a:xfrm>
            <a:off x="3962400" y="914400"/>
            <a:ext cx="4953000" cy="5595582"/>
            <a:chOff x="3962400" y="914400"/>
            <a:chExt cx="4708565" cy="5595582"/>
          </a:xfrm>
        </p:grpSpPr>
        <p:grpSp>
          <p:nvGrpSpPr>
            <p:cNvPr id="11" name="Group 28"/>
            <p:cNvGrpSpPr/>
            <p:nvPr/>
          </p:nvGrpSpPr>
          <p:grpSpPr>
            <a:xfrm>
              <a:off x="5483554" y="914400"/>
              <a:ext cx="3187411" cy="5595582"/>
              <a:chOff x="5483554" y="914400"/>
              <a:chExt cx="3187411" cy="5595582"/>
            </a:xfrm>
          </p:grpSpPr>
          <p:pic>
            <p:nvPicPr>
              <p:cNvPr id="27" name="Picture 26" descr="light_bulb.jpg"/>
              <p:cNvPicPr>
                <a:picLocks noChangeAspect="1"/>
              </p:cNvPicPr>
              <p:nvPr/>
            </p:nvPicPr>
            <p:blipFill>
              <a:blip r:embed="rId4" cstate="print"/>
              <a:stretch>
                <a:fillRect/>
              </a:stretch>
            </p:blipFill>
            <p:spPr>
              <a:xfrm>
                <a:off x="5486400" y="914400"/>
                <a:ext cx="3124200" cy="5595582"/>
              </a:xfrm>
              <a:prstGeom prst="rect">
                <a:avLst/>
              </a:prstGeom>
            </p:spPr>
          </p:pic>
          <p:sp>
            <p:nvSpPr>
              <p:cNvPr id="28" name="TextBox 27"/>
              <p:cNvSpPr txBox="1"/>
              <p:nvPr/>
            </p:nvSpPr>
            <p:spPr>
              <a:xfrm>
                <a:off x="5483554" y="1120676"/>
                <a:ext cx="3187411" cy="3785652"/>
              </a:xfrm>
              <a:prstGeom prst="rect">
                <a:avLst/>
              </a:prstGeom>
              <a:noFill/>
            </p:spPr>
            <p:txBody>
              <a:bodyPr wrap="none" rtlCol="0">
                <a:spAutoFit/>
              </a:bodyPr>
              <a:lstStyle/>
              <a:p>
                <a:pPr algn="ctr"/>
                <a:endParaRPr lang="en-US" sz="2400" dirty="0" smtClean="0"/>
              </a:p>
              <a:p>
                <a:pPr algn="ctr"/>
                <a:r>
                  <a:rPr lang="en-US" sz="2400" b="1" u="sng" dirty="0" smtClean="0"/>
                  <a:t>INSIDE</a:t>
                </a:r>
              </a:p>
              <a:p>
                <a:pPr algn="ctr"/>
                <a:r>
                  <a:rPr lang="en-US" sz="2400" dirty="0" smtClean="0"/>
                  <a:t>AC LED at 200 Lm/W</a:t>
                </a:r>
              </a:p>
              <a:p>
                <a:pPr algn="ctr"/>
                <a:r>
                  <a:rPr lang="en-US" sz="2400" dirty="0" smtClean="0"/>
                  <a:t>Thermal Glass Heat Sink</a:t>
                </a:r>
              </a:p>
              <a:p>
                <a:pPr algn="ctr"/>
                <a:r>
                  <a:rPr lang="en-US" sz="2400" dirty="0" smtClean="0"/>
                  <a:t>Remote Phosphor</a:t>
                </a:r>
              </a:p>
              <a:p>
                <a:pPr algn="ctr"/>
                <a:r>
                  <a:rPr lang="en-US" sz="2400" dirty="0" smtClean="0"/>
                  <a:t>Non-Yellow Phosphor</a:t>
                </a:r>
              </a:p>
              <a:p>
                <a:pPr algn="ctr"/>
                <a:r>
                  <a:rPr lang="en-US" sz="2400" dirty="0" smtClean="0"/>
                  <a:t>Internal Smart</a:t>
                </a:r>
              </a:p>
              <a:p>
                <a:pPr algn="ctr"/>
                <a:r>
                  <a:rPr lang="en-US" sz="2400" dirty="0" smtClean="0"/>
                  <a:t> Grid Interface</a:t>
                </a:r>
              </a:p>
              <a:p>
                <a:pPr algn="ctr"/>
                <a:r>
                  <a:rPr lang="en-US" sz="2400" dirty="0" smtClean="0"/>
                  <a:t>Etc.</a:t>
                </a:r>
              </a:p>
              <a:p>
                <a:endParaRPr lang="en-US" sz="2400" dirty="0"/>
              </a:p>
            </p:txBody>
          </p:sp>
        </p:grpSp>
        <p:sp>
          <p:nvSpPr>
            <p:cNvPr id="30" name="Right Arrow 29"/>
            <p:cNvSpPr/>
            <p:nvPr/>
          </p:nvSpPr>
          <p:spPr>
            <a:xfrm>
              <a:off x="3962400" y="2133600"/>
              <a:ext cx="1447800" cy="2133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FUTURE</a:t>
              </a:r>
            </a:p>
            <a:p>
              <a:pPr algn="ctr"/>
              <a:r>
                <a:rPr lang="en-US" sz="2000" b="1" dirty="0" smtClean="0">
                  <a:solidFill>
                    <a:schemeClr val="bg1"/>
                  </a:solidFill>
                </a:rPr>
                <a:t>???????</a:t>
              </a:r>
              <a:endParaRPr lang="en-US" sz="2000" b="1" dirty="0">
                <a:solidFill>
                  <a:schemeClr val="bg1"/>
                </a:solidFill>
              </a:endParaRPr>
            </a:p>
          </p:txBody>
        </p:sp>
      </p:grpSp>
      <p:grpSp>
        <p:nvGrpSpPr>
          <p:cNvPr id="12" name="Group 23"/>
          <p:cNvGrpSpPr/>
          <p:nvPr/>
        </p:nvGrpSpPr>
        <p:grpSpPr>
          <a:xfrm>
            <a:off x="2057400" y="4876800"/>
            <a:ext cx="6324600" cy="1752600"/>
            <a:chOff x="2057400" y="4876800"/>
            <a:chExt cx="6324600" cy="1752600"/>
          </a:xfrm>
        </p:grpSpPr>
        <p:sp>
          <p:nvSpPr>
            <p:cNvPr id="20" name="Oval 19"/>
            <p:cNvSpPr/>
            <p:nvPr/>
          </p:nvSpPr>
          <p:spPr>
            <a:xfrm>
              <a:off x="5943600" y="4876800"/>
              <a:ext cx="2438400" cy="1752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057400" y="6019800"/>
              <a:ext cx="4094582" cy="523220"/>
            </a:xfrm>
            <a:prstGeom prst="rect">
              <a:avLst/>
            </a:prstGeom>
            <a:noFill/>
          </p:spPr>
          <p:txBody>
            <a:bodyPr wrap="none" rtlCol="0">
              <a:spAutoFit/>
            </a:bodyPr>
            <a:lstStyle/>
            <a:p>
              <a:r>
                <a:rPr lang="en-US" sz="2800" dirty="0" smtClean="0"/>
                <a:t>Will we still need a socket?</a:t>
              </a:r>
              <a:endParaRPr lang="en-US" sz="2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
          <p:cNvSpPr>
            <a:spLocks noGrp="1"/>
          </p:cNvSpPr>
          <p:nvPr>
            <p:ph type="ftr" sz="quarter" idx="10"/>
          </p:nvPr>
        </p:nvSpPr>
        <p:spPr/>
        <p:txBody>
          <a:bodyPr/>
          <a:lstStyle/>
          <a:p>
            <a:r>
              <a:rPr lang="en-US"/>
              <a:t>K. A. Connor</a:t>
            </a:r>
          </a:p>
        </p:txBody>
      </p:sp>
      <p:pic>
        <p:nvPicPr>
          <p:cNvPr id="568322" name="Picture 2" descr="scan0005"/>
          <p:cNvPicPr>
            <a:picLocks noChangeAspect="1" noChangeArrowheads="1"/>
          </p:cNvPicPr>
          <p:nvPr/>
        </p:nvPicPr>
        <p:blipFill>
          <a:blip r:embed="rId2" cstate="print"/>
          <a:srcRect l="22066" b="86397"/>
          <a:stretch>
            <a:fillRect/>
          </a:stretch>
        </p:blipFill>
        <p:spPr bwMode="auto">
          <a:xfrm>
            <a:off x="0" y="0"/>
            <a:ext cx="9144000" cy="1096963"/>
          </a:xfrm>
          <a:prstGeom prst="rect">
            <a:avLst/>
          </a:prstGeom>
          <a:noFill/>
        </p:spPr>
      </p:pic>
      <p:pic>
        <p:nvPicPr>
          <p:cNvPr id="568323" name="Picture 3" descr="scan0007"/>
          <p:cNvPicPr>
            <a:picLocks noChangeAspect="1" noChangeArrowheads="1"/>
          </p:cNvPicPr>
          <p:nvPr/>
        </p:nvPicPr>
        <p:blipFill>
          <a:blip r:embed="rId3" cstate="print"/>
          <a:srcRect l="2942" t="15685" r="52940" b="49384"/>
          <a:stretch>
            <a:fillRect/>
          </a:stretch>
        </p:blipFill>
        <p:spPr bwMode="auto">
          <a:xfrm>
            <a:off x="0" y="1066800"/>
            <a:ext cx="2449513" cy="2667000"/>
          </a:xfrm>
          <a:prstGeom prst="rect">
            <a:avLst/>
          </a:prstGeom>
          <a:noFill/>
        </p:spPr>
      </p:pic>
      <p:pic>
        <p:nvPicPr>
          <p:cNvPr id="568324" name="Picture 4" descr="scan0007"/>
          <p:cNvPicPr>
            <a:picLocks noChangeAspect="1" noChangeArrowheads="1"/>
          </p:cNvPicPr>
          <p:nvPr/>
        </p:nvPicPr>
        <p:blipFill>
          <a:blip r:embed="rId4" cstate="print"/>
          <a:srcRect l="48039" t="14970" b="54375"/>
          <a:stretch>
            <a:fillRect/>
          </a:stretch>
        </p:blipFill>
        <p:spPr bwMode="auto">
          <a:xfrm>
            <a:off x="4267200" y="1066800"/>
            <a:ext cx="2895600" cy="2349500"/>
          </a:xfrm>
          <a:prstGeom prst="rect">
            <a:avLst/>
          </a:prstGeom>
          <a:noFill/>
        </p:spPr>
      </p:pic>
      <p:pic>
        <p:nvPicPr>
          <p:cNvPr id="568325" name="Picture 5" descr="scan0006"/>
          <p:cNvPicPr>
            <a:picLocks noChangeAspect="1" noChangeArrowheads="1"/>
          </p:cNvPicPr>
          <p:nvPr/>
        </p:nvPicPr>
        <p:blipFill>
          <a:blip r:embed="rId5" cstate="print"/>
          <a:srcRect l="21387" t="75470" r="4367" b="5902"/>
          <a:stretch>
            <a:fillRect/>
          </a:stretch>
        </p:blipFill>
        <p:spPr bwMode="auto">
          <a:xfrm>
            <a:off x="0" y="5265738"/>
            <a:ext cx="9144000" cy="1668462"/>
          </a:xfrm>
          <a:prstGeom prst="rect">
            <a:avLst/>
          </a:prstGeom>
          <a:noFill/>
        </p:spPr>
      </p:pic>
      <p:pic>
        <p:nvPicPr>
          <p:cNvPr id="568326" name="Picture 6" descr="scan0006"/>
          <p:cNvPicPr>
            <a:picLocks noChangeAspect="1" noChangeArrowheads="1"/>
          </p:cNvPicPr>
          <p:nvPr/>
        </p:nvPicPr>
        <p:blipFill>
          <a:blip r:embed="rId6" cstate="print"/>
          <a:srcRect l="60597" t="22549" r="3758" b="24510"/>
          <a:stretch>
            <a:fillRect/>
          </a:stretch>
        </p:blipFill>
        <p:spPr bwMode="auto">
          <a:xfrm>
            <a:off x="6815138" y="2743200"/>
            <a:ext cx="2328862" cy="2514600"/>
          </a:xfrm>
          <a:prstGeom prst="rect">
            <a:avLst/>
          </a:prstGeom>
          <a:noFill/>
        </p:spPr>
      </p:pic>
      <p:pic>
        <p:nvPicPr>
          <p:cNvPr id="568327" name="Picture 7" descr="scan0007"/>
          <p:cNvPicPr>
            <a:picLocks noChangeAspect="1" noChangeArrowheads="1"/>
          </p:cNvPicPr>
          <p:nvPr/>
        </p:nvPicPr>
        <p:blipFill>
          <a:blip r:embed="rId7" cstate="print"/>
          <a:srcRect l="3922" t="50616" r="42157" b="15164"/>
          <a:stretch>
            <a:fillRect/>
          </a:stretch>
        </p:blipFill>
        <p:spPr bwMode="auto">
          <a:xfrm>
            <a:off x="1905000" y="2819400"/>
            <a:ext cx="2819400" cy="2460625"/>
          </a:xfrm>
          <a:prstGeom prst="rect">
            <a:avLst/>
          </a:prstGeom>
          <a:noFill/>
        </p:spPr>
      </p:pic>
      <p:sp>
        <p:nvSpPr>
          <p:cNvPr id="568328" name="Text Box 8"/>
          <p:cNvSpPr txBox="1">
            <a:spLocks noChangeArrowheads="1"/>
          </p:cNvSpPr>
          <p:nvPr/>
        </p:nvSpPr>
        <p:spPr bwMode="auto">
          <a:xfrm>
            <a:off x="6629400" y="6553200"/>
            <a:ext cx="2133600" cy="366713"/>
          </a:xfrm>
          <a:prstGeom prst="rect">
            <a:avLst/>
          </a:prstGeom>
          <a:noFill/>
          <a:ln w="9525">
            <a:noFill/>
            <a:miter lim="800000"/>
            <a:headEnd/>
            <a:tailEnd/>
          </a:ln>
          <a:effectLst/>
        </p:spPr>
        <p:txBody>
          <a:bodyPr>
            <a:spAutoFit/>
          </a:bodyPr>
          <a:lstStyle/>
          <a:p>
            <a:pPr>
              <a:spcBef>
                <a:spcPct val="50000"/>
              </a:spcBef>
            </a:pPr>
            <a:r>
              <a:rPr lang="en-US"/>
              <a:t>29 March 1958</a:t>
            </a:r>
          </a:p>
        </p:txBody>
      </p:sp>
      <p:sp>
        <p:nvSpPr>
          <p:cNvPr id="568329" name="AutoShape 9"/>
          <p:cNvSpPr>
            <a:spLocks noChangeArrowheads="1"/>
          </p:cNvSpPr>
          <p:nvPr/>
        </p:nvSpPr>
        <p:spPr bwMode="auto">
          <a:xfrm>
            <a:off x="4876800" y="3581400"/>
            <a:ext cx="457200" cy="381000"/>
          </a:xfrm>
          <a:prstGeom prst="leftArrow">
            <a:avLst>
              <a:gd name="adj1" fmla="val 50000"/>
              <a:gd name="adj2" fmla="val 30000"/>
            </a:avLst>
          </a:prstGeom>
          <a:solidFill>
            <a:srgbClr val="FF0000"/>
          </a:solidFill>
          <a:ln w="9525">
            <a:solidFill>
              <a:schemeClr val="tx1"/>
            </a:solidFill>
            <a:miter lim="800000"/>
            <a:headEnd/>
            <a:tailEnd/>
          </a:ln>
          <a:effectLst/>
        </p:spPr>
        <p:txBody>
          <a:bodyPr wrap="none" anchor="ctr"/>
          <a:lstStyle/>
          <a:p>
            <a:endParaRPr lang="en-US"/>
          </a:p>
        </p:txBody>
      </p:sp>
      <p:sp>
        <p:nvSpPr>
          <p:cNvPr id="568330" name="Text Box 10"/>
          <p:cNvSpPr txBox="1">
            <a:spLocks noChangeArrowheads="1"/>
          </p:cNvSpPr>
          <p:nvPr/>
        </p:nvSpPr>
        <p:spPr bwMode="auto">
          <a:xfrm>
            <a:off x="5410200" y="3505200"/>
            <a:ext cx="685800" cy="457200"/>
          </a:xfrm>
          <a:prstGeom prst="rect">
            <a:avLst/>
          </a:prstGeom>
          <a:noFill/>
          <a:ln w="9525">
            <a:noFill/>
            <a:miter lim="800000"/>
            <a:headEnd/>
            <a:tailEnd/>
          </a:ln>
          <a:effectLst/>
        </p:spPr>
        <p:txBody>
          <a:bodyPr>
            <a:spAutoFit/>
          </a:bodyPr>
          <a:lstStyle/>
          <a:p>
            <a:pPr>
              <a:spcBef>
                <a:spcPct val="50000"/>
              </a:spcBef>
            </a:pPr>
            <a:r>
              <a:rPr lang="en-US" sz="2400">
                <a:solidFill>
                  <a:srgbClr val="FF0000"/>
                </a:solidFill>
              </a:rPr>
              <a:t>Me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r>
              <a:rPr lang="en-US"/>
              <a:t>K. A. Connor</a:t>
            </a:r>
          </a:p>
        </p:txBody>
      </p:sp>
      <p:pic>
        <p:nvPicPr>
          <p:cNvPr id="569346" name="Picture 2" descr="scan0005"/>
          <p:cNvPicPr>
            <a:picLocks noChangeAspect="1" noChangeArrowheads="1"/>
          </p:cNvPicPr>
          <p:nvPr/>
        </p:nvPicPr>
        <p:blipFill>
          <a:blip r:embed="rId2" cstate="print"/>
          <a:srcRect l="22066" b="86397"/>
          <a:stretch>
            <a:fillRect/>
          </a:stretch>
        </p:blipFill>
        <p:spPr bwMode="auto">
          <a:xfrm>
            <a:off x="609600" y="1089025"/>
            <a:ext cx="8074025" cy="968375"/>
          </a:xfrm>
          <a:prstGeom prst="rect">
            <a:avLst/>
          </a:prstGeom>
          <a:noFill/>
        </p:spPr>
      </p:pic>
      <p:pic>
        <p:nvPicPr>
          <p:cNvPr id="569347" name="Picture 3" descr="scan0007"/>
          <p:cNvPicPr>
            <a:picLocks noChangeAspect="1" noChangeArrowheads="1"/>
          </p:cNvPicPr>
          <p:nvPr/>
        </p:nvPicPr>
        <p:blipFill>
          <a:blip r:embed="rId3" cstate="print"/>
          <a:srcRect l="2942" t="15685" r="52940" b="49384"/>
          <a:stretch>
            <a:fillRect/>
          </a:stretch>
        </p:blipFill>
        <p:spPr bwMode="auto">
          <a:xfrm>
            <a:off x="304800" y="2590800"/>
            <a:ext cx="3429000" cy="3733800"/>
          </a:xfrm>
          <a:prstGeom prst="rect">
            <a:avLst/>
          </a:prstGeom>
          <a:noFill/>
        </p:spPr>
      </p:pic>
      <p:pic>
        <p:nvPicPr>
          <p:cNvPr id="569348" name="Picture 4" descr="scan0007"/>
          <p:cNvPicPr>
            <a:picLocks noChangeAspect="1" noChangeArrowheads="1"/>
          </p:cNvPicPr>
          <p:nvPr/>
        </p:nvPicPr>
        <p:blipFill>
          <a:blip r:embed="rId3" cstate="print"/>
          <a:srcRect l="48039" t="14970" b="54375"/>
          <a:stretch>
            <a:fillRect/>
          </a:stretch>
        </p:blipFill>
        <p:spPr bwMode="auto">
          <a:xfrm>
            <a:off x="4191000" y="2586038"/>
            <a:ext cx="4572000" cy="3709987"/>
          </a:xfrm>
          <a:prstGeom prst="rect">
            <a:avLst/>
          </a:prstGeom>
          <a:noFill/>
        </p:spPr>
      </p:pic>
      <p:sp>
        <p:nvSpPr>
          <p:cNvPr id="6" name="Oval 5"/>
          <p:cNvSpPr>
            <a:spLocks noChangeArrowheads="1"/>
          </p:cNvSpPr>
          <p:nvPr/>
        </p:nvSpPr>
        <p:spPr bwMode="auto">
          <a:xfrm>
            <a:off x="7467600" y="2514600"/>
            <a:ext cx="838200" cy="990600"/>
          </a:xfrm>
          <a:prstGeom prst="ellipse">
            <a:avLst/>
          </a:prstGeom>
          <a:noFill/>
          <a:ln w="57150">
            <a:solidFill>
              <a:schemeClr val="tx2">
                <a:lumMod val="75000"/>
              </a:schemeClr>
            </a:solidFill>
            <a:round/>
            <a:headEnd/>
            <a:tailEnd/>
          </a:ln>
          <a:effectLst/>
        </p:spPr>
        <p:txBody>
          <a:bodyPr wrap="none" anchor="ctr"/>
          <a:lstStyle/>
          <a:p>
            <a:endParaRPr lang="en-US"/>
          </a:p>
        </p:txBody>
      </p:sp>
      <p:sp>
        <p:nvSpPr>
          <p:cNvPr id="7" name="TextBox 6"/>
          <p:cNvSpPr txBox="1"/>
          <p:nvPr/>
        </p:nvSpPr>
        <p:spPr>
          <a:xfrm>
            <a:off x="8305800" y="2362200"/>
            <a:ext cx="685800" cy="369332"/>
          </a:xfrm>
          <a:prstGeom prst="rect">
            <a:avLst/>
          </a:prstGeom>
          <a:noFill/>
        </p:spPr>
        <p:txBody>
          <a:bodyPr wrap="square" rtlCol="0">
            <a:spAutoFit/>
          </a:bodyPr>
          <a:lstStyle/>
          <a:p>
            <a:r>
              <a:rPr lang="en-US" b="1" dirty="0" smtClean="0">
                <a:solidFill>
                  <a:schemeClr val="tx2">
                    <a:lumMod val="75000"/>
                  </a:schemeClr>
                </a:solidFill>
              </a:rPr>
              <a:t>?</a:t>
            </a:r>
            <a:endParaRPr lang="en-US" b="1" dirty="0">
              <a:solidFill>
                <a:schemeClr val="tx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9293</TotalTime>
  <Words>2735</Words>
  <Application>Microsoft Office PowerPoint</Application>
  <PresentationFormat>On-screen Show (4:3)</PresentationFormat>
  <Paragraphs>464</Paragraphs>
  <Slides>76</Slides>
  <Notes>6</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76</vt:i4>
      </vt:variant>
    </vt:vector>
  </HeadingPairs>
  <TitlesOfParts>
    <vt:vector size="80" baseType="lpstr">
      <vt:lpstr>Office Theme</vt:lpstr>
      <vt:lpstr>Chart</vt:lpstr>
      <vt:lpstr>Document</vt:lpstr>
      <vt:lpstr>Equation</vt:lpstr>
      <vt:lpstr>Nanotechnology in Smart Lighting</vt:lpstr>
      <vt:lpstr>Overview</vt:lpstr>
      <vt:lpstr>Who Am I?</vt:lpstr>
      <vt:lpstr>Who Am I?</vt:lpstr>
      <vt:lpstr>Who Am I?</vt:lpstr>
      <vt:lpstr>Who Am I?</vt:lpstr>
      <vt:lpstr>Why am I an Engineer?</vt:lpstr>
      <vt:lpstr>Slide 8</vt:lpstr>
      <vt:lpstr>Slide 9</vt:lpstr>
      <vt:lpstr>Slide 10</vt:lpstr>
      <vt:lpstr>Who Am I?</vt:lpstr>
      <vt:lpstr>Who Am I?</vt:lpstr>
      <vt:lpstr>Why am I an Engineer?</vt:lpstr>
      <vt:lpstr>Who Am I?</vt:lpstr>
      <vt:lpstr>I Get to Work with Really Great People</vt:lpstr>
      <vt:lpstr>My Brothers Today</vt:lpstr>
      <vt:lpstr>Why Be an Engineer?</vt:lpstr>
      <vt:lpstr>NAE Study</vt:lpstr>
      <vt:lpstr>Grand Challenges</vt:lpstr>
      <vt:lpstr>Grand Challenges</vt:lpstr>
      <vt:lpstr>Thinking Like an Engineer</vt:lpstr>
      <vt:lpstr>Why Are We Here?</vt:lpstr>
      <vt:lpstr>Also</vt:lpstr>
      <vt:lpstr>Joseph Henry</vt:lpstr>
      <vt:lpstr>Joseph Henry</vt:lpstr>
      <vt:lpstr>Joseph Henry</vt:lpstr>
      <vt:lpstr>Joseph Henry</vt:lpstr>
      <vt:lpstr>Joseph Henry</vt:lpstr>
      <vt:lpstr>Joseph Henry</vt:lpstr>
      <vt:lpstr>Joseph Henry</vt:lpstr>
      <vt:lpstr>Telegraph</vt:lpstr>
      <vt:lpstr>Nuclear Fusion Research</vt:lpstr>
      <vt:lpstr>Thinking Like an Engineer: Systems</vt:lpstr>
      <vt:lpstr>Systems Examples</vt:lpstr>
      <vt:lpstr>Systems Concepts</vt:lpstr>
      <vt:lpstr>Smart Lighting ERC</vt:lpstr>
      <vt:lpstr>Solid State Lighting</vt:lpstr>
      <vt:lpstr>Making Light Smart</vt:lpstr>
      <vt:lpstr>What Are We Up To?</vt:lpstr>
      <vt:lpstr>What Are We Up To?</vt:lpstr>
      <vt:lpstr>LIGHT</vt:lpstr>
      <vt:lpstr>LIGHT – How Do We Use It?</vt:lpstr>
      <vt:lpstr>Characteristics of Light</vt:lpstr>
      <vt:lpstr>Smart Lighting</vt:lpstr>
      <vt:lpstr>Similar to Robotics</vt:lpstr>
      <vt:lpstr>Making Light Through Electronics</vt:lpstr>
      <vt:lpstr>At Home Without the Protoboard</vt:lpstr>
      <vt:lpstr>Flashing Lights Sending Information</vt:lpstr>
      <vt:lpstr>Displays</vt:lpstr>
      <vt:lpstr>LCD</vt:lpstr>
      <vt:lpstr>Nano in Smart Lighting</vt:lpstr>
      <vt:lpstr>Photonic Crystal</vt:lpstr>
      <vt:lpstr>Photonic Crystal</vt:lpstr>
      <vt:lpstr>Nano Structures</vt:lpstr>
      <vt:lpstr>Index of Refraction</vt:lpstr>
      <vt:lpstr>Index of Refraction</vt:lpstr>
      <vt:lpstr>Index of Refraction</vt:lpstr>
      <vt:lpstr>Index of Refraction</vt:lpstr>
      <vt:lpstr>Example LED Companies</vt:lpstr>
      <vt:lpstr>Making LEDs with Nanorods</vt:lpstr>
      <vt:lpstr>Year 3 Coaxial Nanowire/Nanowall LEDs</vt:lpstr>
      <vt:lpstr>Slide 62</vt:lpstr>
      <vt:lpstr>Efficiency versus Wavelength</vt:lpstr>
      <vt:lpstr>Challenges with Phosphors?</vt:lpstr>
      <vt:lpstr>Nano in Smart Lighting</vt:lpstr>
      <vt:lpstr>Optical vs. RF</vt:lpstr>
      <vt:lpstr>Nano Outreach at BU</vt:lpstr>
      <vt:lpstr>The Future</vt:lpstr>
      <vt:lpstr>The End</vt:lpstr>
      <vt:lpstr>Early LED Use Architainment (Architecture and Entertainment)</vt:lpstr>
      <vt:lpstr>Slide 71</vt:lpstr>
      <vt:lpstr>The Total Lighting Market is Huge</vt:lpstr>
      <vt:lpstr>Some Examples of MR-16 LED Products</vt:lpstr>
      <vt:lpstr>DOE Testing –  Many product claims are misleading</vt:lpstr>
      <vt:lpstr>Square Source in a Round Lighting Hole?</vt:lpstr>
      <vt:lpstr>System – Putting it all together</vt:lpstr>
    </vt:vector>
  </TitlesOfParts>
  <Company>ERC@Rensselaer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Silvia L Mioc</dc:creator>
  <cp:lastModifiedBy>Ken</cp:lastModifiedBy>
  <cp:revision>112</cp:revision>
  <dcterms:created xsi:type="dcterms:W3CDTF">2010-02-01T20:58:56Z</dcterms:created>
  <dcterms:modified xsi:type="dcterms:W3CDTF">2010-07-25T20:16:36Z</dcterms:modified>
</cp:coreProperties>
</file>