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5" r:id="rId5"/>
    <p:sldId id="266" r:id="rId6"/>
    <p:sldId id="267" r:id="rId7"/>
    <p:sldId id="278" r:id="rId8"/>
    <p:sldId id="277" r:id="rId9"/>
    <p:sldId id="274" r:id="rId10"/>
    <p:sldId id="275" r:id="rId11"/>
    <p:sldId id="268" r:id="rId12"/>
    <p:sldId id="269" r:id="rId13"/>
    <p:sldId id="279" r:id="rId14"/>
    <p:sldId id="270" r:id="rId15"/>
    <p:sldId id="271" r:id="rId16"/>
    <p:sldId id="272" r:id="rId17"/>
    <p:sldId id="276" r:id="rId18"/>
    <p:sldId id="280" r:id="rId19"/>
    <p:sldId id="258" r:id="rId20"/>
    <p:sldId id="259" r:id="rId21"/>
    <p:sldId id="281" r:id="rId22"/>
    <p:sldId id="282" r:id="rId23"/>
    <p:sldId id="263" r:id="rId24"/>
    <p:sldId id="284" r:id="rId25"/>
    <p:sldId id="285" r:id="rId26"/>
    <p:sldId id="287" r:id="rId27"/>
    <p:sldId id="288" r:id="rId28"/>
    <p:sldId id="289" r:id="rId29"/>
    <p:sldId id="290" r:id="rId30"/>
    <p:sldId id="291" r:id="rId31"/>
    <p:sldId id="292" r:id="rId32"/>
    <p:sldId id="293" r:id="rId33"/>
    <p:sldId id="294" r:id="rId34"/>
    <p:sldId id="295" r:id="rId35"/>
    <p:sldId id="296" r:id="rId36"/>
    <p:sldId id="297" r:id="rId37"/>
    <p:sldId id="306" r:id="rId38"/>
    <p:sldId id="283" r:id="rId39"/>
    <p:sldId id="298" r:id="rId40"/>
    <p:sldId id="299" r:id="rId41"/>
    <p:sldId id="300" r:id="rId42"/>
    <p:sldId id="301" r:id="rId43"/>
    <p:sldId id="302" r:id="rId44"/>
    <p:sldId id="303" r:id="rId45"/>
    <p:sldId id="304" r:id="rId46"/>
    <p:sldId id="305" r:id="rId47"/>
    <p:sldId id="309" r:id="rId48"/>
    <p:sldId id="310" r:id="rId49"/>
    <p:sldId id="307" r:id="rId50"/>
    <p:sldId id="308"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94643" autoAdjust="0"/>
  </p:normalViewPr>
  <p:slideViewPr>
    <p:cSldViewPr>
      <p:cViewPr varScale="1">
        <p:scale>
          <a:sx n="106" d="100"/>
          <a:sy n="106" d="100"/>
        </p:scale>
        <p:origin x="-112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1558925" y="76200"/>
            <a:ext cx="6213475" cy="793750"/>
          </a:xfrm>
          <a:prstGeom prst="rect">
            <a:avLst/>
          </a:prstGeom>
          <a:noFill/>
          <a:ln w="9525">
            <a:noFill/>
            <a:miter lim="800000"/>
            <a:headEnd/>
            <a:tailEnd/>
          </a:ln>
        </p:spPr>
      </p:pic>
      <p:grpSp>
        <p:nvGrpSpPr>
          <p:cNvPr id="5" name="Group 14"/>
          <p:cNvGrpSpPr>
            <a:grpSpLocks/>
          </p:cNvGrpSpPr>
          <p:nvPr userDrawn="1"/>
        </p:nvGrpSpPr>
        <p:grpSpPr bwMode="auto">
          <a:xfrm>
            <a:off x="223838" y="6248400"/>
            <a:ext cx="8615362" cy="541338"/>
            <a:chOff x="223326" y="6248399"/>
            <a:chExt cx="8615874" cy="541421"/>
          </a:xfrm>
        </p:grpSpPr>
        <p:pic>
          <p:nvPicPr>
            <p:cNvPr id="6" name="Picture 7" descr="Boston University Logo - jpeg format"/>
            <p:cNvPicPr>
              <a:picLocks noChangeAspect="1" noChangeArrowheads="1"/>
            </p:cNvPicPr>
            <p:nvPr userDrawn="1"/>
          </p:nvPicPr>
          <p:blipFill>
            <a:blip r:embed="rId3" cstate="print"/>
            <a:srcRect/>
            <a:stretch>
              <a:fillRect/>
            </a:stretch>
          </p:blipFill>
          <p:spPr bwMode="auto">
            <a:xfrm>
              <a:off x="2204525" y="6477001"/>
              <a:ext cx="719328" cy="304800"/>
            </a:xfrm>
            <a:prstGeom prst="rect">
              <a:avLst/>
            </a:prstGeom>
            <a:noFill/>
            <a:ln w="9525">
              <a:noFill/>
              <a:miter lim="800000"/>
              <a:headEnd/>
              <a:tailEnd/>
            </a:ln>
          </p:spPr>
        </p:pic>
        <p:pic>
          <p:nvPicPr>
            <p:cNvPr id="7" name="Picture 2"/>
            <p:cNvPicPr>
              <a:picLocks noChangeAspect="1" noChangeArrowheads="1"/>
            </p:cNvPicPr>
            <p:nvPr userDrawn="1"/>
          </p:nvPicPr>
          <p:blipFill>
            <a:blip r:embed="rId4" cstate="print"/>
            <a:srcRect/>
            <a:stretch>
              <a:fillRect/>
            </a:stretch>
          </p:blipFill>
          <p:spPr bwMode="auto">
            <a:xfrm>
              <a:off x="8376725" y="6324600"/>
              <a:ext cx="462475" cy="457200"/>
            </a:xfrm>
            <a:prstGeom prst="rect">
              <a:avLst/>
            </a:prstGeom>
            <a:noFill/>
            <a:ln w="9525">
              <a:noFill/>
              <a:miter lim="800000"/>
              <a:headEnd/>
              <a:tailEnd/>
            </a:ln>
          </p:spPr>
        </p:pic>
        <p:pic>
          <p:nvPicPr>
            <p:cNvPr id="8" name="Picture 3"/>
            <p:cNvPicPr>
              <a:picLocks noChangeAspect="1" noChangeArrowheads="1"/>
            </p:cNvPicPr>
            <p:nvPr userDrawn="1"/>
          </p:nvPicPr>
          <p:blipFill>
            <a:blip r:embed="rId5" cstate="print"/>
            <a:srcRect/>
            <a:stretch>
              <a:fillRect/>
            </a:stretch>
          </p:blipFill>
          <p:spPr bwMode="auto">
            <a:xfrm>
              <a:off x="223326" y="6436902"/>
              <a:ext cx="1828799" cy="344898"/>
            </a:xfrm>
            <a:prstGeom prst="rect">
              <a:avLst/>
            </a:prstGeom>
            <a:noFill/>
            <a:ln w="9525">
              <a:noFill/>
              <a:miter lim="800000"/>
              <a:headEnd/>
              <a:tailEnd/>
            </a:ln>
          </p:spPr>
        </p:pic>
        <p:pic>
          <p:nvPicPr>
            <p:cNvPr id="9" name="Picture 4"/>
            <p:cNvPicPr>
              <a:picLocks noChangeAspect="1" noChangeArrowheads="1"/>
            </p:cNvPicPr>
            <p:nvPr userDrawn="1"/>
          </p:nvPicPr>
          <p:blipFill>
            <a:blip r:embed="rId6" cstate="print"/>
            <a:srcRect/>
            <a:stretch>
              <a:fillRect/>
            </a:stretch>
          </p:blipFill>
          <p:spPr bwMode="auto">
            <a:xfrm>
              <a:off x="3004624" y="6477000"/>
              <a:ext cx="952501" cy="304800"/>
            </a:xfrm>
            <a:prstGeom prst="rect">
              <a:avLst/>
            </a:prstGeom>
            <a:noFill/>
            <a:ln w="9525">
              <a:noFill/>
              <a:miter lim="800000"/>
              <a:headEnd/>
              <a:tailEnd/>
            </a:ln>
          </p:spPr>
        </p:pic>
        <p:pic>
          <p:nvPicPr>
            <p:cNvPr id="10" name="Picture 5"/>
            <p:cNvPicPr>
              <a:picLocks noChangeAspect="1" noChangeArrowheads="1"/>
            </p:cNvPicPr>
            <p:nvPr userDrawn="1"/>
          </p:nvPicPr>
          <p:blipFill>
            <a:blip r:embed="rId7" cstate="print"/>
            <a:srcRect/>
            <a:stretch>
              <a:fillRect/>
            </a:stretch>
          </p:blipFill>
          <p:spPr bwMode="auto">
            <a:xfrm>
              <a:off x="6928925" y="6553200"/>
              <a:ext cx="1295400" cy="210444"/>
            </a:xfrm>
            <a:prstGeom prst="rect">
              <a:avLst/>
            </a:prstGeom>
            <a:noFill/>
            <a:ln w="9525">
              <a:noFill/>
              <a:miter lim="800000"/>
              <a:headEnd/>
              <a:tailEnd/>
            </a:ln>
          </p:spPr>
        </p:pic>
        <p:pic>
          <p:nvPicPr>
            <p:cNvPr id="11" name="Picture 2" descr="S:\ERC\Marketing Materials\LOGOS\Howard\HowardUniversityLogo2_054LR.jpg"/>
            <p:cNvPicPr>
              <a:picLocks noChangeAspect="1" noChangeArrowheads="1"/>
            </p:cNvPicPr>
            <p:nvPr userDrawn="1"/>
          </p:nvPicPr>
          <p:blipFill>
            <a:blip r:embed="rId8" cstate="print"/>
            <a:srcRect/>
            <a:stretch>
              <a:fillRect/>
            </a:stretch>
          </p:blipFill>
          <p:spPr bwMode="auto">
            <a:xfrm>
              <a:off x="6324600" y="6248399"/>
              <a:ext cx="457200" cy="541421"/>
            </a:xfrm>
            <a:prstGeom prst="rect">
              <a:avLst/>
            </a:prstGeom>
            <a:noFill/>
            <a:ln w="9525">
              <a:noFill/>
              <a:miter lim="800000"/>
              <a:headEnd/>
              <a:tailEnd/>
            </a:ln>
          </p:spPr>
        </p:pic>
      </p:grpSp>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90D47DA-9E89-4E3A-93AC-42050CCF2788}" type="datetimeFigureOut">
              <a:rPr lang="en-US"/>
              <a:pPr>
                <a:defRPr/>
              </a:pPr>
              <a:t>6/28/2010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6555B4-E6EC-42E6-9E48-BEEBA09A339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A70703C-218D-411E-A375-3C7C968C05B5}" type="datetimeFigureOut">
              <a:rPr lang="en-US"/>
              <a:pPr>
                <a:defRPr/>
              </a:pPr>
              <a:t>6/28/2010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1B33E4-A19B-496B-9D60-0F1AF66E4C1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92681DC-36C6-4A00-A5FB-9FD93CCEA3ED}" type="datetimeFigureOut">
              <a:rPr lang="en-US"/>
              <a:pPr>
                <a:defRPr/>
              </a:pPr>
              <a:t>6/28/2010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8522F9-051E-4032-81D6-3945DE479AB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1C963C3-9F59-4EAC-AD21-FD265787E64B}" type="datetimeFigureOut">
              <a:rPr lang="en-US"/>
              <a:pPr>
                <a:defRPr/>
              </a:pPr>
              <a:t>6/28/2010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7CEC732-80C3-430B-9ABF-7DB0073A558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BE70939-1593-491D-93DF-580FDF405EEF}" type="datetimeFigureOut">
              <a:rPr lang="en-US"/>
              <a:pPr>
                <a:defRPr/>
              </a:pPr>
              <a:t>6/28/2010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DC3BD81-2C0B-487A-A8D5-A48521369B6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D228B4-0627-44F3-AD41-164477B19483}" type="datetimeFigureOut">
              <a:rPr lang="en-US"/>
              <a:pPr>
                <a:defRPr/>
              </a:pPr>
              <a:t>6/28/2010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E81B77F-06B4-4D61-854C-087598EF6B1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50518D1-20EF-4FB4-929A-56A988F90869}" type="datetimeFigureOut">
              <a:rPr lang="en-US"/>
              <a:pPr>
                <a:defRPr/>
              </a:pPr>
              <a:t>6/28/2010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024BFE-70B1-4C7B-9C4B-074DA776F48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4938" y="76200"/>
            <a:ext cx="64770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F945A16-F3A6-45C5-88F9-A5A1D3101E79}" type="datetimeFigureOut">
              <a:rPr lang="en-US"/>
              <a:pPr>
                <a:defRPr/>
              </a:pPr>
              <a:t>6/28/2010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526805-6AB7-4F3D-B8CD-96B5378EF60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1404938" y="76200"/>
            <a:ext cx="6477000" cy="762000"/>
          </a:xfrm>
          <a:prstGeom prst="rect">
            <a:avLst/>
          </a:prstGeom>
          <a:gradFill rotWithShape="1">
            <a:gsLst>
              <a:gs pos="0">
                <a:srgbClr val="396E9A"/>
              </a:gs>
              <a:gs pos="100000">
                <a:srgbClr val="032940"/>
              </a:gs>
            </a:gsLst>
            <a:lin ang="2700000" scaled="1"/>
          </a:gradFill>
          <a:ln w="9525">
            <a:solidFill>
              <a:srgbClr val="50545F"/>
            </a:solidFill>
            <a:round/>
            <a:headEnd/>
            <a:tailEnd/>
          </a:ln>
        </p:spPr>
        <p:txBody>
          <a:bodyPr vert="horz" wrap="non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B69FA1A-A5A5-44A5-BF64-F891BF1678D1}" type="datetimeFigureOut">
              <a:rPr lang="en-US"/>
              <a:pPr>
                <a:defRPr/>
              </a:pPr>
              <a:t>6/28/2010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4B09159-5976-4102-ACD7-92113A61825F}" type="slidenum">
              <a:rPr lang="en-US"/>
              <a:pPr>
                <a:defRPr/>
              </a:pPr>
              <a:t>‹#›</a:t>
            </a:fld>
            <a:endParaRPr lang="en-US"/>
          </a:p>
        </p:txBody>
      </p:sp>
      <p:pic>
        <p:nvPicPr>
          <p:cNvPr id="6151" name="Picture 2"/>
          <p:cNvPicPr>
            <a:picLocks noChangeAspect="1" noChangeArrowheads="1"/>
          </p:cNvPicPr>
          <p:nvPr userDrawn="1"/>
        </p:nvPicPr>
        <p:blipFill>
          <a:blip r:embed="rId11" cstate="print"/>
          <a:srcRect/>
          <a:stretch>
            <a:fillRect/>
          </a:stretch>
        </p:blipFill>
        <p:spPr bwMode="auto">
          <a:xfrm>
            <a:off x="457200" y="77788"/>
            <a:ext cx="863600" cy="762000"/>
          </a:xfrm>
          <a:prstGeom prst="rect">
            <a:avLst/>
          </a:prstGeom>
          <a:noFill/>
          <a:ln w="9525">
            <a:noFill/>
            <a:miter lim="800000"/>
            <a:headEnd/>
            <a:tailEnd/>
          </a:ln>
        </p:spPr>
      </p:pic>
      <p:pic>
        <p:nvPicPr>
          <p:cNvPr id="6152" name="Picture 2"/>
          <p:cNvPicPr>
            <a:picLocks noChangeAspect="1" noChangeArrowheads="1"/>
          </p:cNvPicPr>
          <p:nvPr userDrawn="1"/>
        </p:nvPicPr>
        <p:blipFill>
          <a:blip r:embed="rId12" cstate="print"/>
          <a:srcRect/>
          <a:stretch>
            <a:fillRect/>
          </a:stretch>
        </p:blipFill>
        <p:spPr bwMode="auto">
          <a:xfrm>
            <a:off x="7924800" y="76200"/>
            <a:ext cx="762000" cy="766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8"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xStyles>
    <p:titleStyle>
      <a:lvl1pPr algn="ctr" defTabSz="4702175" rtl="0" eaLnBrk="0" fontAlgn="base" hangingPunct="0">
        <a:spcBef>
          <a:spcPct val="0"/>
        </a:spcBef>
        <a:spcAft>
          <a:spcPct val="0"/>
        </a:spcAft>
        <a:defRPr lang="en-US" sz="2800" kern="1200" dirty="0">
          <a:solidFill>
            <a:schemeClr val="bg1"/>
          </a:solidFill>
          <a:latin typeface="Arial" pitchFamily="34" charset="0"/>
          <a:ea typeface="+mn-ea"/>
          <a:cs typeface="Arial" pitchFamily="34" charset="0"/>
        </a:defRPr>
      </a:lvl1pPr>
      <a:lvl2pPr algn="ctr" defTabSz="4702175" rtl="0" eaLnBrk="0" fontAlgn="base" hangingPunct="0">
        <a:spcBef>
          <a:spcPct val="0"/>
        </a:spcBef>
        <a:spcAft>
          <a:spcPct val="0"/>
        </a:spcAft>
        <a:defRPr sz="2800">
          <a:solidFill>
            <a:schemeClr val="bg1"/>
          </a:solidFill>
          <a:latin typeface="Arial" charset="0"/>
          <a:cs typeface="Arial" charset="0"/>
        </a:defRPr>
      </a:lvl2pPr>
      <a:lvl3pPr algn="ctr" defTabSz="4702175" rtl="0" eaLnBrk="0" fontAlgn="base" hangingPunct="0">
        <a:spcBef>
          <a:spcPct val="0"/>
        </a:spcBef>
        <a:spcAft>
          <a:spcPct val="0"/>
        </a:spcAft>
        <a:defRPr sz="2800">
          <a:solidFill>
            <a:schemeClr val="bg1"/>
          </a:solidFill>
          <a:latin typeface="Arial" charset="0"/>
          <a:cs typeface="Arial" charset="0"/>
        </a:defRPr>
      </a:lvl3pPr>
      <a:lvl4pPr algn="ctr" defTabSz="4702175" rtl="0" eaLnBrk="0" fontAlgn="base" hangingPunct="0">
        <a:spcBef>
          <a:spcPct val="0"/>
        </a:spcBef>
        <a:spcAft>
          <a:spcPct val="0"/>
        </a:spcAft>
        <a:defRPr sz="2800">
          <a:solidFill>
            <a:schemeClr val="bg1"/>
          </a:solidFill>
          <a:latin typeface="Arial" charset="0"/>
          <a:cs typeface="Arial" charset="0"/>
        </a:defRPr>
      </a:lvl4pPr>
      <a:lvl5pPr algn="ctr" defTabSz="4702175" rtl="0" eaLnBrk="0" fontAlgn="base" hangingPunct="0">
        <a:spcBef>
          <a:spcPct val="0"/>
        </a:spcBef>
        <a:spcAft>
          <a:spcPct val="0"/>
        </a:spcAft>
        <a:defRPr sz="2800">
          <a:solidFill>
            <a:schemeClr val="bg1"/>
          </a:solidFill>
          <a:latin typeface="Arial" charset="0"/>
          <a:cs typeface="Arial" charset="0"/>
        </a:defRPr>
      </a:lvl5pPr>
      <a:lvl6pPr marL="457200" algn="ctr" defTabSz="4702175" rtl="0" fontAlgn="base">
        <a:spcBef>
          <a:spcPct val="0"/>
        </a:spcBef>
        <a:spcAft>
          <a:spcPct val="0"/>
        </a:spcAft>
        <a:defRPr sz="2800">
          <a:solidFill>
            <a:schemeClr val="bg1"/>
          </a:solidFill>
          <a:latin typeface="Arial" charset="0"/>
          <a:cs typeface="Arial" charset="0"/>
        </a:defRPr>
      </a:lvl6pPr>
      <a:lvl7pPr marL="914400" algn="ctr" defTabSz="4702175" rtl="0" fontAlgn="base">
        <a:spcBef>
          <a:spcPct val="0"/>
        </a:spcBef>
        <a:spcAft>
          <a:spcPct val="0"/>
        </a:spcAft>
        <a:defRPr sz="2800">
          <a:solidFill>
            <a:schemeClr val="bg1"/>
          </a:solidFill>
          <a:latin typeface="Arial" charset="0"/>
          <a:cs typeface="Arial" charset="0"/>
        </a:defRPr>
      </a:lvl7pPr>
      <a:lvl8pPr marL="1371600" algn="ctr" defTabSz="4702175" rtl="0" fontAlgn="base">
        <a:spcBef>
          <a:spcPct val="0"/>
        </a:spcBef>
        <a:spcAft>
          <a:spcPct val="0"/>
        </a:spcAft>
        <a:defRPr sz="2800">
          <a:solidFill>
            <a:schemeClr val="bg1"/>
          </a:solidFill>
          <a:latin typeface="Arial" charset="0"/>
          <a:cs typeface="Arial" charset="0"/>
        </a:defRPr>
      </a:lvl8pPr>
      <a:lvl9pPr marL="1828800" algn="ctr" defTabSz="4702175" rtl="0" fontAlgn="base">
        <a:spcBef>
          <a:spcPct val="0"/>
        </a:spcBef>
        <a:spcAft>
          <a:spcPct val="0"/>
        </a:spcAft>
        <a:defRPr sz="28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nae.edu/nae/naepcms.nsf/weblinks/MKEZ-7FWNXE?OpenDocument"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engineeringchallenges.org/cms/challenges.aspx"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hyperlink" Target="http://www.engineeringchallenges.org/cms/challenges.aspx"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asee.org/k12/" TargetMode="External"/><Relationship Id="rId2" Type="http://schemas.openxmlformats.org/officeDocument/2006/relationships/hyperlink" Target="http://www.asme.org/Education/PreCollege/TeacherResources/Guide_Thinking_Like_Engineer.cfm" TargetMode="External"/><Relationship Id="rId1" Type="http://schemas.openxmlformats.org/officeDocument/2006/relationships/slideLayout" Target="../slideLayouts/slideLayout2.xml"/><Relationship Id="rId5" Type="http://schemas.openxmlformats.org/officeDocument/2006/relationships/hyperlink" Target="http://cprr.org/Museum/Judah_Report_1863.html" TargetMode="External"/><Relationship Id="rId4" Type="http://schemas.openxmlformats.org/officeDocument/2006/relationships/hyperlink" Target="http://hibp.ecse.rpi.edu/~connor/EO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hyperlink" Target="http://www.nytimes.com/interactive/2007/09/24/science/space/20070924_SPUTNIK_GRAPHIC.html#tab1"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www.mentallandscape.com/Sputnik1_WashingtonDC.mp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p:txBody>
          <a:bodyPr/>
          <a:lstStyle/>
          <a:p>
            <a:pPr eaLnBrk="1" hangingPunct="1"/>
            <a:r>
              <a:rPr dirty="0" smtClean="0">
                <a:latin typeface="Arial" charset="0"/>
                <a:cs typeface="Arial" charset="0"/>
              </a:rPr>
              <a:t>Renewable Energy</a:t>
            </a:r>
            <a:br>
              <a:rPr dirty="0" smtClean="0">
                <a:latin typeface="Arial" charset="0"/>
                <a:cs typeface="Arial" charset="0"/>
              </a:rPr>
            </a:br>
            <a:r>
              <a:rPr i="1" dirty="0" smtClean="0">
                <a:latin typeface="Arial" charset="0"/>
                <a:cs typeface="Arial" charset="0"/>
              </a:rPr>
              <a:t>Smart Power and Light</a:t>
            </a:r>
          </a:p>
        </p:txBody>
      </p:sp>
      <p:sp>
        <p:nvSpPr>
          <p:cNvPr id="8195" name="Subtitle 2"/>
          <p:cNvSpPr>
            <a:spLocks noGrp="1"/>
          </p:cNvSpPr>
          <p:nvPr>
            <p:ph type="subTitle" idx="1"/>
          </p:nvPr>
        </p:nvSpPr>
        <p:spPr/>
        <p:txBody>
          <a:bodyPr/>
          <a:lstStyle/>
          <a:p>
            <a:pPr eaLnBrk="1" hangingPunct="1"/>
            <a:r>
              <a:rPr lang="en-US" dirty="0" smtClean="0">
                <a:solidFill>
                  <a:srgbClr val="898989"/>
                </a:solidFill>
                <a:latin typeface="Arial" charset="0"/>
                <a:cs typeface="Arial" charset="0"/>
              </a:rPr>
              <a:t>Kenneth A. Connor</a:t>
            </a:r>
          </a:p>
          <a:p>
            <a:pPr eaLnBrk="1" hangingPunct="1"/>
            <a:r>
              <a:rPr lang="en-US" dirty="0" smtClean="0">
                <a:solidFill>
                  <a:srgbClr val="898989"/>
                </a:solidFill>
                <a:latin typeface="Arial" charset="0"/>
                <a:cs typeface="Arial" charset="0"/>
              </a:rPr>
              <a:t>Education Director</a:t>
            </a:r>
          </a:p>
          <a:p>
            <a:pPr eaLnBrk="1" hangingPunct="1"/>
            <a:r>
              <a:rPr lang="en-US" dirty="0" smtClean="0">
                <a:solidFill>
                  <a:srgbClr val="898989"/>
                </a:solidFill>
                <a:latin typeface="Arial" charset="0"/>
                <a:cs typeface="Arial" charset="0"/>
              </a:rPr>
              <a:t>Smart Lighting ERC</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en-US"/>
              <a:t>K. A. Connor</a:t>
            </a:r>
          </a:p>
        </p:txBody>
      </p:sp>
      <p:pic>
        <p:nvPicPr>
          <p:cNvPr id="570370" name="Picture 2" descr="scan0006"/>
          <p:cNvPicPr>
            <a:picLocks noChangeAspect="1" noChangeArrowheads="1"/>
          </p:cNvPicPr>
          <p:nvPr/>
        </p:nvPicPr>
        <p:blipFill>
          <a:blip r:embed="rId2" cstate="print"/>
          <a:srcRect l="21387" t="75470" r="4367" b="5902"/>
          <a:stretch>
            <a:fillRect/>
          </a:stretch>
        </p:blipFill>
        <p:spPr bwMode="auto">
          <a:xfrm>
            <a:off x="0" y="4995863"/>
            <a:ext cx="9144000" cy="1668462"/>
          </a:xfrm>
          <a:prstGeom prst="rect">
            <a:avLst/>
          </a:prstGeom>
          <a:noFill/>
        </p:spPr>
      </p:pic>
      <p:pic>
        <p:nvPicPr>
          <p:cNvPr id="570371" name="Picture 3" descr="scan0006"/>
          <p:cNvPicPr>
            <a:picLocks noChangeAspect="1" noChangeArrowheads="1"/>
          </p:cNvPicPr>
          <p:nvPr/>
        </p:nvPicPr>
        <p:blipFill>
          <a:blip r:embed="rId2" cstate="print"/>
          <a:srcRect l="60597" t="22549" r="3758" b="24510"/>
          <a:stretch>
            <a:fillRect/>
          </a:stretch>
        </p:blipFill>
        <p:spPr bwMode="auto">
          <a:xfrm>
            <a:off x="5105400" y="890962"/>
            <a:ext cx="3810000" cy="4114800"/>
          </a:xfrm>
          <a:prstGeom prst="rect">
            <a:avLst/>
          </a:prstGeom>
          <a:noFill/>
        </p:spPr>
      </p:pic>
      <p:pic>
        <p:nvPicPr>
          <p:cNvPr id="570372" name="Picture 4" descr="scan0007"/>
          <p:cNvPicPr>
            <a:picLocks noChangeAspect="1" noChangeArrowheads="1"/>
          </p:cNvPicPr>
          <p:nvPr/>
        </p:nvPicPr>
        <p:blipFill>
          <a:blip r:embed="rId3" cstate="print"/>
          <a:srcRect l="3922" t="50616" r="42157" b="15164"/>
          <a:stretch>
            <a:fillRect/>
          </a:stretch>
        </p:blipFill>
        <p:spPr bwMode="auto">
          <a:xfrm>
            <a:off x="228600" y="883025"/>
            <a:ext cx="4724400" cy="4122737"/>
          </a:xfrm>
          <a:prstGeom prst="rect">
            <a:avLst/>
          </a:prstGeom>
          <a:noFill/>
        </p:spPr>
      </p:pic>
      <p:sp>
        <p:nvSpPr>
          <p:cNvPr id="6" name="Oval 5"/>
          <p:cNvSpPr>
            <a:spLocks noChangeArrowheads="1"/>
          </p:cNvSpPr>
          <p:nvPr/>
        </p:nvSpPr>
        <p:spPr bwMode="auto">
          <a:xfrm>
            <a:off x="3429000" y="990600"/>
            <a:ext cx="1981200" cy="2133600"/>
          </a:xfrm>
          <a:prstGeom prst="ellipse">
            <a:avLst/>
          </a:prstGeom>
          <a:noFill/>
          <a:ln w="57150">
            <a:solidFill>
              <a:srgbClr val="FF3300"/>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K. A. Connor</a:t>
            </a:r>
          </a:p>
        </p:txBody>
      </p:sp>
      <p:sp>
        <p:nvSpPr>
          <p:cNvPr id="581634" name="Rectangle 2"/>
          <p:cNvSpPr>
            <a:spLocks noGrp="1" noChangeArrowheads="1"/>
          </p:cNvSpPr>
          <p:nvPr>
            <p:ph type="title"/>
          </p:nvPr>
        </p:nvSpPr>
        <p:spPr/>
        <p:txBody>
          <a:bodyPr/>
          <a:lstStyle/>
          <a:p>
            <a:r>
              <a:rPr lang="en-US"/>
              <a:t>Who Am I?</a:t>
            </a:r>
          </a:p>
        </p:txBody>
      </p:sp>
      <p:sp>
        <p:nvSpPr>
          <p:cNvPr id="581635" name="Rectangle 3"/>
          <p:cNvSpPr>
            <a:spLocks noGrp="1" noChangeArrowheads="1"/>
          </p:cNvSpPr>
          <p:nvPr>
            <p:ph type="body" idx="1"/>
          </p:nvPr>
        </p:nvSpPr>
        <p:spPr/>
        <p:txBody>
          <a:bodyPr/>
          <a:lstStyle/>
          <a:p>
            <a:pPr>
              <a:lnSpc>
                <a:spcPct val="90000"/>
              </a:lnSpc>
            </a:pPr>
            <a:r>
              <a:rPr lang="en-US" dirty="0"/>
              <a:t>My name is Ken Connor</a:t>
            </a:r>
          </a:p>
          <a:p>
            <a:pPr>
              <a:lnSpc>
                <a:spcPct val="90000"/>
              </a:lnSpc>
            </a:pPr>
            <a:r>
              <a:rPr lang="en-US" dirty="0"/>
              <a:t>I was born in Madison </a:t>
            </a:r>
          </a:p>
          <a:p>
            <a:pPr>
              <a:lnSpc>
                <a:spcPct val="90000"/>
              </a:lnSpc>
            </a:pPr>
            <a:r>
              <a:rPr lang="en-US" dirty="0"/>
              <a:t>I </a:t>
            </a:r>
            <a:r>
              <a:rPr lang="en-US" dirty="0" smtClean="0"/>
              <a:t>have two brothers</a:t>
            </a:r>
            <a:endParaRPr lang="en-US" dirty="0"/>
          </a:p>
          <a:p>
            <a:pPr>
              <a:lnSpc>
                <a:spcPct val="90000"/>
              </a:lnSpc>
            </a:pPr>
            <a:r>
              <a:rPr lang="en-US" dirty="0"/>
              <a:t>I attended Mendota School from 1952 – 1958</a:t>
            </a:r>
          </a:p>
          <a:p>
            <a:pPr>
              <a:lnSpc>
                <a:spcPct val="90000"/>
              </a:lnSpc>
            </a:pPr>
            <a:r>
              <a:rPr lang="en-US" dirty="0"/>
              <a:t>I attended Sherman Junior High School from 1958 – 1961</a:t>
            </a:r>
          </a:p>
          <a:p>
            <a:pPr>
              <a:lnSpc>
                <a:spcPct val="90000"/>
              </a:lnSpc>
            </a:pPr>
            <a:r>
              <a:rPr lang="en-US" dirty="0"/>
              <a:t>I attended East High School from 1961 - 1964 </a:t>
            </a:r>
          </a:p>
        </p:txBody>
      </p:sp>
      <p:pic>
        <p:nvPicPr>
          <p:cNvPr id="581638" name="Picture 6"/>
          <p:cNvPicPr>
            <a:picLocks noChangeAspect="1" noChangeArrowheads="1"/>
          </p:cNvPicPr>
          <p:nvPr/>
        </p:nvPicPr>
        <p:blipFill>
          <a:blip r:embed="rId2" cstate="print"/>
          <a:srcRect l="12727" r="12727"/>
          <a:stretch>
            <a:fillRect/>
          </a:stretch>
        </p:blipFill>
        <p:spPr bwMode="auto">
          <a:xfrm>
            <a:off x="6934200" y="1004539"/>
            <a:ext cx="1995131" cy="2195861"/>
          </a:xfrm>
          <a:prstGeom prst="rect">
            <a:avLst/>
          </a:prstGeom>
          <a:noFill/>
          <a:ln w="9525">
            <a:noFill/>
            <a:miter lim="800000"/>
            <a:headEnd/>
            <a:tailEnd/>
          </a:ln>
          <a:effectLst/>
        </p:spPr>
      </p:pic>
      <p:pic>
        <p:nvPicPr>
          <p:cNvPr id="581640" name="Picture 8"/>
          <p:cNvPicPr>
            <a:picLocks noChangeAspect="1" noChangeArrowheads="1"/>
          </p:cNvPicPr>
          <p:nvPr/>
        </p:nvPicPr>
        <p:blipFill>
          <a:blip r:embed="rId3" cstate="print"/>
          <a:srcRect r="28465"/>
          <a:stretch>
            <a:fillRect/>
          </a:stretch>
        </p:blipFill>
        <p:spPr bwMode="auto">
          <a:xfrm>
            <a:off x="2286000" y="5715000"/>
            <a:ext cx="4572000" cy="1028700"/>
          </a:xfrm>
          <a:prstGeom prst="rect">
            <a:avLst/>
          </a:prstGeom>
          <a:noFill/>
          <a:ln w="9525">
            <a:noFill/>
            <a:miter lim="800000"/>
            <a:headEnd/>
            <a:tailEnd/>
          </a:ln>
          <a:effectLst/>
        </p:spPr>
      </p:pic>
      <p:pic>
        <p:nvPicPr>
          <p:cNvPr id="581641" name="Picture 9"/>
          <p:cNvPicPr>
            <a:picLocks noChangeAspect="1" noChangeArrowheads="1"/>
          </p:cNvPicPr>
          <p:nvPr/>
        </p:nvPicPr>
        <p:blipFill>
          <a:blip r:embed="rId4" cstate="print"/>
          <a:srcRect/>
          <a:stretch>
            <a:fillRect/>
          </a:stretch>
        </p:blipFill>
        <p:spPr bwMode="auto">
          <a:xfrm>
            <a:off x="5181600" y="2057400"/>
            <a:ext cx="1771650" cy="117525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576514" name="Rectangle 2"/>
          <p:cNvSpPr>
            <a:spLocks noGrp="1" noChangeArrowheads="1"/>
          </p:cNvSpPr>
          <p:nvPr>
            <p:ph type="title"/>
          </p:nvPr>
        </p:nvSpPr>
        <p:spPr/>
        <p:txBody>
          <a:bodyPr/>
          <a:lstStyle/>
          <a:p>
            <a:r>
              <a:rPr lang="en-US"/>
              <a:t>Who Am I?</a:t>
            </a:r>
          </a:p>
        </p:txBody>
      </p:sp>
      <p:sp>
        <p:nvSpPr>
          <p:cNvPr id="576515" name="Rectangle 3"/>
          <p:cNvSpPr>
            <a:spLocks noGrp="1" noChangeArrowheads="1"/>
          </p:cNvSpPr>
          <p:nvPr>
            <p:ph type="body" idx="1"/>
          </p:nvPr>
        </p:nvSpPr>
        <p:spPr/>
        <p:txBody>
          <a:bodyPr/>
          <a:lstStyle/>
          <a:p>
            <a:r>
              <a:rPr lang="en-US"/>
              <a:t>I attended the University of Wisconsin from 1964 – 1970 receiving two degrees in Electrical Engineering</a:t>
            </a:r>
          </a:p>
          <a:p>
            <a:endParaRPr lang="en-US"/>
          </a:p>
        </p:txBody>
      </p:sp>
      <p:pic>
        <p:nvPicPr>
          <p:cNvPr id="576517" name="Picture 5"/>
          <p:cNvPicPr>
            <a:picLocks noChangeAspect="1" noChangeArrowheads="1"/>
          </p:cNvPicPr>
          <p:nvPr/>
        </p:nvPicPr>
        <p:blipFill>
          <a:blip r:embed="rId2" cstate="print"/>
          <a:srcRect/>
          <a:stretch>
            <a:fillRect/>
          </a:stretch>
        </p:blipFill>
        <p:spPr bwMode="auto">
          <a:xfrm>
            <a:off x="4953000" y="3276600"/>
            <a:ext cx="2209800" cy="2857500"/>
          </a:xfrm>
          <a:prstGeom prst="rect">
            <a:avLst/>
          </a:prstGeom>
          <a:noFill/>
          <a:ln w="9525">
            <a:noFill/>
            <a:miter lim="800000"/>
            <a:headEnd/>
            <a:tailEnd/>
          </a:ln>
          <a:effectLst/>
        </p:spPr>
      </p:pic>
      <p:pic>
        <p:nvPicPr>
          <p:cNvPr id="6" name="Picture 6"/>
          <p:cNvPicPr>
            <a:picLocks noChangeAspect="1" noChangeArrowheads="1"/>
          </p:cNvPicPr>
          <p:nvPr/>
        </p:nvPicPr>
        <p:blipFill>
          <a:blip r:embed="rId3" cstate="print"/>
          <a:srcRect/>
          <a:stretch>
            <a:fillRect/>
          </a:stretch>
        </p:blipFill>
        <p:spPr bwMode="auto">
          <a:xfrm>
            <a:off x="1143000" y="3657600"/>
            <a:ext cx="2132878" cy="205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am I an Engineer?</a:t>
            </a:r>
            <a:endParaRPr lang="en-US" dirty="0"/>
          </a:p>
        </p:txBody>
      </p:sp>
      <p:sp>
        <p:nvSpPr>
          <p:cNvPr id="3" name="Content Placeholder 2"/>
          <p:cNvSpPr>
            <a:spLocks noGrp="1"/>
          </p:cNvSpPr>
          <p:nvPr>
            <p:ph idx="1"/>
          </p:nvPr>
        </p:nvSpPr>
        <p:spPr/>
        <p:txBody>
          <a:bodyPr/>
          <a:lstStyle/>
          <a:p>
            <a:r>
              <a:rPr lang="en-US" dirty="0" smtClean="0"/>
              <a:t>Why did I go to engineering school when none of the other three accelerated students from my elementary school did?</a:t>
            </a:r>
          </a:p>
          <a:p>
            <a:r>
              <a:rPr lang="en-US" dirty="0" smtClean="0"/>
              <a:t>My theory – my dad was the ‘go to’ person for our extended family … if anyone had a problem they could not solve, they asked him to help. This made his sons problem solvers … it does not matter what the problem was, we do our best to find a solution. </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582658" name="Rectangle 2"/>
          <p:cNvSpPr>
            <a:spLocks noGrp="1" noChangeArrowheads="1"/>
          </p:cNvSpPr>
          <p:nvPr>
            <p:ph type="title"/>
          </p:nvPr>
        </p:nvSpPr>
        <p:spPr/>
        <p:txBody>
          <a:bodyPr/>
          <a:lstStyle/>
          <a:p>
            <a:r>
              <a:rPr lang="en-US"/>
              <a:t>Who Am I?</a:t>
            </a:r>
          </a:p>
        </p:txBody>
      </p:sp>
      <p:sp>
        <p:nvSpPr>
          <p:cNvPr id="582659" name="Rectangle 3"/>
          <p:cNvSpPr>
            <a:spLocks noGrp="1" noChangeArrowheads="1"/>
          </p:cNvSpPr>
          <p:nvPr>
            <p:ph type="body" idx="1"/>
          </p:nvPr>
        </p:nvSpPr>
        <p:spPr/>
        <p:txBody>
          <a:bodyPr/>
          <a:lstStyle/>
          <a:p>
            <a:r>
              <a:rPr lang="en-US"/>
              <a:t>I attended the University of Wisconsin from 1964 – 1970 receiving two degrees in Electrical Engineering</a:t>
            </a:r>
          </a:p>
          <a:p>
            <a:r>
              <a:rPr lang="en-US"/>
              <a:t>I attended the Polytechnic Institute of Brooklyn (in New York) from 1970 – 1974 receiving a PhD in Electrophysics</a:t>
            </a:r>
          </a:p>
        </p:txBody>
      </p:sp>
      <p:pic>
        <p:nvPicPr>
          <p:cNvPr id="582661" name="Picture 5"/>
          <p:cNvPicPr>
            <a:picLocks noChangeAspect="1" noChangeArrowheads="1"/>
          </p:cNvPicPr>
          <p:nvPr/>
        </p:nvPicPr>
        <p:blipFill>
          <a:blip r:embed="rId2" cstate="print"/>
          <a:srcRect/>
          <a:stretch>
            <a:fillRect/>
          </a:stretch>
        </p:blipFill>
        <p:spPr bwMode="auto">
          <a:xfrm>
            <a:off x="914400" y="5181600"/>
            <a:ext cx="3581400" cy="939800"/>
          </a:xfrm>
          <a:prstGeom prst="rect">
            <a:avLst/>
          </a:prstGeom>
          <a:noFill/>
          <a:ln w="9525">
            <a:noFill/>
            <a:miter lim="800000"/>
            <a:headEnd/>
            <a:tailEnd/>
          </a:ln>
          <a:effectLst/>
        </p:spPr>
      </p:pic>
      <p:pic>
        <p:nvPicPr>
          <p:cNvPr id="32770" name="Picture 2"/>
          <p:cNvPicPr>
            <a:picLocks noChangeAspect="1" noChangeArrowheads="1"/>
          </p:cNvPicPr>
          <p:nvPr/>
        </p:nvPicPr>
        <p:blipFill>
          <a:blip r:embed="rId3" cstate="print"/>
          <a:srcRect/>
          <a:stretch>
            <a:fillRect/>
          </a:stretch>
        </p:blipFill>
        <p:spPr bwMode="auto">
          <a:xfrm>
            <a:off x="5105400" y="5094503"/>
            <a:ext cx="2971800" cy="10014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583682" name="Rectangle 2"/>
          <p:cNvSpPr>
            <a:spLocks noGrp="1" noChangeArrowheads="1"/>
          </p:cNvSpPr>
          <p:nvPr>
            <p:ph type="title"/>
          </p:nvPr>
        </p:nvSpPr>
        <p:spPr/>
        <p:txBody>
          <a:bodyPr/>
          <a:lstStyle/>
          <a:p>
            <a:r>
              <a:rPr lang="en-US"/>
              <a:t>Who Am I?</a:t>
            </a:r>
          </a:p>
        </p:txBody>
      </p:sp>
      <p:sp>
        <p:nvSpPr>
          <p:cNvPr id="583683" name="Rectangle 3"/>
          <p:cNvSpPr>
            <a:spLocks noGrp="1" noChangeArrowheads="1"/>
          </p:cNvSpPr>
          <p:nvPr>
            <p:ph type="body" idx="1"/>
          </p:nvPr>
        </p:nvSpPr>
        <p:spPr>
          <a:xfrm>
            <a:off x="457200" y="1981200"/>
            <a:ext cx="8229600" cy="4144963"/>
          </a:xfrm>
        </p:spPr>
        <p:txBody>
          <a:bodyPr/>
          <a:lstStyle/>
          <a:p>
            <a:pPr>
              <a:lnSpc>
                <a:spcPct val="90000"/>
              </a:lnSpc>
            </a:pPr>
            <a:r>
              <a:rPr lang="en-US" dirty="0"/>
              <a:t>I attended the University of Wisconsin from 1964 – 1970 receiving two degrees in Electrical Engineering</a:t>
            </a:r>
          </a:p>
          <a:p>
            <a:pPr>
              <a:lnSpc>
                <a:spcPct val="90000"/>
              </a:lnSpc>
            </a:pPr>
            <a:r>
              <a:rPr lang="en-US" dirty="0"/>
              <a:t>I attended the Polytechnic Institute of Brooklyn from 1970 – 1974 receiving a PhD in </a:t>
            </a:r>
            <a:r>
              <a:rPr lang="en-US" dirty="0" err="1"/>
              <a:t>Electrophysics</a:t>
            </a:r>
            <a:endParaRPr lang="en-US" dirty="0"/>
          </a:p>
          <a:p>
            <a:pPr>
              <a:lnSpc>
                <a:spcPct val="90000"/>
              </a:lnSpc>
            </a:pPr>
            <a:r>
              <a:rPr lang="en-US" dirty="0"/>
              <a:t>I have been a professor of Electrical Engineering at Rensselaer Polytechnic Institute in Troy, NY since 1974. </a:t>
            </a:r>
          </a:p>
        </p:txBody>
      </p:sp>
      <p:pic>
        <p:nvPicPr>
          <p:cNvPr id="583684" name="Picture 4"/>
          <p:cNvPicPr>
            <a:picLocks noChangeAspect="1" noChangeArrowheads="1"/>
          </p:cNvPicPr>
          <p:nvPr/>
        </p:nvPicPr>
        <p:blipFill>
          <a:blip r:embed="rId2" cstate="print"/>
          <a:srcRect/>
          <a:stretch>
            <a:fillRect/>
          </a:stretch>
        </p:blipFill>
        <p:spPr bwMode="auto">
          <a:xfrm>
            <a:off x="4419600" y="990600"/>
            <a:ext cx="4248150" cy="806033"/>
          </a:xfrm>
          <a:prstGeom prst="rect">
            <a:avLst/>
          </a:prstGeom>
          <a:noFill/>
          <a:ln w="9525">
            <a:noFill/>
            <a:miter lim="800000"/>
            <a:headEnd/>
            <a:tailEnd/>
          </a:ln>
          <a:effectLst/>
        </p:spPr>
      </p:pic>
      <p:pic>
        <p:nvPicPr>
          <p:cNvPr id="6" name="Picture 6"/>
          <p:cNvPicPr>
            <a:picLocks noChangeAspect="1" noChangeArrowheads="1"/>
          </p:cNvPicPr>
          <p:nvPr/>
        </p:nvPicPr>
        <p:blipFill>
          <a:blip r:embed="rId3" cstate="print"/>
          <a:srcRect/>
          <a:stretch>
            <a:fillRect/>
          </a:stretch>
        </p:blipFill>
        <p:spPr bwMode="auto">
          <a:xfrm>
            <a:off x="762000" y="990600"/>
            <a:ext cx="1066800" cy="1029048"/>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print"/>
          <a:srcRect/>
          <a:stretch>
            <a:fillRect/>
          </a:stretch>
        </p:blipFill>
        <p:spPr bwMode="auto">
          <a:xfrm>
            <a:off x="2057400" y="1066800"/>
            <a:ext cx="2057400" cy="6933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K. A. Connor</a:t>
            </a:r>
          </a:p>
        </p:txBody>
      </p:sp>
      <p:sp>
        <p:nvSpPr>
          <p:cNvPr id="584706" name="Rectangle 2"/>
          <p:cNvSpPr>
            <a:spLocks noGrp="1" noChangeArrowheads="1"/>
          </p:cNvSpPr>
          <p:nvPr>
            <p:ph type="title"/>
          </p:nvPr>
        </p:nvSpPr>
        <p:spPr/>
        <p:txBody>
          <a:bodyPr/>
          <a:lstStyle/>
          <a:p>
            <a:r>
              <a:rPr lang="en-US"/>
              <a:t>How Many Years of School is That?</a:t>
            </a:r>
          </a:p>
        </p:txBody>
      </p:sp>
      <p:sp>
        <p:nvSpPr>
          <p:cNvPr id="584707" name="Rectangle 3"/>
          <p:cNvSpPr>
            <a:spLocks noGrp="1" noChangeArrowheads="1"/>
          </p:cNvSpPr>
          <p:nvPr>
            <p:ph type="body" idx="1"/>
          </p:nvPr>
        </p:nvSpPr>
        <p:spPr/>
        <p:txBody>
          <a:bodyPr/>
          <a:lstStyle/>
          <a:p>
            <a:r>
              <a:rPr lang="en-US" dirty="0"/>
              <a:t>6 Years </a:t>
            </a:r>
            <a:r>
              <a:rPr lang="en-US" dirty="0" smtClean="0"/>
              <a:t>Elementary (no K)</a:t>
            </a:r>
            <a:endParaRPr lang="en-US" dirty="0"/>
          </a:p>
          <a:p>
            <a:r>
              <a:rPr lang="en-US" dirty="0"/>
              <a:t>3 Years Junior High</a:t>
            </a:r>
          </a:p>
          <a:p>
            <a:r>
              <a:rPr lang="en-US" dirty="0"/>
              <a:t>3 Years High School</a:t>
            </a:r>
          </a:p>
          <a:p>
            <a:r>
              <a:rPr lang="en-US" dirty="0"/>
              <a:t>10 Years College</a:t>
            </a:r>
          </a:p>
          <a:p>
            <a:endParaRPr lang="en-US" dirty="0"/>
          </a:p>
          <a:p>
            <a:r>
              <a:rPr lang="en-US" dirty="0" smtClean="0"/>
              <a:t>36 </a:t>
            </a:r>
            <a:r>
              <a:rPr lang="en-US" dirty="0"/>
              <a:t>Years Teaching</a:t>
            </a:r>
          </a:p>
        </p:txBody>
      </p:sp>
      <p:sp>
        <p:nvSpPr>
          <p:cNvPr id="584708" name="AutoShape 4"/>
          <p:cNvSpPr>
            <a:spLocks noChangeArrowheads="1"/>
          </p:cNvSpPr>
          <p:nvPr/>
        </p:nvSpPr>
        <p:spPr bwMode="auto">
          <a:xfrm>
            <a:off x="5029200" y="2209800"/>
            <a:ext cx="1219200" cy="914400"/>
          </a:xfrm>
          <a:prstGeom prst="rightArrow">
            <a:avLst>
              <a:gd name="adj1" fmla="val 50000"/>
              <a:gd name="adj2" fmla="val 33333"/>
            </a:avLst>
          </a:prstGeom>
          <a:solidFill>
            <a:srgbClr val="FF0000"/>
          </a:solidFill>
          <a:ln w="9525">
            <a:solidFill>
              <a:schemeClr val="tx1"/>
            </a:solidFill>
            <a:miter lim="800000"/>
            <a:headEnd/>
            <a:tailEnd/>
          </a:ln>
          <a:effectLst/>
        </p:spPr>
        <p:txBody>
          <a:bodyPr wrap="none" anchor="ctr"/>
          <a:lstStyle/>
          <a:p>
            <a:endParaRPr lang="en-US"/>
          </a:p>
        </p:txBody>
      </p:sp>
      <p:sp>
        <p:nvSpPr>
          <p:cNvPr id="584710" name="Text Box 6"/>
          <p:cNvSpPr txBox="1">
            <a:spLocks noChangeArrowheads="1"/>
          </p:cNvSpPr>
          <p:nvPr/>
        </p:nvSpPr>
        <p:spPr bwMode="auto">
          <a:xfrm>
            <a:off x="6477000" y="2286000"/>
            <a:ext cx="1981200" cy="579438"/>
          </a:xfrm>
          <a:prstGeom prst="rect">
            <a:avLst/>
          </a:prstGeom>
          <a:noFill/>
          <a:ln w="9525">
            <a:noFill/>
            <a:miter lim="800000"/>
            <a:headEnd/>
            <a:tailEnd/>
          </a:ln>
          <a:effectLst/>
        </p:spPr>
        <p:txBody>
          <a:bodyPr>
            <a:spAutoFit/>
          </a:bodyPr>
          <a:lstStyle/>
          <a:p>
            <a:pPr>
              <a:spcBef>
                <a:spcPct val="50000"/>
              </a:spcBef>
            </a:pPr>
            <a:r>
              <a:rPr lang="en-US" sz="3200"/>
              <a:t>22 Years</a:t>
            </a:r>
          </a:p>
        </p:txBody>
      </p:sp>
      <p:sp>
        <p:nvSpPr>
          <p:cNvPr id="584711" name="Text Box 7"/>
          <p:cNvSpPr txBox="1">
            <a:spLocks noChangeArrowheads="1"/>
          </p:cNvSpPr>
          <p:nvPr/>
        </p:nvSpPr>
        <p:spPr bwMode="auto">
          <a:xfrm>
            <a:off x="5334000" y="3276600"/>
            <a:ext cx="3124200" cy="2528888"/>
          </a:xfrm>
          <a:prstGeom prst="rect">
            <a:avLst/>
          </a:prstGeom>
          <a:noFill/>
          <a:ln w="9525">
            <a:noFill/>
            <a:miter lim="800000"/>
            <a:headEnd/>
            <a:tailEnd/>
          </a:ln>
          <a:effectLst/>
        </p:spPr>
        <p:txBody>
          <a:bodyPr>
            <a:spAutoFit/>
          </a:bodyPr>
          <a:lstStyle/>
          <a:p>
            <a:pPr>
              <a:spcBef>
                <a:spcPct val="50000"/>
              </a:spcBef>
            </a:pPr>
            <a:r>
              <a:rPr lang="en-US" sz="3200"/>
              <a:t>I really love school. I like what it has made it possible for me to 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4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4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47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47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470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470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47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847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7" grpId="0" build="p"/>
      <p:bldP spid="584708" grpId="0" animBg="1"/>
      <p:bldP spid="584710" grpId="0"/>
      <p:bldP spid="5847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2"/>
          <p:cNvSpPr>
            <a:spLocks noGrp="1"/>
          </p:cNvSpPr>
          <p:nvPr>
            <p:ph type="ftr" sz="quarter" idx="10"/>
          </p:nvPr>
        </p:nvSpPr>
        <p:spPr/>
        <p:txBody>
          <a:bodyPr/>
          <a:lstStyle/>
          <a:p>
            <a:r>
              <a:rPr lang="en-US"/>
              <a:t>K. A. Connor</a:t>
            </a:r>
          </a:p>
        </p:txBody>
      </p:sp>
      <p:sp>
        <p:nvSpPr>
          <p:cNvPr id="595970" name="Rectangle 2"/>
          <p:cNvSpPr>
            <a:spLocks noGrp="1" noChangeArrowheads="1"/>
          </p:cNvSpPr>
          <p:nvPr>
            <p:ph type="title"/>
          </p:nvPr>
        </p:nvSpPr>
        <p:spPr/>
        <p:txBody>
          <a:bodyPr/>
          <a:lstStyle/>
          <a:p>
            <a:r>
              <a:rPr lang="en-US"/>
              <a:t>I Get to Work with Really Great People</a:t>
            </a:r>
          </a:p>
        </p:txBody>
      </p:sp>
      <p:pic>
        <p:nvPicPr>
          <p:cNvPr id="595972" name="Picture 4"/>
          <p:cNvPicPr>
            <a:picLocks noChangeAspect="1" noChangeArrowheads="1"/>
          </p:cNvPicPr>
          <p:nvPr/>
        </p:nvPicPr>
        <p:blipFill>
          <a:blip r:embed="rId2" cstate="print"/>
          <a:srcRect/>
          <a:stretch>
            <a:fillRect/>
          </a:stretch>
        </p:blipFill>
        <p:spPr bwMode="auto">
          <a:xfrm>
            <a:off x="609600" y="1219200"/>
            <a:ext cx="3100388" cy="3952875"/>
          </a:xfrm>
          <a:prstGeom prst="rect">
            <a:avLst/>
          </a:prstGeom>
          <a:noFill/>
          <a:ln w="9525">
            <a:noFill/>
            <a:miter lim="800000"/>
            <a:headEnd/>
            <a:tailEnd/>
          </a:ln>
          <a:effectLst/>
        </p:spPr>
      </p:pic>
      <p:sp>
        <p:nvSpPr>
          <p:cNvPr id="595973" name="Text Box 5"/>
          <p:cNvSpPr txBox="1">
            <a:spLocks noChangeArrowheads="1"/>
          </p:cNvSpPr>
          <p:nvPr/>
        </p:nvSpPr>
        <p:spPr bwMode="auto">
          <a:xfrm>
            <a:off x="685800" y="5334000"/>
            <a:ext cx="2895600" cy="641350"/>
          </a:xfrm>
          <a:prstGeom prst="rect">
            <a:avLst/>
          </a:prstGeom>
          <a:noFill/>
          <a:ln w="9525">
            <a:noFill/>
            <a:miter lim="800000"/>
            <a:headEnd/>
            <a:tailEnd/>
          </a:ln>
          <a:effectLst/>
        </p:spPr>
        <p:txBody>
          <a:bodyPr>
            <a:spAutoFit/>
          </a:bodyPr>
          <a:lstStyle/>
          <a:p>
            <a:pPr>
              <a:spcBef>
                <a:spcPct val="50000"/>
              </a:spcBef>
            </a:pPr>
            <a:r>
              <a:rPr lang="en-US"/>
              <a:t>Tobi Saulnier – Founder of 1</a:t>
            </a:r>
            <a:r>
              <a:rPr lang="en-US" baseline="30000"/>
              <a:t>st</a:t>
            </a:r>
            <a:r>
              <a:rPr lang="en-US"/>
              <a:t> Playable</a:t>
            </a:r>
          </a:p>
        </p:txBody>
      </p:sp>
      <p:pic>
        <p:nvPicPr>
          <p:cNvPr id="595974" name="Picture 6"/>
          <p:cNvPicPr>
            <a:picLocks noChangeAspect="1" noChangeArrowheads="1"/>
          </p:cNvPicPr>
          <p:nvPr/>
        </p:nvPicPr>
        <p:blipFill>
          <a:blip r:embed="rId3" cstate="print"/>
          <a:srcRect/>
          <a:stretch>
            <a:fillRect/>
          </a:stretch>
        </p:blipFill>
        <p:spPr bwMode="auto">
          <a:xfrm>
            <a:off x="4114800" y="1219200"/>
            <a:ext cx="1314450" cy="1781175"/>
          </a:xfrm>
          <a:prstGeom prst="rect">
            <a:avLst/>
          </a:prstGeom>
          <a:noFill/>
          <a:ln w="9525">
            <a:noFill/>
            <a:miter lim="800000"/>
            <a:headEnd/>
            <a:tailEnd/>
          </a:ln>
          <a:effectLst/>
        </p:spPr>
      </p:pic>
      <p:pic>
        <p:nvPicPr>
          <p:cNvPr id="595976" name="Picture 8"/>
          <p:cNvPicPr>
            <a:picLocks noChangeAspect="1" noChangeArrowheads="1"/>
          </p:cNvPicPr>
          <p:nvPr/>
        </p:nvPicPr>
        <p:blipFill>
          <a:blip r:embed="rId4" cstate="print"/>
          <a:srcRect/>
          <a:stretch>
            <a:fillRect/>
          </a:stretch>
        </p:blipFill>
        <p:spPr bwMode="auto">
          <a:xfrm>
            <a:off x="3962400" y="3200400"/>
            <a:ext cx="1549400" cy="1676400"/>
          </a:xfrm>
          <a:prstGeom prst="rect">
            <a:avLst/>
          </a:prstGeom>
          <a:noFill/>
          <a:ln w="9525">
            <a:noFill/>
            <a:miter lim="800000"/>
            <a:headEnd/>
            <a:tailEnd/>
          </a:ln>
          <a:effectLst/>
        </p:spPr>
      </p:pic>
      <p:pic>
        <p:nvPicPr>
          <p:cNvPr id="595980" name="Picture 12"/>
          <p:cNvPicPr>
            <a:picLocks noChangeAspect="1" noChangeArrowheads="1"/>
          </p:cNvPicPr>
          <p:nvPr/>
        </p:nvPicPr>
        <p:blipFill>
          <a:blip r:embed="rId5" cstate="print"/>
          <a:srcRect/>
          <a:stretch>
            <a:fillRect/>
          </a:stretch>
        </p:blipFill>
        <p:spPr bwMode="auto">
          <a:xfrm>
            <a:off x="7467600" y="4724400"/>
            <a:ext cx="1314450" cy="1781175"/>
          </a:xfrm>
          <a:prstGeom prst="rect">
            <a:avLst/>
          </a:prstGeom>
          <a:noFill/>
          <a:ln w="9525">
            <a:noFill/>
            <a:miter lim="800000"/>
            <a:headEnd/>
            <a:tailEnd/>
          </a:ln>
          <a:effectLst/>
        </p:spPr>
      </p:pic>
      <p:pic>
        <p:nvPicPr>
          <p:cNvPr id="595981" name="Picture 13"/>
          <p:cNvPicPr>
            <a:picLocks noChangeAspect="1" noChangeArrowheads="1"/>
          </p:cNvPicPr>
          <p:nvPr/>
        </p:nvPicPr>
        <p:blipFill>
          <a:blip r:embed="rId6" cstate="print"/>
          <a:srcRect/>
          <a:stretch>
            <a:fillRect/>
          </a:stretch>
        </p:blipFill>
        <p:spPr bwMode="auto">
          <a:xfrm>
            <a:off x="5867400" y="4648200"/>
            <a:ext cx="1314450" cy="1781175"/>
          </a:xfrm>
          <a:prstGeom prst="rect">
            <a:avLst/>
          </a:prstGeom>
          <a:noFill/>
          <a:ln w="9525">
            <a:noFill/>
            <a:miter lim="800000"/>
            <a:headEnd/>
            <a:tailEnd/>
          </a:ln>
          <a:effectLst/>
        </p:spPr>
      </p:pic>
      <p:pic>
        <p:nvPicPr>
          <p:cNvPr id="595982" name="Picture 14"/>
          <p:cNvPicPr>
            <a:picLocks noChangeAspect="1" noChangeArrowheads="1"/>
          </p:cNvPicPr>
          <p:nvPr/>
        </p:nvPicPr>
        <p:blipFill>
          <a:blip r:embed="rId7" cstate="print"/>
          <a:srcRect/>
          <a:stretch>
            <a:fillRect/>
          </a:stretch>
        </p:blipFill>
        <p:spPr bwMode="auto">
          <a:xfrm>
            <a:off x="7620000" y="1066800"/>
            <a:ext cx="1314450" cy="1781175"/>
          </a:xfrm>
          <a:prstGeom prst="rect">
            <a:avLst/>
          </a:prstGeom>
          <a:noFill/>
          <a:ln w="9525">
            <a:noFill/>
            <a:miter lim="800000"/>
            <a:headEnd/>
            <a:tailEnd/>
          </a:ln>
          <a:effectLst/>
        </p:spPr>
      </p:pic>
      <p:pic>
        <p:nvPicPr>
          <p:cNvPr id="595983" name="Picture 15"/>
          <p:cNvPicPr>
            <a:picLocks noChangeAspect="1" noChangeArrowheads="1"/>
          </p:cNvPicPr>
          <p:nvPr/>
        </p:nvPicPr>
        <p:blipFill>
          <a:blip r:embed="rId8" cstate="print"/>
          <a:srcRect/>
          <a:stretch>
            <a:fillRect/>
          </a:stretch>
        </p:blipFill>
        <p:spPr bwMode="auto">
          <a:xfrm>
            <a:off x="4038600" y="4953000"/>
            <a:ext cx="1314450" cy="1781175"/>
          </a:xfrm>
          <a:prstGeom prst="rect">
            <a:avLst/>
          </a:prstGeom>
          <a:noFill/>
          <a:ln w="9525">
            <a:noFill/>
            <a:miter lim="800000"/>
            <a:headEnd/>
            <a:tailEnd/>
          </a:ln>
          <a:effectLst/>
        </p:spPr>
      </p:pic>
      <p:sp>
        <p:nvSpPr>
          <p:cNvPr id="595985" name="Text Box 17"/>
          <p:cNvSpPr txBox="1">
            <a:spLocks noChangeArrowheads="1"/>
          </p:cNvSpPr>
          <p:nvPr/>
        </p:nvSpPr>
        <p:spPr bwMode="auto">
          <a:xfrm>
            <a:off x="5638800" y="3505200"/>
            <a:ext cx="1752600" cy="641350"/>
          </a:xfrm>
          <a:prstGeom prst="rect">
            <a:avLst/>
          </a:prstGeom>
          <a:noFill/>
          <a:ln w="9525">
            <a:noFill/>
            <a:miter lim="800000"/>
            <a:headEnd/>
            <a:tailEnd/>
          </a:ln>
          <a:effectLst/>
        </p:spPr>
        <p:txBody>
          <a:bodyPr>
            <a:spAutoFit/>
          </a:bodyPr>
          <a:lstStyle/>
          <a:p>
            <a:pPr>
              <a:spcBef>
                <a:spcPct val="50000"/>
              </a:spcBef>
            </a:pPr>
            <a:r>
              <a:rPr lang="en-US"/>
              <a:t>Professors in My Department</a:t>
            </a:r>
          </a:p>
        </p:txBody>
      </p:sp>
      <p:pic>
        <p:nvPicPr>
          <p:cNvPr id="595987" name="Picture 19"/>
          <p:cNvPicPr>
            <a:picLocks noChangeAspect="1" noChangeArrowheads="1"/>
          </p:cNvPicPr>
          <p:nvPr/>
        </p:nvPicPr>
        <p:blipFill>
          <a:blip r:embed="rId9" cstate="print"/>
          <a:srcRect/>
          <a:stretch>
            <a:fillRect/>
          </a:stretch>
        </p:blipFill>
        <p:spPr bwMode="auto">
          <a:xfrm>
            <a:off x="7467600" y="3048000"/>
            <a:ext cx="1390650" cy="1390650"/>
          </a:xfrm>
          <a:prstGeom prst="rect">
            <a:avLst/>
          </a:prstGeom>
          <a:noFill/>
          <a:ln w="9525">
            <a:noFill/>
            <a:miter lim="800000"/>
            <a:headEnd/>
            <a:tailEnd/>
          </a:ln>
          <a:effectLst/>
        </p:spPr>
      </p:pic>
      <p:pic>
        <p:nvPicPr>
          <p:cNvPr id="595988" name="Picture 20"/>
          <p:cNvPicPr>
            <a:picLocks noChangeAspect="1" noChangeArrowheads="1"/>
          </p:cNvPicPr>
          <p:nvPr/>
        </p:nvPicPr>
        <p:blipFill>
          <a:blip r:embed="rId10" cstate="print"/>
          <a:srcRect/>
          <a:stretch>
            <a:fillRect/>
          </a:stretch>
        </p:blipFill>
        <p:spPr bwMode="auto">
          <a:xfrm>
            <a:off x="5867400" y="1219200"/>
            <a:ext cx="1258888" cy="1724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Brothers Today</a:t>
            </a:r>
            <a:endParaRPr lang="en-US" dirty="0"/>
          </a:p>
        </p:txBody>
      </p:sp>
      <p:pic>
        <p:nvPicPr>
          <p:cNvPr id="34818" name="Picture 2"/>
          <p:cNvPicPr>
            <a:picLocks noChangeAspect="1" noChangeArrowheads="1"/>
          </p:cNvPicPr>
          <p:nvPr/>
        </p:nvPicPr>
        <p:blipFill>
          <a:blip r:embed="rId2" cstate="print"/>
          <a:srcRect/>
          <a:stretch>
            <a:fillRect/>
          </a:stretch>
        </p:blipFill>
        <p:spPr bwMode="auto">
          <a:xfrm>
            <a:off x="228600" y="1066800"/>
            <a:ext cx="3257550" cy="2329903"/>
          </a:xfrm>
          <a:prstGeom prst="rect">
            <a:avLst/>
          </a:prstGeom>
          <a:noFill/>
          <a:ln w="9525">
            <a:noFill/>
            <a:miter lim="800000"/>
            <a:headEnd/>
            <a:tailEnd/>
          </a:ln>
        </p:spPr>
      </p:pic>
      <p:pic>
        <p:nvPicPr>
          <p:cNvPr id="34819" name="Picture 3"/>
          <p:cNvPicPr>
            <a:picLocks noChangeAspect="1" noChangeArrowheads="1"/>
          </p:cNvPicPr>
          <p:nvPr/>
        </p:nvPicPr>
        <p:blipFill>
          <a:blip r:embed="rId3" cstate="print"/>
          <a:srcRect/>
          <a:stretch>
            <a:fillRect/>
          </a:stretch>
        </p:blipFill>
        <p:spPr bwMode="auto">
          <a:xfrm>
            <a:off x="3581399" y="1066800"/>
            <a:ext cx="3047999" cy="2286000"/>
          </a:xfrm>
          <a:prstGeom prst="rect">
            <a:avLst/>
          </a:prstGeom>
          <a:noFill/>
          <a:ln w="9525">
            <a:noFill/>
            <a:miter lim="800000"/>
            <a:headEnd/>
            <a:tailEnd/>
          </a:ln>
        </p:spPr>
      </p:pic>
      <p:pic>
        <p:nvPicPr>
          <p:cNvPr id="34820" name="Picture 4"/>
          <p:cNvPicPr>
            <a:picLocks noGrp="1" noChangeAspect="1" noChangeArrowheads="1"/>
          </p:cNvPicPr>
          <p:nvPr>
            <p:ph idx="1"/>
          </p:nvPr>
        </p:nvPicPr>
        <p:blipFill>
          <a:blip r:embed="rId4" cstate="print"/>
          <a:srcRect/>
          <a:stretch>
            <a:fillRect/>
          </a:stretch>
        </p:blipFill>
        <p:spPr bwMode="auto">
          <a:xfrm>
            <a:off x="6705600" y="1066800"/>
            <a:ext cx="2288060" cy="3352800"/>
          </a:xfrm>
          <a:prstGeom prst="rect">
            <a:avLst/>
          </a:prstGeom>
          <a:noFill/>
          <a:ln w="9525">
            <a:noFill/>
            <a:miter lim="800000"/>
            <a:headEnd/>
            <a:tailEnd/>
          </a:ln>
        </p:spPr>
      </p:pic>
      <p:pic>
        <p:nvPicPr>
          <p:cNvPr id="34821" name="Picture 5"/>
          <p:cNvPicPr>
            <a:picLocks noChangeAspect="1" noChangeArrowheads="1"/>
          </p:cNvPicPr>
          <p:nvPr/>
        </p:nvPicPr>
        <p:blipFill>
          <a:blip r:embed="rId5" cstate="print"/>
          <a:srcRect/>
          <a:stretch>
            <a:fillRect/>
          </a:stretch>
        </p:blipFill>
        <p:spPr bwMode="auto">
          <a:xfrm>
            <a:off x="228600" y="3429000"/>
            <a:ext cx="2264868" cy="3181350"/>
          </a:xfrm>
          <a:prstGeom prst="rect">
            <a:avLst/>
          </a:prstGeom>
          <a:noFill/>
          <a:ln w="9525">
            <a:noFill/>
            <a:miter lim="800000"/>
            <a:headEnd/>
            <a:tailEnd/>
          </a:ln>
        </p:spPr>
      </p:pic>
      <p:sp>
        <p:nvSpPr>
          <p:cNvPr id="8" name="Oval 7"/>
          <p:cNvSpPr>
            <a:spLocks noChangeArrowheads="1"/>
          </p:cNvSpPr>
          <p:nvPr/>
        </p:nvSpPr>
        <p:spPr bwMode="auto">
          <a:xfrm>
            <a:off x="6831105" y="2344270"/>
            <a:ext cx="685800" cy="762000"/>
          </a:xfrm>
          <a:prstGeom prst="ellipse">
            <a:avLst/>
          </a:prstGeom>
          <a:noFill/>
          <a:ln w="57150">
            <a:solidFill>
              <a:srgbClr val="FF3300"/>
            </a:solidFill>
            <a:round/>
            <a:headEnd/>
            <a:tailEnd/>
          </a:ln>
          <a:effectLst/>
        </p:spPr>
        <p:txBody>
          <a:bodyPr wrap="none" anchor="ctr"/>
          <a:lstStyle/>
          <a:p>
            <a:endParaRPr lang="en-US"/>
          </a:p>
        </p:txBody>
      </p:sp>
      <p:pic>
        <p:nvPicPr>
          <p:cNvPr id="34822" name="Picture 6"/>
          <p:cNvPicPr>
            <a:picLocks noChangeAspect="1" noChangeArrowheads="1"/>
          </p:cNvPicPr>
          <p:nvPr/>
        </p:nvPicPr>
        <p:blipFill>
          <a:blip r:embed="rId6" cstate="print"/>
          <a:srcRect/>
          <a:stretch>
            <a:fillRect/>
          </a:stretch>
        </p:blipFill>
        <p:spPr bwMode="auto">
          <a:xfrm>
            <a:off x="5257800" y="4648200"/>
            <a:ext cx="3771900" cy="1774190"/>
          </a:xfrm>
          <a:prstGeom prst="rect">
            <a:avLst/>
          </a:prstGeom>
          <a:noFill/>
          <a:ln w="9525">
            <a:noFill/>
            <a:miter lim="800000"/>
            <a:headEnd/>
            <a:tailEnd/>
          </a:ln>
        </p:spPr>
      </p:pic>
      <p:pic>
        <p:nvPicPr>
          <p:cNvPr id="34823" name="Picture 7"/>
          <p:cNvPicPr>
            <a:picLocks noChangeAspect="1" noChangeArrowheads="1"/>
          </p:cNvPicPr>
          <p:nvPr/>
        </p:nvPicPr>
        <p:blipFill>
          <a:blip r:embed="rId7" cstate="print"/>
          <a:srcRect/>
          <a:stretch>
            <a:fillRect/>
          </a:stretch>
        </p:blipFill>
        <p:spPr bwMode="auto">
          <a:xfrm>
            <a:off x="2667000" y="3505200"/>
            <a:ext cx="2743200" cy="1257300"/>
          </a:xfrm>
          <a:prstGeom prst="rect">
            <a:avLst/>
          </a:prstGeom>
          <a:noFill/>
          <a:ln w="9525">
            <a:noFill/>
            <a:miter lim="800000"/>
            <a:headEnd/>
            <a:tailEnd/>
          </a:ln>
        </p:spPr>
      </p:pic>
      <p:sp>
        <p:nvSpPr>
          <p:cNvPr id="11" name="Rectangle 10"/>
          <p:cNvSpPr/>
          <p:nvPr/>
        </p:nvSpPr>
        <p:spPr>
          <a:xfrm>
            <a:off x="2514600" y="4800600"/>
            <a:ext cx="3313728" cy="369332"/>
          </a:xfrm>
          <a:prstGeom prst="rect">
            <a:avLst/>
          </a:prstGeom>
        </p:spPr>
        <p:txBody>
          <a:bodyPr wrap="none">
            <a:spAutoFit/>
          </a:bodyPr>
          <a:lstStyle/>
          <a:p>
            <a:r>
              <a:rPr lang="en-US" dirty="0" err="1" smtClean="0"/>
              <a:t>Metso</a:t>
            </a:r>
            <a:r>
              <a:rPr lang="en-US" dirty="0" smtClean="0"/>
              <a:t> Minerals Industries, Inc.</a:t>
            </a:r>
            <a:endParaRPr lang="en-US" dirty="0"/>
          </a:p>
        </p:txBody>
      </p:sp>
      <p:sp>
        <p:nvSpPr>
          <p:cNvPr id="12" name="Rectangle 11"/>
          <p:cNvSpPr/>
          <p:nvPr/>
        </p:nvSpPr>
        <p:spPr>
          <a:xfrm>
            <a:off x="2590800" y="5181600"/>
            <a:ext cx="2514600" cy="646331"/>
          </a:xfrm>
          <a:prstGeom prst="rect">
            <a:avLst/>
          </a:prstGeom>
        </p:spPr>
        <p:txBody>
          <a:bodyPr wrap="square">
            <a:spAutoFit/>
          </a:bodyPr>
          <a:lstStyle/>
          <a:p>
            <a:r>
              <a:rPr lang="en-US" dirty="0" smtClean="0"/>
              <a:t>Mining Services North America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en-US"/>
              <a:t>K. A. Connor</a:t>
            </a:r>
          </a:p>
        </p:txBody>
      </p:sp>
      <p:sp>
        <p:nvSpPr>
          <p:cNvPr id="517122" name="Rectangle 2"/>
          <p:cNvSpPr>
            <a:spLocks noGrp="1" noChangeArrowheads="1"/>
          </p:cNvSpPr>
          <p:nvPr>
            <p:ph type="title"/>
          </p:nvPr>
        </p:nvSpPr>
        <p:spPr/>
        <p:txBody>
          <a:bodyPr/>
          <a:lstStyle/>
          <a:p>
            <a:r>
              <a:rPr lang="en-US"/>
              <a:t>Why Be an Engineer?</a:t>
            </a:r>
          </a:p>
        </p:txBody>
      </p:sp>
      <p:sp>
        <p:nvSpPr>
          <p:cNvPr id="517123" name="Rectangle 3"/>
          <p:cNvSpPr>
            <a:spLocks noGrp="1" noChangeArrowheads="1"/>
          </p:cNvSpPr>
          <p:nvPr>
            <p:ph type="body" idx="1"/>
          </p:nvPr>
        </p:nvSpPr>
        <p:spPr/>
        <p:txBody>
          <a:bodyPr/>
          <a:lstStyle/>
          <a:p>
            <a:r>
              <a:rPr lang="en-US" sz="3600">
                <a:latin typeface="Times New Roman" pitchFamily="18" charset="0"/>
              </a:rPr>
              <a:t>Engineers make a world of difference</a:t>
            </a:r>
          </a:p>
          <a:p>
            <a:r>
              <a:rPr lang="en-US" sz="3600">
                <a:latin typeface="Times New Roman" pitchFamily="18" charset="0"/>
              </a:rPr>
              <a:t>Engineers are creative problem-solvers</a:t>
            </a:r>
          </a:p>
          <a:p>
            <a:r>
              <a:rPr lang="en-US" sz="3600">
                <a:latin typeface="Times New Roman" pitchFamily="18" charset="0"/>
              </a:rPr>
              <a:t>Engineers help shape the future</a:t>
            </a:r>
          </a:p>
          <a:p>
            <a:r>
              <a:rPr lang="en-US" sz="3600">
                <a:latin typeface="Times New Roman" pitchFamily="18" charset="0"/>
              </a:rPr>
              <a:t>Engineering is essential to our health, happiness and safety</a:t>
            </a:r>
            <a:endParaRPr lang="en-US"/>
          </a:p>
        </p:txBody>
      </p:sp>
      <p:sp>
        <p:nvSpPr>
          <p:cNvPr id="517125" name="Text Box 5"/>
          <p:cNvSpPr txBox="1">
            <a:spLocks noChangeArrowheads="1"/>
          </p:cNvSpPr>
          <p:nvPr/>
        </p:nvSpPr>
        <p:spPr bwMode="auto">
          <a:xfrm>
            <a:off x="2743200" y="5562600"/>
            <a:ext cx="3048000" cy="366713"/>
          </a:xfrm>
          <a:prstGeom prst="rect">
            <a:avLst/>
          </a:prstGeom>
          <a:noFill/>
          <a:ln w="9525">
            <a:noFill/>
            <a:miter lim="800000"/>
            <a:headEnd/>
            <a:tailEnd/>
          </a:ln>
          <a:effectLst/>
        </p:spPr>
        <p:txBody>
          <a:bodyPr>
            <a:spAutoFit/>
          </a:bodyPr>
          <a:lstStyle/>
          <a:p>
            <a:pPr>
              <a:spcBef>
                <a:spcPct val="50000"/>
              </a:spcBef>
            </a:pPr>
            <a:r>
              <a:rPr lang="en-US"/>
              <a:t>From the NAE</a:t>
            </a:r>
          </a:p>
        </p:txBody>
      </p:sp>
      <p:sp>
        <p:nvSpPr>
          <p:cNvPr id="517126" name="Line 6"/>
          <p:cNvSpPr>
            <a:spLocks noChangeShapeType="1"/>
          </p:cNvSpPr>
          <p:nvPr/>
        </p:nvSpPr>
        <p:spPr bwMode="auto">
          <a:xfrm>
            <a:off x="6629400" y="4114800"/>
            <a:ext cx="990600" cy="0"/>
          </a:xfrm>
          <a:prstGeom prst="line">
            <a:avLst/>
          </a:prstGeom>
          <a:noFill/>
          <a:ln w="38100">
            <a:solidFill>
              <a:srgbClr val="FF0000"/>
            </a:solidFill>
            <a:round/>
            <a:headEnd/>
            <a:tailEnd/>
          </a:ln>
          <a:effectLst/>
        </p:spPr>
        <p:txBody>
          <a:bodyPr/>
          <a:lstStyle/>
          <a:p>
            <a:endParaRPr lang="en-US"/>
          </a:p>
        </p:txBody>
      </p:sp>
      <p:sp>
        <p:nvSpPr>
          <p:cNvPr id="517127" name="Line 7"/>
          <p:cNvSpPr>
            <a:spLocks noChangeShapeType="1"/>
          </p:cNvSpPr>
          <p:nvPr/>
        </p:nvSpPr>
        <p:spPr bwMode="auto">
          <a:xfrm>
            <a:off x="933450" y="4657725"/>
            <a:ext cx="1676400" cy="0"/>
          </a:xfrm>
          <a:prstGeom prst="line">
            <a:avLst/>
          </a:prstGeom>
          <a:noFill/>
          <a:ln w="38100">
            <a:solidFill>
              <a:srgbClr val="FF0000"/>
            </a:solidFill>
            <a:round/>
            <a:headEnd/>
            <a:tailEnd/>
          </a:ln>
          <a:effectLst/>
        </p:spPr>
        <p:txBody>
          <a:bodyPr/>
          <a:lstStyle/>
          <a:p>
            <a:endParaRPr lang="en-US"/>
          </a:p>
        </p:txBody>
      </p:sp>
      <p:sp>
        <p:nvSpPr>
          <p:cNvPr id="517128" name="Line 8"/>
          <p:cNvSpPr>
            <a:spLocks noChangeShapeType="1"/>
          </p:cNvSpPr>
          <p:nvPr/>
        </p:nvSpPr>
        <p:spPr bwMode="auto">
          <a:xfrm>
            <a:off x="3638550" y="4657725"/>
            <a:ext cx="914400" cy="0"/>
          </a:xfrm>
          <a:prstGeom prst="line">
            <a:avLst/>
          </a:prstGeom>
          <a:noFill/>
          <a:ln w="38100">
            <a:solidFill>
              <a:srgbClr val="FF0000"/>
            </a:solidFill>
            <a:round/>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71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71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7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nimBg="1"/>
      <p:bldP spid="517127" grpId="0" animBg="1"/>
      <p:bldP spid="5171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p:cNvSpPr>
          <p:nvPr>
            <p:ph type="title" idx="4294967295"/>
          </p:nvPr>
        </p:nvSpPr>
        <p:spPr/>
        <p:txBody>
          <a:bodyPr/>
          <a:lstStyle/>
          <a:p>
            <a:pPr eaLnBrk="1" hangingPunct="1"/>
            <a:r>
              <a:rPr dirty="0" smtClean="0">
                <a:latin typeface="Arial" charset="0"/>
                <a:cs typeface="Arial" charset="0"/>
              </a:rPr>
              <a:t>Goals </a:t>
            </a:r>
          </a:p>
        </p:txBody>
      </p:sp>
      <p:sp>
        <p:nvSpPr>
          <p:cNvPr id="9219" name="Rectangle 8"/>
          <p:cNvSpPr>
            <a:spLocks noGrp="1"/>
          </p:cNvSpPr>
          <p:nvPr>
            <p:ph type="body" idx="4294967295"/>
          </p:nvPr>
        </p:nvSpPr>
        <p:spPr/>
        <p:txBody>
          <a:bodyPr/>
          <a:lstStyle/>
          <a:p>
            <a:pPr eaLnBrk="1" hangingPunct="1"/>
            <a:r>
              <a:rPr lang="en-US" dirty="0" smtClean="0">
                <a:latin typeface="Arial" charset="0"/>
                <a:cs typeface="Arial" charset="0"/>
              </a:rPr>
              <a:t>Introduction and Overview</a:t>
            </a:r>
          </a:p>
          <a:p>
            <a:pPr eaLnBrk="1" hangingPunct="1"/>
            <a:r>
              <a:rPr lang="en-US" dirty="0" smtClean="0">
                <a:latin typeface="Arial" charset="0"/>
                <a:cs typeface="Arial" charset="0"/>
              </a:rPr>
              <a:t>Who am I &amp; Why am I an Engineer?</a:t>
            </a:r>
          </a:p>
          <a:p>
            <a:pPr eaLnBrk="1" hangingPunct="1"/>
            <a:r>
              <a:rPr lang="en-US" dirty="0" smtClean="0">
                <a:latin typeface="Arial" charset="0"/>
                <a:cs typeface="Arial" charset="0"/>
              </a:rPr>
              <a:t>Grand Challenges</a:t>
            </a:r>
          </a:p>
          <a:p>
            <a:pPr eaLnBrk="1" hangingPunct="1"/>
            <a:r>
              <a:rPr lang="en-US" dirty="0" smtClean="0">
                <a:latin typeface="Arial" charset="0"/>
                <a:cs typeface="Arial" charset="0"/>
              </a:rPr>
              <a:t>Systems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K. A. Connor</a:t>
            </a:r>
          </a:p>
        </p:txBody>
      </p:sp>
      <p:sp>
        <p:nvSpPr>
          <p:cNvPr id="690178" name="Rectangle 2"/>
          <p:cNvSpPr>
            <a:spLocks noGrp="1" noChangeArrowheads="1"/>
          </p:cNvSpPr>
          <p:nvPr>
            <p:ph type="title"/>
          </p:nvPr>
        </p:nvSpPr>
        <p:spPr>
          <a:xfrm>
            <a:off x="304800" y="1600200"/>
            <a:ext cx="3657600" cy="1143000"/>
          </a:xfrm>
        </p:spPr>
        <p:txBody>
          <a:bodyPr/>
          <a:lstStyle/>
          <a:p>
            <a:r>
              <a:rPr lang="en-US"/>
              <a:t>NAE Study</a:t>
            </a:r>
          </a:p>
        </p:txBody>
      </p:sp>
      <p:pic>
        <p:nvPicPr>
          <p:cNvPr id="690180" name="Picture 4"/>
          <p:cNvPicPr>
            <a:picLocks noChangeAspect="1" noChangeArrowheads="1"/>
          </p:cNvPicPr>
          <p:nvPr/>
        </p:nvPicPr>
        <p:blipFill>
          <a:blip r:embed="rId2" cstate="print"/>
          <a:srcRect l="45334" t="-314"/>
          <a:stretch>
            <a:fillRect/>
          </a:stretch>
        </p:blipFill>
        <p:spPr bwMode="auto">
          <a:xfrm>
            <a:off x="4308475" y="0"/>
            <a:ext cx="4835525" cy="6858000"/>
          </a:xfrm>
          <a:prstGeom prst="rect">
            <a:avLst/>
          </a:prstGeom>
          <a:noFill/>
          <a:ln w="9525">
            <a:noFill/>
            <a:miter lim="800000"/>
            <a:headEnd/>
            <a:tailEnd/>
          </a:ln>
          <a:effectLst/>
        </p:spPr>
      </p:pic>
      <p:sp>
        <p:nvSpPr>
          <p:cNvPr id="690181" name="Rectangle 5"/>
          <p:cNvSpPr>
            <a:spLocks noChangeArrowheads="1"/>
          </p:cNvSpPr>
          <p:nvPr/>
        </p:nvSpPr>
        <p:spPr bwMode="auto">
          <a:xfrm>
            <a:off x="457200" y="4953000"/>
            <a:ext cx="3508375" cy="915988"/>
          </a:xfrm>
          <a:prstGeom prst="rect">
            <a:avLst/>
          </a:prstGeom>
          <a:noFill/>
          <a:ln w="9525">
            <a:noFill/>
            <a:miter lim="800000"/>
            <a:headEnd/>
            <a:tailEnd/>
          </a:ln>
          <a:effectLst/>
        </p:spPr>
        <p:txBody>
          <a:bodyPr>
            <a:spAutoFit/>
          </a:bodyPr>
          <a:lstStyle/>
          <a:p>
            <a:r>
              <a:rPr lang="en-US">
                <a:hlinkClick r:id="rId3"/>
              </a:rPr>
              <a:t>http://nae.edu/nae/naepcms.nsf/weblinks/MKEZ-7FWNXE?OpenDocument</a:t>
            </a:r>
            <a:r>
              <a:rPr lang="en-US"/>
              <a:t> </a:t>
            </a:r>
          </a:p>
        </p:txBody>
      </p:sp>
      <p:sp>
        <p:nvSpPr>
          <p:cNvPr id="690182" name="Text Box 6"/>
          <p:cNvSpPr txBox="1">
            <a:spLocks noChangeArrowheads="1"/>
          </p:cNvSpPr>
          <p:nvPr/>
        </p:nvSpPr>
        <p:spPr bwMode="auto">
          <a:xfrm>
            <a:off x="381000" y="3505200"/>
            <a:ext cx="3505200" cy="1465263"/>
          </a:xfrm>
          <a:prstGeom prst="rect">
            <a:avLst/>
          </a:prstGeom>
          <a:noFill/>
          <a:ln w="9525">
            <a:noFill/>
            <a:miter lim="800000"/>
            <a:headEnd/>
            <a:tailEnd/>
          </a:ln>
          <a:effectLst/>
        </p:spPr>
        <p:txBody>
          <a:bodyPr>
            <a:spAutoFit/>
          </a:bodyPr>
          <a:lstStyle/>
          <a:p>
            <a:pPr>
              <a:spcBef>
                <a:spcPct val="50000"/>
              </a:spcBef>
            </a:pPr>
            <a:r>
              <a:rPr lang="en-US" dirty="0"/>
              <a:t>It is a good idea to read at least the executive summary of this document, which is free online, but cannot be fully downloaded for free.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Challenges</a:t>
            </a:r>
            <a:endParaRPr lang="en-US" dirty="0"/>
          </a:p>
        </p:txBody>
      </p:sp>
      <p:pic>
        <p:nvPicPr>
          <p:cNvPr id="35842" name="Picture 2"/>
          <p:cNvPicPr>
            <a:picLocks noChangeAspect="1" noChangeArrowheads="1"/>
          </p:cNvPicPr>
          <p:nvPr/>
        </p:nvPicPr>
        <p:blipFill>
          <a:blip r:embed="rId2" cstate="print"/>
          <a:srcRect/>
          <a:stretch>
            <a:fillRect/>
          </a:stretch>
        </p:blipFill>
        <p:spPr bwMode="auto">
          <a:xfrm>
            <a:off x="2362200" y="990600"/>
            <a:ext cx="4324350" cy="1981200"/>
          </a:xfrm>
          <a:prstGeom prst="rect">
            <a:avLst/>
          </a:prstGeom>
          <a:noFill/>
          <a:ln w="9525">
            <a:noFill/>
            <a:miter lim="800000"/>
            <a:headEnd/>
            <a:tailEnd/>
          </a:ln>
        </p:spPr>
      </p:pic>
      <p:pic>
        <p:nvPicPr>
          <p:cNvPr id="35843" name="Picture 3">
            <a:hlinkClick r:id="rId3"/>
          </p:cNvPr>
          <p:cNvPicPr>
            <a:picLocks noChangeAspect="1" noChangeArrowheads="1"/>
          </p:cNvPicPr>
          <p:nvPr/>
        </p:nvPicPr>
        <p:blipFill>
          <a:blip r:embed="rId4" cstate="print"/>
          <a:srcRect/>
          <a:stretch>
            <a:fillRect/>
          </a:stretch>
        </p:blipFill>
        <p:spPr bwMode="auto">
          <a:xfrm>
            <a:off x="1733550" y="2971800"/>
            <a:ext cx="5581650" cy="381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Challenges</a:t>
            </a:r>
            <a:endParaRPr lang="en-US" dirty="0"/>
          </a:p>
        </p:txBody>
      </p:sp>
      <p:sp>
        <p:nvSpPr>
          <p:cNvPr id="3" name="Content Placeholder 2"/>
          <p:cNvSpPr>
            <a:spLocks noGrp="1"/>
          </p:cNvSpPr>
          <p:nvPr>
            <p:ph idx="1"/>
          </p:nvPr>
        </p:nvSpPr>
        <p:spPr>
          <a:xfrm>
            <a:off x="5181600" y="1600200"/>
            <a:ext cx="3505200" cy="4525963"/>
          </a:xfrm>
        </p:spPr>
        <p:txBody>
          <a:bodyPr/>
          <a:lstStyle/>
          <a:p>
            <a:r>
              <a:rPr lang="en-US" dirty="0" smtClean="0"/>
              <a:t>Download the report</a:t>
            </a:r>
          </a:p>
          <a:p>
            <a:r>
              <a:rPr lang="en-US" dirty="0" smtClean="0"/>
              <a:t>Watch the PR video</a:t>
            </a:r>
          </a:p>
          <a:p>
            <a:r>
              <a:rPr lang="en-US" dirty="0" smtClean="0"/>
              <a:t>Select your favorite challenge</a:t>
            </a:r>
            <a:endParaRPr lang="en-US" dirty="0"/>
          </a:p>
        </p:txBody>
      </p:sp>
      <p:pic>
        <p:nvPicPr>
          <p:cNvPr id="37890" name="Picture 2"/>
          <p:cNvPicPr>
            <a:picLocks noChangeAspect="1" noChangeArrowheads="1"/>
          </p:cNvPicPr>
          <p:nvPr/>
        </p:nvPicPr>
        <p:blipFill>
          <a:blip r:embed="rId2" cstate="print"/>
          <a:srcRect l="32841" t="12576" r="31463" b="1752"/>
          <a:stretch>
            <a:fillRect/>
          </a:stretch>
        </p:blipFill>
        <p:spPr bwMode="auto">
          <a:xfrm>
            <a:off x="457200" y="912369"/>
            <a:ext cx="4038600" cy="5869431"/>
          </a:xfrm>
          <a:prstGeom prst="rect">
            <a:avLst/>
          </a:prstGeom>
          <a:noFill/>
          <a:ln w="9525">
            <a:noFill/>
            <a:miter lim="800000"/>
            <a:headEnd/>
            <a:tailEnd/>
          </a:ln>
        </p:spPr>
      </p:pic>
      <p:sp>
        <p:nvSpPr>
          <p:cNvPr id="5" name="Rectangle 4"/>
          <p:cNvSpPr/>
          <p:nvPr/>
        </p:nvSpPr>
        <p:spPr>
          <a:xfrm>
            <a:off x="4800600" y="5638800"/>
            <a:ext cx="3657600" cy="646331"/>
          </a:xfrm>
          <a:prstGeom prst="rect">
            <a:avLst/>
          </a:prstGeom>
        </p:spPr>
        <p:txBody>
          <a:bodyPr wrap="square">
            <a:spAutoFit/>
          </a:bodyPr>
          <a:lstStyle/>
          <a:p>
            <a:r>
              <a:rPr lang="en-US" dirty="0" smtClean="0">
                <a:hlinkClick r:id="rId3"/>
              </a:rPr>
              <a:t>http://www.engineeringchallenges.org/cms/challenges.aspx</a:t>
            </a:r>
            <a:r>
              <a:rPr lang="en-US" dirty="0" smtClean="0"/>
              <a:t>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691202" name="Rectangle 2"/>
          <p:cNvSpPr>
            <a:spLocks noGrp="1" noChangeArrowheads="1"/>
          </p:cNvSpPr>
          <p:nvPr>
            <p:ph type="title"/>
          </p:nvPr>
        </p:nvSpPr>
        <p:spPr/>
        <p:txBody>
          <a:bodyPr/>
          <a:lstStyle/>
          <a:p>
            <a:r>
              <a:rPr lang="en-US"/>
              <a:t>Thinking Like an Engineer</a:t>
            </a:r>
          </a:p>
        </p:txBody>
      </p:sp>
      <p:sp>
        <p:nvSpPr>
          <p:cNvPr id="691203" name="Rectangle 3"/>
          <p:cNvSpPr>
            <a:spLocks noGrp="1" noChangeArrowheads="1"/>
          </p:cNvSpPr>
          <p:nvPr>
            <p:ph type="body" idx="1"/>
          </p:nvPr>
        </p:nvSpPr>
        <p:spPr/>
        <p:txBody>
          <a:bodyPr/>
          <a:lstStyle/>
          <a:p>
            <a:pPr>
              <a:lnSpc>
                <a:spcPct val="90000"/>
              </a:lnSpc>
            </a:pPr>
            <a:r>
              <a:rPr lang="en-US"/>
              <a:t>There are many resources available from professional societies, etc. </a:t>
            </a:r>
          </a:p>
          <a:p>
            <a:pPr>
              <a:lnSpc>
                <a:spcPct val="90000"/>
              </a:lnSpc>
            </a:pPr>
            <a:r>
              <a:rPr lang="en-US">
                <a:hlinkClick r:id="rId2"/>
              </a:rPr>
              <a:t>From the ASME</a:t>
            </a:r>
            <a:r>
              <a:rPr lang="en-US"/>
              <a:t>, for example.</a:t>
            </a:r>
          </a:p>
          <a:p>
            <a:pPr>
              <a:lnSpc>
                <a:spcPct val="90000"/>
              </a:lnSpc>
            </a:pPr>
            <a:r>
              <a:rPr lang="en-US">
                <a:hlinkClick r:id="rId3"/>
              </a:rPr>
              <a:t>ASEE</a:t>
            </a:r>
            <a:r>
              <a:rPr lang="en-US"/>
              <a:t> has extensive K-12 support </a:t>
            </a:r>
          </a:p>
          <a:p>
            <a:pPr>
              <a:lnSpc>
                <a:spcPct val="90000"/>
              </a:lnSpc>
            </a:pPr>
            <a:r>
              <a:rPr lang="en-US"/>
              <a:t>Links I have collected</a:t>
            </a:r>
          </a:p>
          <a:p>
            <a:pPr lvl="1">
              <a:lnSpc>
                <a:spcPct val="90000"/>
              </a:lnSpc>
            </a:pPr>
            <a:r>
              <a:rPr lang="en-US">
                <a:hlinkClick r:id="rId4"/>
              </a:rPr>
              <a:t>http://hibp.ecse.rpi.edu/~connor/EOD/</a:t>
            </a:r>
            <a:r>
              <a:rPr lang="en-US"/>
              <a:t> </a:t>
            </a:r>
          </a:p>
          <a:p>
            <a:pPr>
              <a:lnSpc>
                <a:spcPct val="90000"/>
              </a:lnSpc>
            </a:pPr>
            <a:r>
              <a:rPr lang="en-US"/>
              <a:t>Historical Connection – Theodore Judah</a:t>
            </a:r>
          </a:p>
          <a:p>
            <a:pPr lvl="1">
              <a:lnSpc>
                <a:spcPct val="90000"/>
              </a:lnSpc>
            </a:pPr>
            <a:r>
              <a:rPr lang="en-US">
                <a:hlinkClick r:id="rId5"/>
              </a:rPr>
              <a:t>http://cprr.org/Museum/Judah_Report_1863.html</a:t>
            </a:r>
            <a:r>
              <a:rPr lang="en-US"/>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Thinking Like an Engineer</a:t>
            </a:r>
            <a:endParaRPr lang="en-US" dirty="0"/>
          </a:p>
        </p:txBody>
      </p:sp>
      <p:sp>
        <p:nvSpPr>
          <p:cNvPr id="3" name="Content Placeholder 2"/>
          <p:cNvSpPr>
            <a:spLocks noGrp="1"/>
          </p:cNvSpPr>
          <p:nvPr>
            <p:ph idx="1"/>
          </p:nvPr>
        </p:nvSpPr>
        <p:spPr/>
        <p:txBody>
          <a:bodyPr/>
          <a:lstStyle/>
          <a:p>
            <a:r>
              <a:rPr lang="en-US" dirty="0" smtClean="0"/>
              <a:t>Prof. Bill </a:t>
            </a:r>
            <a:r>
              <a:rPr lang="en-US" dirty="0" err="1" smtClean="0"/>
              <a:t>Wulf</a:t>
            </a:r>
            <a:r>
              <a:rPr lang="en-US" dirty="0" smtClean="0"/>
              <a:t> – former head of NAE, now back as CS Prof. at Virginia</a:t>
            </a:r>
          </a:p>
          <a:p>
            <a:r>
              <a:rPr lang="en-US" dirty="0" smtClean="0"/>
              <a:t>His wife, Prof. Anita Jones is </a:t>
            </a:r>
            <a:br>
              <a:rPr lang="en-US" dirty="0" smtClean="0"/>
            </a:br>
            <a:r>
              <a:rPr lang="en-US" dirty="0" smtClean="0"/>
              <a:t>also in CS at Virginia &amp; has </a:t>
            </a:r>
            <a:br>
              <a:rPr lang="en-US" dirty="0" smtClean="0"/>
            </a:br>
            <a:r>
              <a:rPr lang="en-US" dirty="0" smtClean="0"/>
              <a:t>worked for DOD.</a:t>
            </a:r>
          </a:p>
          <a:p>
            <a:r>
              <a:rPr lang="en-US" dirty="0" smtClean="0"/>
              <a:t>He offers a course called </a:t>
            </a:r>
            <a:br>
              <a:rPr lang="en-US" dirty="0" smtClean="0"/>
            </a:br>
            <a:r>
              <a:rPr lang="en-US" dirty="0" smtClean="0"/>
              <a:t>“Responsible Citizenship in a</a:t>
            </a:r>
            <a:br>
              <a:rPr lang="en-US" dirty="0" smtClean="0"/>
            </a:br>
            <a:r>
              <a:rPr lang="en-US" dirty="0" smtClean="0"/>
              <a:t>Technological Democracy”</a:t>
            </a:r>
            <a:endParaRPr lang="en-US" dirty="0"/>
          </a:p>
        </p:txBody>
      </p:sp>
      <p:pic>
        <p:nvPicPr>
          <p:cNvPr id="38914" name="Picture 2"/>
          <p:cNvPicPr>
            <a:picLocks noChangeAspect="1" noChangeArrowheads="1"/>
          </p:cNvPicPr>
          <p:nvPr/>
        </p:nvPicPr>
        <p:blipFill>
          <a:blip r:embed="rId2" cstate="print"/>
          <a:srcRect/>
          <a:stretch>
            <a:fillRect/>
          </a:stretch>
        </p:blipFill>
        <p:spPr bwMode="auto">
          <a:xfrm>
            <a:off x="6934200" y="2133600"/>
            <a:ext cx="1524000" cy="2032000"/>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a:stretch>
            <a:fillRect/>
          </a:stretch>
        </p:blipFill>
        <p:spPr bwMode="auto">
          <a:xfrm>
            <a:off x="6934200" y="4241800"/>
            <a:ext cx="1562100" cy="208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Responsible Citizenship</a:t>
            </a:r>
            <a:endParaRPr lang="en-US" dirty="0"/>
          </a:p>
        </p:txBody>
      </p:sp>
      <p:sp>
        <p:nvSpPr>
          <p:cNvPr id="3" name="Content Placeholder 2"/>
          <p:cNvSpPr>
            <a:spLocks noGrp="1"/>
          </p:cNvSpPr>
          <p:nvPr>
            <p:ph idx="1"/>
          </p:nvPr>
        </p:nvSpPr>
        <p:spPr/>
        <p:txBody>
          <a:bodyPr/>
          <a:lstStyle/>
          <a:p>
            <a:r>
              <a:rPr lang="en-US" sz="2000" dirty="0" smtClean="0"/>
              <a:t>“The United States is the most advanced technological society in the world and many of its most critical public policy issues reflect that – issues such as climate change, energy policy, privacy, and voting technologies, for example. Unfortunately, a large majority of our citizens do not understand enough science and engineering to meaningfully participate in an informed discussion of these issues. Not to be too dramatic – but one has to wonder what it means for a society to call itself a democracy when most of its citizens cannot meaningfully engage in discussion of the major issues facing it!”</a:t>
            </a:r>
          </a:p>
          <a:p>
            <a:r>
              <a:rPr lang="en-US" sz="2000" dirty="0" smtClean="0"/>
              <a:t>Prof. </a:t>
            </a:r>
            <a:r>
              <a:rPr lang="en-US" sz="2000" dirty="0" err="1" smtClean="0"/>
              <a:t>Wulf’s</a:t>
            </a:r>
            <a:r>
              <a:rPr lang="en-US" sz="2000" dirty="0" smtClean="0"/>
              <a:t> course supplies those concepts and mental tools most often needed to think about the technological dimensions of public policy issues. No math or science prerequisites and no equations are used; rather, he stresses the concepts. We will use a bit more math and science, but still not a lot.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Issues</a:t>
            </a:r>
            <a:endParaRPr lang="en-US" dirty="0"/>
          </a:p>
        </p:txBody>
      </p:sp>
      <p:pic>
        <p:nvPicPr>
          <p:cNvPr id="58369" name="Picture 1"/>
          <p:cNvPicPr>
            <a:picLocks noChangeAspect="1" noChangeArrowheads="1"/>
          </p:cNvPicPr>
          <p:nvPr/>
        </p:nvPicPr>
        <p:blipFill>
          <a:blip r:embed="rId2" cstate="print"/>
          <a:srcRect/>
          <a:stretch>
            <a:fillRect/>
          </a:stretch>
        </p:blipFill>
        <p:spPr bwMode="auto">
          <a:xfrm>
            <a:off x="500063" y="1785938"/>
            <a:ext cx="8142287" cy="3286125"/>
          </a:xfrm>
          <a:prstGeom prst="rect">
            <a:avLst/>
          </a:prstGeom>
          <a:noFill/>
          <a:ln w="9525">
            <a:noFill/>
            <a:miter lim="800000"/>
            <a:headEnd/>
            <a:tailEnd/>
          </a:ln>
        </p:spPr>
      </p:pic>
      <p:sp>
        <p:nvSpPr>
          <p:cNvPr id="8" name="TextBox 7"/>
          <p:cNvSpPr txBox="1"/>
          <p:nvPr/>
        </p:nvSpPr>
        <p:spPr>
          <a:xfrm>
            <a:off x="1219200" y="6019800"/>
            <a:ext cx="7010400" cy="369332"/>
          </a:xfrm>
          <a:prstGeom prst="rect">
            <a:avLst/>
          </a:prstGeom>
          <a:noFill/>
        </p:spPr>
        <p:txBody>
          <a:bodyPr wrap="square" rtlCol="0">
            <a:spAutoFit/>
          </a:bodyPr>
          <a:lstStyle/>
          <a:p>
            <a:r>
              <a:rPr lang="en-US" dirty="0" smtClean="0"/>
              <a:t>We will address a few of the energy related issues from his course.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National Academies</a:t>
            </a:r>
            <a:endParaRPr lang="en-US" dirty="0"/>
          </a:p>
        </p:txBody>
      </p:sp>
      <p:sp>
        <p:nvSpPr>
          <p:cNvPr id="3" name="Content Placeholder 2"/>
          <p:cNvSpPr>
            <a:spLocks noGrp="1"/>
          </p:cNvSpPr>
          <p:nvPr>
            <p:ph idx="1"/>
          </p:nvPr>
        </p:nvSpPr>
        <p:spPr>
          <a:xfrm>
            <a:off x="76200" y="1981200"/>
            <a:ext cx="8915400" cy="4144963"/>
          </a:xfrm>
        </p:spPr>
        <p:txBody>
          <a:bodyPr/>
          <a:lstStyle/>
          <a:p>
            <a:r>
              <a:rPr lang="en-US" sz="1800" dirty="0" smtClean="0"/>
              <a:t> </a:t>
            </a:r>
            <a:r>
              <a:rPr lang="en-US" sz="1800" b="1" i="1" dirty="0" smtClean="0"/>
              <a:t>Purely technical questions</a:t>
            </a:r>
            <a:r>
              <a:rPr lang="en-US" sz="1800" b="1" dirty="0" smtClean="0"/>
              <a:t>.</a:t>
            </a:r>
            <a:r>
              <a:rPr lang="en-US" sz="1800" dirty="0" smtClean="0"/>
              <a:t> The batteries and other components of the Hubble Space Telescope need to be replaced or it will cease to work around 2010. In the wake of the Challenger shuttle accident, the Administrator of NASA decided that sending up the shuttle to service Hubble was too dangerous, so it would be done robotically. The question to the Academies was whether a robotic mission was feasible. The answer was “no!”. We were not popular with the Administrator, but the technical argument we made was convincing, and so he reversed his decision.</a:t>
            </a:r>
          </a:p>
          <a:p>
            <a:pPr lvl="0"/>
            <a:r>
              <a:rPr lang="en-US" sz="1800" b="1" i="1" dirty="0" smtClean="0"/>
              <a:t>Policy issues that need to be informed by the state of science/engineering knowledge</a:t>
            </a:r>
            <a:r>
              <a:rPr lang="en-US" sz="1800" b="1" dirty="0" smtClean="0"/>
              <a:t>.</a:t>
            </a:r>
            <a:r>
              <a:rPr lang="en-US" sz="1800" dirty="0" smtClean="0"/>
              <a:t> A few years ago Congress was considering an energy bill and asked the Academies whether it was feasible to increase the CAFÉ standards. CAFÉ stands for </a:t>
            </a:r>
            <a:r>
              <a:rPr lang="en-US" sz="1800" u="sng" dirty="0" smtClean="0"/>
              <a:t>C</a:t>
            </a:r>
            <a:r>
              <a:rPr lang="en-US" sz="1800" dirty="0" smtClean="0"/>
              <a:t>orporate </a:t>
            </a:r>
            <a:r>
              <a:rPr lang="en-US" sz="1800" u="sng" dirty="0" smtClean="0"/>
              <a:t>A</a:t>
            </a:r>
            <a:r>
              <a:rPr lang="en-US" sz="1800" dirty="0" smtClean="0"/>
              <a:t>verage </a:t>
            </a:r>
            <a:r>
              <a:rPr lang="en-US" sz="1800" u="sng" dirty="0" smtClean="0"/>
              <a:t>F</a:t>
            </a:r>
            <a:r>
              <a:rPr lang="en-US" sz="1800" dirty="0" smtClean="0"/>
              <a:t>uel </a:t>
            </a:r>
            <a:r>
              <a:rPr lang="en-US" sz="1800" u="sng" dirty="0" smtClean="0"/>
              <a:t>E</a:t>
            </a:r>
            <a:r>
              <a:rPr lang="en-US" sz="1800" dirty="0" smtClean="0"/>
              <a:t>conomy, and is a late 70’s law that requires that the average fuel consumption of the fleet of cars sold by a manufacturer be greater than some threshold. That threshold had not been changed since the original law was passed almost thirty years ago. Our answer was “yes”, they can be increased at a reasonable cost. At the time, in its “wisdom”, Congress did not increase the standards – but in the most recent bill they did.</a:t>
            </a:r>
          </a:p>
          <a:p>
            <a:endParaRPr lang="en-US" dirty="0" smtClean="0"/>
          </a:p>
          <a:p>
            <a:endParaRPr lang="en-US" dirty="0" smtClean="0"/>
          </a:p>
          <a:p>
            <a:endParaRPr lang="en-US" dirty="0"/>
          </a:p>
        </p:txBody>
      </p:sp>
      <p:sp>
        <p:nvSpPr>
          <p:cNvPr id="5" name="Rectangle 4"/>
          <p:cNvSpPr/>
          <p:nvPr/>
        </p:nvSpPr>
        <p:spPr>
          <a:xfrm>
            <a:off x="152400" y="1066800"/>
            <a:ext cx="8839200" cy="923330"/>
          </a:xfrm>
          <a:prstGeom prst="rect">
            <a:avLst/>
          </a:prstGeom>
        </p:spPr>
        <p:txBody>
          <a:bodyPr wrap="square">
            <a:spAutoFit/>
          </a:bodyPr>
          <a:lstStyle/>
          <a:p>
            <a:pPr>
              <a:buNone/>
            </a:pPr>
            <a:r>
              <a:rPr lang="en-US" dirty="0" smtClean="0"/>
              <a:t>“Over the period from 1863 to today the Academies have developed a reputation for producing fact-based, authoritative, unbiased answers to some quite sensitive questions. Generally the questions we’re asked are one of two types: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Questions</a:t>
            </a:r>
            <a:endParaRPr lang="en-US" dirty="0"/>
          </a:p>
        </p:txBody>
      </p:sp>
      <p:sp>
        <p:nvSpPr>
          <p:cNvPr id="3" name="Content Placeholder 2"/>
          <p:cNvSpPr>
            <a:spLocks noGrp="1"/>
          </p:cNvSpPr>
          <p:nvPr>
            <p:ph idx="1"/>
          </p:nvPr>
        </p:nvSpPr>
        <p:spPr>
          <a:xfrm>
            <a:off x="457200" y="1066800"/>
            <a:ext cx="8229600" cy="5059363"/>
          </a:xfrm>
        </p:spPr>
        <p:txBody>
          <a:bodyPr/>
          <a:lstStyle/>
          <a:p>
            <a:pPr lvl="0"/>
            <a:r>
              <a:rPr lang="en-US" sz="2400" dirty="0" smtClean="0"/>
              <a:t>Is the “hydrogen economy” a good idea? Why? </a:t>
            </a:r>
          </a:p>
          <a:p>
            <a:pPr lvl="0"/>
            <a:r>
              <a:rPr lang="en-US" sz="2400" dirty="0" smtClean="0"/>
              <a:t>The two atomic bombs dropped on Japan at the end of WW II, by some estimates,  killed 80,000 outright from blast effects and exposed another 80,000 to “significant” radiation. How many of those exposed to significant radiation would you estimate later died due to that exposure? (The more technically correct form of this question is “how many </a:t>
            </a:r>
            <a:r>
              <a:rPr lang="en-US" sz="2400" i="1" u="sng" dirty="0" smtClean="0"/>
              <a:t>more</a:t>
            </a:r>
            <a:r>
              <a:rPr lang="en-US" sz="2400" dirty="0" smtClean="0"/>
              <a:t> people died than one would expect in a similar population that had not been exposed to this radiation?”.) </a:t>
            </a:r>
          </a:p>
          <a:p>
            <a:pPr lvl="0"/>
            <a:r>
              <a:rPr lang="en-US" sz="2400" dirty="0" smtClean="0"/>
              <a:t>A few years ago, Congress repealed the “Delany Clause” – a provision that prohibited sale of foods that contain cancer-causing substances. Should this provision be reinstated?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xEl>
                                              <p:pRg st="1" end="1"/>
                                            </p:txEl>
                                          </p:spTgt>
                                        </p:tgtEl>
                                      </p:cBhvr>
                                    </p:animEffect>
                                    <p:set>
                                      <p:cBhvr>
                                        <p:cTn id="7" dur="1" fill="hold">
                                          <p:stCondLst>
                                            <p:cond delay="1999"/>
                                          </p:stCondLst>
                                        </p:cTn>
                                        <p:tgtEl>
                                          <p:spTgt spid="3">
                                            <p:txEl>
                                              <p:pRg st="1" end="1"/>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3">
                                            <p:txEl>
                                              <p:pRg st="2" end="2"/>
                                            </p:txEl>
                                          </p:spTgt>
                                        </p:tgtEl>
                                      </p:cBhvr>
                                    </p:animEffect>
                                    <p:set>
                                      <p:cBhvr>
                                        <p:cTn id="10" dur="1" fill="hold">
                                          <p:stCondLst>
                                            <p:cond delay="19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Questions</a:t>
            </a:r>
            <a:endParaRPr lang="en-US" dirty="0"/>
          </a:p>
        </p:txBody>
      </p:sp>
      <p:sp>
        <p:nvSpPr>
          <p:cNvPr id="3" name="Content Placeholder 2"/>
          <p:cNvSpPr>
            <a:spLocks noGrp="1"/>
          </p:cNvSpPr>
          <p:nvPr>
            <p:ph idx="1"/>
          </p:nvPr>
        </p:nvSpPr>
        <p:spPr>
          <a:xfrm>
            <a:off x="457200" y="1066800"/>
            <a:ext cx="8382000" cy="5059363"/>
          </a:xfrm>
        </p:spPr>
        <p:txBody>
          <a:bodyPr/>
          <a:lstStyle/>
          <a:p>
            <a:pPr lvl="0"/>
            <a:r>
              <a:rPr lang="en-US" sz="2400" dirty="0" smtClean="0"/>
              <a:t>Some years ago, in the face of a mounting air pollution situation, California required that a certain fraction of the cars in the state be “zero emission” (i.e., electric). Should the rest of the states adopt such a policy? </a:t>
            </a:r>
          </a:p>
          <a:p>
            <a:pPr lvl="0"/>
            <a:r>
              <a:rPr lang="en-US" sz="2400" dirty="0" smtClean="0"/>
              <a:t>In the wake of the 2000 “butterfly ballot” election fiasco in Florida many localities switched to computer-based voting systems. However, concerns have been raised about the possibility of errors in these systems because of either unintentional mistakes or intentional “hacking”. Should Congress mandate complete testing of these systems to prove their correctness/accuracy before they are used? </a:t>
            </a:r>
          </a:p>
          <a:p>
            <a:pPr lvl="0"/>
            <a:r>
              <a:rPr lang="en-US" sz="2400" dirty="0" smtClean="0"/>
              <a:t>The Earth’s supply of petroleum is clearly finite. When do you estimate that we will begin to experience economic disruption because of this? When will we “run out” of oil?</a:t>
            </a:r>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xEl>
                                              <p:pRg st="1" end="1"/>
                                            </p:txEl>
                                          </p:spTgt>
                                        </p:tgtEl>
                                      </p:cBhvr>
                                    </p:animEffect>
                                    <p:set>
                                      <p:cBhvr>
                                        <p:cTn id="7" dur="1" fill="hold">
                                          <p:stCondLst>
                                            <p:cond delay="19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a:t>K. A. Connor</a:t>
            </a:r>
          </a:p>
        </p:txBody>
      </p:sp>
      <p:sp>
        <p:nvSpPr>
          <p:cNvPr id="577538" name="Rectangle 2"/>
          <p:cNvSpPr>
            <a:spLocks noGrp="1" noChangeArrowheads="1"/>
          </p:cNvSpPr>
          <p:nvPr>
            <p:ph type="title"/>
          </p:nvPr>
        </p:nvSpPr>
        <p:spPr/>
        <p:txBody>
          <a:bodyPr/>
          <a:lstStyle/>
          <a:p>
            <a:r>
              <a:rPr lang="en-US"/>
              <a:t>Who Am I?</a:t>
            </a:r>
          </a:p>
        </p:txBody>
      </p:sp>
      <p:sp>
        <p:nvSpPr>
          <p:cNvPr id="577539" name="Rectangle 3"/>
          <p:cNvSpPr>
            <a:spLocks noGrp="1" noChangeArrowheads="1"/>
          </p:cNvSpPr>
          <p:nvPr>
            <p:ph type="body" idx="1"/>
          </p:nvPr>
        </p:nvSpPr>
        <p:spPr/>
        <p:txBody>
          <a:bodyPr/>
          <a:lstStyle/>
          <a:p>
            <a:r>
              <a:rPr lang="en-US"/>
              <a:t>My name is Ken Connor</a:t>
            </a:r>
          </a:p>
        </p:txBody>
      </p:sp>
      <p:pic>
        <p:nvPicPr>
          <p:cNvPr id="577541" name="Picture 5"/>
          <p:cNvPicPr>
            <a:picLocks noChangeAspect="1" noChangeArrowheads="1"/>
          </p:cNvPicPr>
          <p:nvPr/>
        </p:nvPicPr>
        <p:blipFill>
          <a:blip r:embed="rId2" cstate="print"/>
          <a:srcRect/>
          <a:stretch>
            <a:fillRect/>
          </a:stretch>
        </p:blipFill>
        <p:spPr bwMode="auto">
          <a:xfrm>
            <a:off x="2819400" y="6019800"/>
            <a:ext cx="2209800" cy="419100"/>
          </a:xfrm>
          <a:prstGeom prst="rect">
            <a:avLst/>
          </a:prstGeom>
          <a:noFill/>
          <a:ln w="9525">
            <a:noFill/>
            <a:miter lim="800000"/>
            <a:headEnd/>
            <a:tailEnd/>
          </a:ln>
          <a:effectLst/>
        </p:spPr>
      </p:pic>
      <p:sp>
        <p:nvSpPr>
          <p:cNvPr id="577545" name="Text Box 9"/>
          <p:cNvSpPr txBox="1">
            <a:spLocks noChangeArrowheads="1"/>
          </p:cNvSpPr>
          <p:nvPr/>
        </p:nvSpPr>
        <p:spPr bwMode="auto">
          <a:xfrm>
            <a:off x="5943600" y="1820863"/>
            <a:ext cx="2895600" cy="3785652"/>
          </a:xfrm>
          <a:prstGeom prst="rect">
            <a:avLst/>
          </a:prstGeom>
          <a:noFill/>
          <a:ln w="9525">
            <a:noFill/>
            <a:miter lim="800000"/>
            <a:headEnd/>
            <a:tailEnd/>
          </a:ln>
          <a:effectLst/>
        </p:spPr>
        <p:txBody>
          <a:bodyPr wrap="square">
            <a:spAutoFit/>
          </a:bodyPr>
          <a:lstStyle/>
          <a:p>
            <a:pPr>
              <a:spcBef>
                <a:spcPct val="50000"/>
              </a:spcBef>
            </a:pPr>
            <a:r>
              <a:rPr lang="en-US" sz="2400" dirty="0"/>
              <a:t>I am a Professor of </a:t>
            </a:r>
            <a:r>
              <a:rPr lang="en-US" sz="2400" dirty="0" smtClean="0"/>
              <a:t>Electrical, Computer, and Systems Engineering and Information Technology </a:t>
            </a:r>
            <a:r>
              <a:rPr lang="en-US" sz="2400" dirty="0"/>
              <a:t>at Rensselaer Polytechnic Institute in Troy, NY</a:t>
            </a:r>
          </a:p>
        </p:txBody>
      </p:sp>
      <p:pic>
        <p:nvPicPr>
          <p:cNvPr id="10" name="Picture 4"/>
          <p:cNvPicPr>
            <a:picLocks noChangeAspect="1" noChangeArrowheads="1"/>
          </p:cNvPicPr>
          <p:nvPr/>
        </p:nvPicPr>
        <p:blipFill>
          <a:blip r:embed="rId3" cstate="print"/>
          <a:srcRect/>
          <a:stretch>
            <a:fillRect/>
          </a:stretch>
        </p:blipFill>
        <p:spPr bwMode="auto">
          <a:xfrm>
            <a:off x="457200" y="2286000"/>
            <a:ext cx="4724400" cy="3543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Questions</a:t>
            </a:r>
            <a:endParaRPr lang="en-US" dirty="0"/>
          </a:p>
        </p:txBody>
      </p:sp>
      <p:sp>
        <p:nvSpPr>
          <p:cNvPr id="3" name="Content Placeholder 2"/>
          <p:cNvSpPr>
            <a:spLocks noGrp="1"/>
          </p:cNvSpPr>
          <p:nvPr>
            <p:ph idx="1"/>
          </p:nvPr>
        </p:nvSpPr>
        <p:spPr>
          <a:xfrm>
            <a:off x="457200" y="1066800"/>
            <a:ext cx="8458200" cy="5059363"/>
          </a:xfrm>
        </p:spPr>
        <p:txBody>
          <a:bodyPr/>
          <a:lstStyle/>
          <a:p>
            <a:pPr lvl="0"/>
            <a:r>
              <a:rPr lang="en-US" sz="2400" dirty="0" smtClean="0"/>
              <a:t>In the wake of 9/11 we have all become more aware of the possibility of catastrophic terrorism in the U.S.  Which do you personally find the scariest: biological, radiological, chemical or nuclear terrorism? Something else? Why?</a:t>
            </a:r>
          </a:p>
          <a:p>
            <a:pPr lvl="0"/>
            <a:r>
              <a:rPr lang="en-US" sz="2400" dirty="0" smtClean="0"/>
              <a:t>Around the beginning of the 20</a:t>
            </a:r>
            <a:r>
              <a:rPr lang="en-US" sz="2400" baseline="30000" dirty="0" smtClean="0"/>
              <a:t>th</a:t>
            </a:r>
            <a:r>
              <a:rPr lang="en-US" sz="2400" dirty="0" smtClean="0"/>
              <a:t> century, the U.S. passed “anti-trust” laws to prevent unfair “price gouging” by companies that have a monopoly position in a market. If found to be such a monopoly, offending companies can be “broken up” into a set of smaller companies – a successful use of this was the 1984 break up AT&amp;T into a long-distance company and 7 regional operating companies, for example. A more recent case against Microsoft failed; what is different? Doesn’t Microsoft have a monopoly since Windows (and Office) runs on more than 90% of PCs?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xEl>
                                              <p:pRg st="0" end="0"/>
                                            </p:txEl>
                                          </p:spTgt>
                                        </p:tgtEl>
                                      </p:cBhvr>
                                    </p:animEffect>
                                    <p:set>
                                      <p:cBhvr>
                                        <p:cTn id="7" dur="1" fill="hold">
                                          <p:stCondLst>
                                            <p:cond delay="1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Questions</a:t>
            </a:r>
            <a:endParaRPr lang="en-US" dirty="0"/>
          </a:p>
        </p:txBody>
      </p:sp>
      <p:sp>
        <p:nvSpPr>
          <p:cNvPr id="3" name="Content Placeholder 2"/>
          <p:cNvSpPr>
            <a:spLocks noGrp="1"/>
          </p:cNvSpPr>
          <p:nvPr>
            <p:ph idx="1"/>
          </p:nvPr>
        </p:nvSpPr>
        <p:spPr>
          <a:xfrm>
            <a:off x="457200" y="1066800"/>
            <a:ext cx="8229600" cy="5059363"/>
          </a:xfrm>
        </p:spPr>
        <p:txBody>
          <a:bodyPr/>
          <a:lstStyle/>
          <a:p>
            <a:pPr lvl="0"/>
            <a:r>
              <a:rPr lang="en-US" sz="2400" dirty="0" smtClean="0"/>
              <a:t>Some people, especially in Europe, are proposing strict application of the “precautionary principle” – the idea that no technology should be adopted until it has been proven to have </a:t>
            </a:r>
            <a:r>
              <a:rPr lang="en-US" sz="2400" b="1" i="1" dirty="0" smtClean="0"/>
              <a:t>no</a:t>
            </a:r>
            <a:r>
              <a:rPr lang="en-US" sz="2400" dirty="0" smtClean="0"/>
              <a:t> negative effects. How should we react to this? </a:t>
            </a:r>
          </a:p>
          <a:p>
            <a:pPr lvl="0"/>
            <a:r>
              <a:rPr lang="en-US" sz="2400" dirty="0" smtClean="0"/>
              <a:t>In the past the earth has been hit by large asteroids with catastrophic results (as in the case of the extinction of the dinosaurs). Should we deploy a system to destroy (or deflect) such asteroids? Why? </a:t>
            </a:r>
          </a:p>
          <a:p>
            <a:pPr lvl="0"/>
            <a:r>
              <a:rPr lang="en-US" sz="2400" dirty="0" smtClean="0"/>
              <a:t>There is a debate on whether we should store “high level” nuclear waste at Yucca Mountain; should we? Why?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xEl>
                                              <p:pRg st="1" end="1"/>
                                            </p:txEl>
                                          </p:spTgt>
                                        </p:tgtEl>
                                      </p:cBhvr>
                                    </p:animEffect>
                                    <p:set>
                                      <p:cBhvr>
                                        <p:cTn id="7" dur="1" fill="hold">
                                          <p:stCondLst>
                                            <p:cond delay="19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Questions</a:t>
            </a:r>
            <a:endParaRPr lang="en-US" dirty="0"/>
          </a:p>
        </p:txBody>
      </p:sp>
      <p:sp>
        <p:nvSpPr>
          <p:cNvPr id="3" name="Content Placeholder 2"/>
          <p:cNvSpPr>
            <a:spLocks noGrp="1"/>
          </p:cNvSpPr>
          <p:nvPr>
            <p:ph idx="1"/>
          </p:nvPr>
        </p:nvSpPr>
        <p:spPr>
          <a:xfrm>
            <a:off x="457200" y="1066800"/>
            <a:ext cx="8229600" cy="5059363"/>
          </a:xfrm>
        </p:spPr>
        <p:txBody>
          <a:bodyPr/>
          <a:lstStyle/>
          <a:p>
            <a:pPr lvl="0"/>
            <a:r>
              <a:rPr lang="en-US" sz="2400" dirty="0" smtClean="0"/>
              <a:t>There are many proposals for “renewable” energy sources to replace fossil fuels– wind, solar, geo-thermal, wave, hydro, biomass, etc. Isn’t this a “no brainer”? </a:t>
            </a:r>
          </a:p>
          <a:p>
            <a:pPr lvl="0"/>
            <a:endParaRPr lang="en-US" sz="2400" dirty="0" smtClean="0"/>
          </a:p>
          <a:p>
            <a:pPr lvl="0"/>
            <a:r>
              <a:rPr lang="en-US" sz="2400" dirty="0" smtClean="0"/>
              <a:t>For missions that will travel too far from the sun to use solar cells for power, NASA plans to use plutonium-based nuclear power plants on these missions. Given that rockets blow up from time to time, is this safe? </a:t>
            </a:r>
          </a:p>
          <a:p>
            <a:pPr lvl="0"/>
            <a:endParaRPr lang="en-US" sz="2400" dirty="0" smtClean="0"/>
          </a:p>
          <a:p>
            <a:pPr lvl="0"/>
            <a:r>
              <a:rPr lang="en-US" sz="2400" dirty="0" smtClean="0"/>
              <a:t>We currently get about 20% of our electricity from nuclear power plants. Should we increase or decrease this? Why? </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Questions</a:t>
            </a:r>
            <a:endParaRPr lang="en-US" dirty="0"/>
          </a:p>
        </p:txBody>
      </p:sp>
      <p:sp>
        <p:nvSpPr>
          <p:cNvPr id="3" name="Content Placeholder 2"/>
          <p:cNvSpPr>
            <a:spLocks noGrp="1"/>
          </p:cNvSpPr>
          <p:nvPr>
            <p:ph idx="1"/>
          </p:nvPr>
        </p:nvSpPr>
        <p:spPr>
          <a:xfrm>
            <a:off x="457200" y="1143000"/>
            <a:ext cx="8458200" cy="4983163"/>
          </a:xfrm>
        </p:spPr>
        <p:txBody>
          <a:bodyPr/>
          <a:lstStyle/>
          <a:p>
            <a:pPr lvl="0"/>
            <a:r>
              <a:rPr lang="en-US" sz="2400" dirty="0" smtClean="0"/>
              <a:t>Burning ethanol (in vehicles, for example) produces CO</a:t>
            </a:r>
            <a:r>
              <a:rPr lang="en-US" sz="2400" baseline="-25000" dirty="0" smtClean="0"/>
              <a:t>2</a:t>
            </a:r>
            <a:r>
              <a:rPr lang="en-US" sz="2400" dirty="0" smtClean="0"/>
              <a:t>, </a:t>
            </a:r>
            <a:r>
              <a:rPr lang="en-US" sz="2400" i="1" dirty="0" smtClean="0"/>
              <a:t>but</a:t>
            </a:r>
            <a:r>
              <a:rPr lang="en-US" sz="2400" dirty="0" smtClean="0"/>
              <a:t> in the US ethanol is produced from corn and as the corn grows the process of photosynthesis removes CO</a:t>
            </a:r>
            <a:r>
              <a:rPr lang="en-US" sz="2400" baseline="-25000" dirty="0" smtClean="0"/>
              <a:t>2 </a:t>
            </a:r>
            <a:r>
              <a:rPr lang="en-US" sz="2400" dirty="0" smtClean="0"/>
              <a:t>from the atmosphere. In short, there is no </a:t>
            </a:r>
            <a:r>
              <a:rPr lang="en-US" sz="2400" i="1" dirty="0" smtClean="0"/>
              <a:t>new</a:t>
            </a:r>
            <a:r>
              <a:rPr lang="en-US" sz="2400" dirty="0" smtClean="0"/>
              <a:t> CO</a:t>
            </a:r>
            <a:r>
              <a:rPr lang="en-US" sz="2400" baseline="-25000" dirty="0" smtClean="0"/>
              <a:t>2</a:t>
            </a:r>
            <a:r>
              <a:rPr lang="en-US" sz="2400" dirty="0" smtClean="0"/>
              <a:t> introduced – and indeed, in net maybe even a little is removed. Shouldn’t we be pushing for a massive switch from petroleum-based fuels to corn-based ethanol? </a:t>
            </a:r>
          </a:p>
          <a:p>
            <a:pPr lvl="0"/>
            <a:endParaRPr lang="en-US" sz="2400" dirty="0" smtClean="0"/>
          </a:p>
          <a:p>
            <a:pPr lvl="0"/>
            <a:r>
              <a:rPr lang="en-US" sz="2400" dirty="0" smtClean="0"/>
              <a:t>This isn’t a public policy question, but have you noticed that at the grocery store you queue up for a particular cash register, but at the bank there is generally one queue and the person at the head of it goes to whichever teller becomes free next? Why the difference? In fact, does it make a difference?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xEl>
                                              <p:pRg st="2" end="2"/>
                                            </p:txEl>
                                          </p:spTgt>
                                        </p:tgtEl>
                                      </p:cBhvr>
                                    </p:animEffect>
                                    <p:set>
                                      <p:cBhvr>
                                        <p:cTn id="7" dur="1" fill="hold">
                                          <p:stCondLst>
                                            <p:cond delay="19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Questions</a:t>
            </a:r>
            <a:endParaRPr lang="en-US" dirty="0"/>
          </a:p>
        </p:txBody>
      </p:sp>
      <p:sp>
        <p:nvSpPr>
          <p:cNvPr id="3" name="Content Placeholder 2"/>
          <p:cNvSpPr>
            <a:spLocks noGrp="1"/>
          </p:cNvSpPr>
          <p:nvPr>
            <p:ph idx="1"/>
          </p:nvPr>
        </p:nvSpPr>
        <p:spPr>
          <a:xfrm>
            <a:off x="457200" y="1143000"/>
            <a:ext cx="8229600" cy="4983163"/>
          </a:xfrm>
        </p:spPr>
        <p:txBody>
          <a:bodyPr/>
          <a:lstStyle/>
          <a:p>
            <a:pPr lvl="0"/>
            <a:r>
              <a:rPr lang="en-US" sz="2400" dirty="0" smtClean="0"/>
              <a:t>This isn’t a public policy question either, but what is the purpose of the brakes in your car? If you are an engineer, or responsible for certain public policies, it’s </a:t>
            </a:r>
            <a:r>
              <a:rPr lang="en-US" sz="2400" i="1" dirty="0" smtClean="0"/>
              <a:t>really</a:t>
            </a:r>
            <a:r>
              <a:rPr lang="en-US" sz="2400" dirty="0" smtClean="0"/>
              <a:t> important that you get the answer to this right!</a:t>
            </a:r>
          </a:p>
          <a:p>
            <a:pPr lvl="0"/>
            <a:endParaRPr lang="en-US" sz="2400" dirty="0" smtClean="0"/>
          </a:p>
          <a:p>
            <a:pPr lvl="0"/>
            <a:r>
              <a:rPr lang="en-US" sz="2400" dirty="0" smtClean="0"/>
              <a:t>Recently (November of 2006) the EPA, concerned about unanticipated negative effects of </a:t>
            </a:r>
            <a:r>
              <a:rPr lang="en-US" sz="2400" dirty="0" err="1" smtClean="0"/>
              <a:t>nano</a:t>
            </a:r>
            <a:r>
              <a:rPr lang="en-US" sz="2400" dirty="0" smtClean="0"/>
              <a:t>-technology, banned the sale of products containing </a:t>
            </a:r>
            <a:r>
              <a:rPr lang="en-US" sz="2400" dirty="0" err="1" smtClean="0"/>
              <a:t>nano</a:t>
            </a:r>
            <a:r>
              <a:rPr lang="en-US" sz="2400" dirty="0" smtClean="0"/>
              <a:t>-sized silver particles as anti-microbial agents </a:t>
            </a:r>
            <a:r>
              <a:rPr lang="en-US" sz="2400" i="1" dirty="0" smtClean="0"/>
              <a:t>unless</a:t>
            </a:r>
            <a:r>
              <a:rPr lang="en-US" sz="2400" dirty="0" smtClean="0"/>
              <a:t> they could be shown to have no negative impact on the environment. Bravo to the EPA, right?</a:t>
            </a:r>
          </a:p>
          <a:p>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xEl>
                                              <p:pRg st="0" end="0"/>
                                            </p:txEl>
                                          </p:spTgt>
                                        </p:tgtEl>
                                      </p:cBhvr>
                                    </p:animEffect>
                                    <p:set>
                                      <p:cBhvr>
                                        <p:cTn id="7" dur="1" fill="hold">
                                          <p:stCondLst>
                                            <p:cond delay="1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Questions</a:t>
            </a:r>
            <a:endParaRPr lang="en-US" dirty="0"/>
          </a:p>
        </p:txBody>
      </p:sp>
      <p:sp>
        <p:nvSpPr>
          <p:cNvPr id="3" name="Content Placeholder 2"/>
          <p:cNvSpPr>
            <a:spLocks noGrp="1"/>
          </p:cNvSpPr>
          <p:nvPr>
            <p:ph idx="1"/>
          </p:nvPr>
        </p:nvSpPr>
        <p:spPr>
          <a:xfrm>
            <a:off x="457200" y="1143000"/>
            <a:ext cx="8229600" cy="4983163"/>
          </a:xfrm>
        </p:spPr>
        <p:txBody>
          <a:bodyPr/>
          <a:lstStyle/>
          <a:p>
            <a:pPr lvl="0"/>
            <a:r>
              <a:rPr lang="en-US" sz="2400" dirty="0" smtClean="0"/>
              <a:t>Trace amounts of other elements can be measured with extreme precision in the lead used to make bullets. Thus, for many years, the lead in the bullets used in a crime were compared to those found, for example, in a suspect’s possession. These comparisons were used as evidence in trials to prove the guilt or innocence of the suspect. Recently, however, the courts have disallowed bullet lead evidence. Is somebody off their rocker? There is no question that the comparisons are precise enough to unambiguously determine whether two bullets came from the same batch of lead, so why are the courts giving up this tool to convict guilty persons?</a:t>
            </a:r>
          </a:p>
          <a:p>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xEl>
                                              <p:pRg st="0" end="0"/>
                                            </p:txEl>
                                          </p:spTgt>
                                        </p:tgtEl>
                                      </p:cBhvr>
                                    </p:animEffect>
                                    <p:set>
                                      <p:cBhvr>
                                        <p:cTn id="7" dur="1" fill="hold">
                                          <p:stCondLst>
                                            <p:cond delay="1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Questions</a:t>
            </a:r>
            <a:endParaRPr lang="en-US" dirty="0"/>
          </a:p>
        </p:txBody>
      </p:sp>
      <p:sp>
        <p:nvSpPr>
          <p:cNvPr id="3" name="Content Placeholder 2"/>
          <p:cNvSpPr>
            <a:spLocks noGrp="1"/>
          </p:cNvSpPr>
          <p:nvPr>
            <p:ph idx="1"/>
          </p:nvPr>
        </p:nvSpPr>
        <p:spPr>
          <a:xfrm>
            <a:off x="457200" y="1143000"/>
            <a:ext cx="8229600" cy="4983163"/>
          </a:xfrm>
        </p:spPr>
        <p:txBody>
          <a:bodyPr/>
          <a:lstStyle/>
          <a:p>
            <a:pPr lvl="0"/>
            <a:r>
              <a:rPr lang="en-US" sz="2400" dirty="0" smtClean="0"/>
              <a:t>Some people now carry their own cups to Starbucks rather than use the paper ones provided by the coffee vendor. This saves paper (hence, trees) and reduces the amount of material added to land fills. Shouldn’t we all do this?</a:t>
            </a:r>
          </a:p>
          <a:p>
            <a:pPr lvl="0"/>
            <a:endParaRPr lang="en-US" sz="2400" dirty="0" smtClean="0"/>
          </a:p>
          <a:p>
            <a:pPr lvl="0"/>
            <a:r>
              <a:rPr lang="en-US" sz="2400" dirty="0" smtClean="0"/>
              <a:t>Despite 20+ years of talking about the poor quality of K-12 education in the US, and the demonstrably terrible performance of our students compared with those from other countries, things have only gotten worse. When are we going to bite the bullet and fix the system?</a:t>
            </a:r>
          </a:p>
          <a:p>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xEl>
                                              <p:pRg st="0" end="0"/>
                                            </p:txEl>
                                          </p:spTgt>
                                        </p:tgtEl>
                                      </p:cBhvr>
                                    </p:animEffect>
                                    <p:set>
                                      <p:cBhvr>
                                        <p:cTn id="7" dur="1" fill="hold">
                                          <p:stCondLst>
                                            <p:cond delay="1999"/>
                                          </p:stCondLst>
                                        </p:cTn>
                                        <p:tgtEl>
                                          <p:spTgt spid="3">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3">
                                            <p:txEl>
                                              <p:pRg st="2" end="2"/>
                                            </p:txEl>
                                          </p:spTgt>
                                        </p:tgtEl>
                                      </p:cBhvr>
                                    </p:animEffect>
                                    <p:set>
                                      <p:cBhvr>
                                        <p:cTn id="10" dur="1" fill="hold">
                                          <p:stCondLst>
                                            <p:cond delay="19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Thinking Like an Engineer</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Thinking Like an Engineer: Systems</a:t>
            </a:r>
            <a:endParaRPr lang="en-US" dirty="0"/>
          </a:p>
        </p:txBody>
      </p:sp>
      <p:sp>
        <p:nvSpPr>
          <p:cNvPr id="3" name="Content Placeholder 2"/>
          <p:cNvSpPr>
            <a:spLocks noGrp="1"/>
          </p:cNvSpPr>
          <p:nvPr>
            <p:ph idx="1"/>
          </p:nvPr>
        </p:nvSpPr>
        <p:spPr>
          <a:xfrm>
            <a:off x="457200" y="1600200"/>
            <a:ext cx="8229600" cy="4571999"/>
          </a:xfrm>
        </p:spPr>
        <p:txBody>
          <a:bodyPr/>
          <a:lstStyle/>
          <a:p>
            <a:r>
              <a:rPr lang="en-US" dirty="0" smtClean="0"/>
              <a:t>What is a system?</a:t>
            </a:r>
          </a:p>
          <a:p>
            <a:endParaRPr lang="en-US" dirty="0" smtClean="0"/>
          </a:p>
          <a:p>
            <a:endParaRPr lang="en-US" dirty="0" smtClean="0"/>
          </a:p>
          <a:p>
            <a:endParaRPr lang="en-US" dirty="0" smtClean="0"/>
          </a:p>
          <a:p>
            <a:endParaRPr lang="en-US" dirty="0" smtClean="0"/>
          </a:p>
          <a:p>
            <a:endParaRPr lang="en-US" dirty="0" smtClean="0"/>
          </a:p>
          <a:p>
            <a:r>
              <a:rPr lang="en-US" dirty="0" smtClean="0"/>
              <a:t>Can we think of any examples?</a:t>
            </a:r>
            <a:endParaRPr lang="en-US" dirty="0"/>
          </a:p>
        </p:txBody>
      </p:sp>
      <p:sp>
        <p:nvSpPr>
          <p:cNvPr id="5" name="TextBox 4"/>
          <p:cNvSpPr txBox="1"/>
          <p:nvPr/>
        </p:nvSpPr>
        <p:spPr>
          <a:xfrm>
            <a:off x="457200" y="2743200"/>
            <a:ext cx="8305800" cy="2215991"/>
          </a:xfrm>
          <a:prstGeom prst="rect">
            <a:avLst/>
          </a:prstGeom>
          <a:noFill/>
        </p:spPr>
        <p:txBody>
          <a:bodyPr wrap="square" rtlCol="0">
            <a:spAutoFit/>
          </a:bodyPr>
          <a:lstStyle/>
          <a:p>
            <a:r>
              <a:rPr lang="en-US" sz="2400" b="1" dirty="0" smtClean="0"/>
              <a:t>Concept: </a:t>
            </a:r>
            <a:r>
              <a:rPr lang="en-US" sz="2400" dirty="0" smtClean="0"/>
              <a:t>A </a:t>
            </a:r>
            <a:r>
              <a:rPr lang="en-US" sz="2400" i="1" dirty="0" smtClean="0"/>
              <a:t>system</a:t>
            </a:r>
            <a:r>
              <a:rPr lang="en-US" sz="2400" dirty="0" smtClean="0"/>
              <a:t> is something made from a collection of simpler things – usually called components, parts, or subsystems. Each part has a function and the collection of parts have relations among them that let the assemblage accomplish some larger function.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Examples</a:t>
            </a:r>
            <a:endParaRPr lang="en-US" dirty="0"/>
          </a:p>
        </p:txBody>
      </p:sp>
      <p:pic>
        <p:nvPicPr>
          <p:cNvPr id="69634" name="Picture 2"/>
          <p:cNvPicPr>
            <a:picLocks noChangeAspect="1" noChangeArrowheads="1"/>
          </p:cNvPicPr>
          <p:nvPr/>
        </p:nvPicPr>
        <p:blipFill>
          <a:blip r:embed="rId2" cstate="print"/>
          <a:srcRect/>
          <a:stretch>
            <a:fillRect/>
          </a:stretch>
        </p:blipFill>
        <p:spPr bwMode="auto">
          <a:xfrm>
            <a:off x="228600" y="990600"/>
            <a:ext cx="2849920" cy="2285999"/>
          </a:xfrm>
          <a:prstGeom prst="rect">
            <a:avLst/>
          </a:prstGeom>
          <a:noFill/>
          <a:ln w="9525">
            <a:noFill/>
            <a:miter lim="800000"/>
            <a:headEnd/>
            <a:tailEnd/>
          </a:ln>
        </p:spPr>
      </p:pic>
      <p:pic>
        <p:nvPicPr>
          <p:cNvPr id="69635" name="Picture 3"/>
          <p:cNvPicPr>
            <a:picLocks noChangeAspect="1" noChangeArrowheads="1"/>
          </p:cNvPicPr>
          <p:nvPr/>
        </p:nvPicPr>
        <p:blipFill>
          <a:blip r:embed="rId3" cstate="print"/>
          <a:srcRect/>
          <a:stretch>
            <a:fillRect/>
          </a:stretch>
        </p:blipFill>
        <p:spPr bwMode="auto">
          <a:xfrm>
            <a:off x="5257800" y="914400"/>
            <a:ext cx="3552825" cy="2914650"/>
          </a:xfrm>
          <a:prstGeom prst="rect">
            <a:avLst/>
          </a:prstGeom>
          <a:noFill/>
          <a:ln w="9525">
            <a:noFill/>
            <a:miter lim="800000"/>
            <a:headEnd/>
            <a:tailEnd/>
          </a:ln>
        </p:spPr>
      </p:pic>
      <p:pic>
        <p:nvPicPr>
          <p:cNvPr id="69636" name="Picture 4"/>
          <p:cNvPicPr>
            <a:picLocks noChangeAspect="1" noChangeArrowheads="1"/>
          </p:cNvPicPr>
          <p:nvPr/>
        </p:nvPicPr>
        <p:blipFill>
          <a:blip r:embed="rId4" cstate="print"/>
          <a:srcRect/>
          <a:stretch>
            <a:fillRect/>
          </a:stretch>
        </p:blipFill>
        <p:spPr bwMode="auto">
          <a:xfrm>
            <a:off x="5257800" y="3962400"/>
            <a:ext cx="3686175" cy="2423183"/>
          </a:xfrm>
          <a:prstGeom prst="rect">
            <a:avLst/>
          </a:prstGeom>
          <a:noFill/>
          <a:ln w="9525">
            <a:noFill/>
            <a:miter lim="800000"/>
            <a:headEnd/>
            <a:tailEnd/>
          </a:ln>
        </p:spPr>
      </p:pic>
      <p:pic>
        <p:nvPicPr>
          <p:cNvPr id="69637" name="Picture 5"/>
          <p:cNvPicPr>
            <a:picLocks noChangeAspect="1" noChangeArrowheads="1"/>
          </p:cNvPicPr>
          <p:nvPr/>
        </p:nvPicPr>
        <p:blipFill>
          <a:blip r:embed="rId5" cstate="print"/>
          <a:srcRect/>
          <a:stretch>
            <a:fillRect/>
          </a:stretch>
        </p:blipFill>
        <p:spPr bwMode="auto">
          <a:xfrm>
            <a:off x="2667000" y="2590800"/>
            <a:ext cx="2287325" cy="4110038"/>
          </a:xfrm>
          <a:prstGeom prst="rect">
            <a:avLst/>
          </a:prstGeom>
          <a:noFill/>
          <a:ln w="9525">
            <a:noFill/>
            <a:miter lim="800000"/>
            <a:headEnd/>
            <a:tailEnd/>
          </a:ln>
        </p:spPr>
      </p:pic>
      <p:pic>
        <p:nvPicPr>
          <p:cNvPr id="69638" name="Picture 6"/>
          <p:cNvPicPr>
            <a:picLocks noChangeAspect="1" noChangeArrowheads="1"/>
          </p:cNvPicPr>
          <p:nvPr/>
        </p:nvPicPr>
        <p:blipFill>
          <a:blip r:embed="rId6" cstate="print"/>
          <a:srcRect/>
          <a:stretch>
            <a:fillRect/>
          </a:stretch>
        </p:blipFill>
        <p:spPr bwMode="auto">
          <a:xfrm>
            <a:off x="609600" y="3276600"/>
            <a:ext cx="1816302" cy="3195638"/>
          </a:xfrm>
          <a:prstGeom prst="rect">
            <a:avLst/>
          </a:prstGeom>
          <a:noFill/>
          <a:ln w="9525">
            <a:noFill/>
            <a:miter lim="800000"/>
            <a:headEnd/>
            <a:tailEnd/>
          </a:ln>
        </p:spPr>
      </p:pic>
      <p:pic>
        <p:nvPicPr>
          <p:cNvPr id="69639" name="Picture 7"/>
          <p:cNvPicPr>
            <a:picLocks noChangeAspect="1" noChangeArrowheads="1"/>
          </p:cNvPicPr>
          <p:nvPr/>
        </p:nvPicPr>
        <p:blipFill>
          <a:blip r:embed="rId7" cstate="print"/>
          <a:srcRect/>
          <a:stretch>
            <a:fillRect/>
          </a:stretch>
        </p:blipFill>
        <p:spPr bwMode="auto">
          <a:xfrm>
            <a:off x="3352800" y="856130"/>
            <a:ext cx="1804988" cy="1698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en-US"/>
              <a:t>K. A. Connor</a:t>
            </a:r>
          </a:p>
        </p:txBody>
      </p:sp>
      <p:sp>
        <p:nvSpPr>
          <p:cNvPr id="578562" name="Rectangle 2"/>
          <p:cNvSpPr>
            <a:spLocks noGrp="1" noChangeArrowheads="1"/>
          </p:cNvSpPr>
          <p:nvPr>
            <p:ph type="title"/>
          </p:nvPr>
        </p:nvSpPr>
        <p:spPr/>
        <p:txBody>
          <a:bodyPr/>
          <a:lstStyle/>
          <a:p>
            <a:r>
              <a:rPr lang="en-US"/>
              <a:t>Who Am I?</a:t>
            </a:r>
          </a:p>
        </p:txBody>
      </p:sp>
      <p:sp>
        <p:nvSpPr>
          <p:cNvPr id="578563" name="Rectangle 3"/>
          <p:cNvSpPr>
            <a:spLocks noGrp="1" noChangeArrowheads="1"/>
          </p:cNvSpPr>
          <p:nvPr>
            <p:ph type="body" idx="1"/>
          </p:nvPr>
        </p:nvSpPr>
        <p:spPr/>
        <p:txBody>
          <a:bodyPr/>
          <a:lstStyle/>
          <a:p>
            <a:r>
              <a:rPr lang="en-US" dirty="0"/>
              <a:t>My name is Ken Connor</a:t>
            </a:r>
          </a:p>
          <a:p>
            <a:r>
              <a:rPr lang="en-US" dirty="0"/>
              <a:t>I was born in </a:t>
            </a:r>
            <a:r>
              <a:rPr lang="en-US" dirty="0" smtClean="0"/>
              <a:t>Madison, WI </a:t>
            </a:r>
            <a:endParaRPr lang="en-US" dirty="0"/>
          </a:p>
        </p:txBody>
      </p:sp>
      <p:pic>
        <p:nvPicPr>
          <p:cNvPr id="578564" name="Picture 4"/>
          <p:cNvPicPr>
            <a:picLocks noChangeAspect="1" noChangeArrowheads="1"/>
          </p:cNvPicPr>
          <p:nvPr/>
        </p:nvPicPr>
        <p:blipFill>
          <a:blip r:embed="rId2" cstate="print"/>
          <a:srcRect/>
          <a:stretch>
            <a:fillRect/>
          </a:stretch>
        </p:blipFill>
        <p:spPr bwMode="auto">
          <a:xfrm>
            <a:off x="6324600" y="1447800"/>
            <a:ext cx="2409825" cy="4210050"/>
          </a:xfrm>
          <a:prstGeom prst="rect">
            <a:avLst/>
          </a:prstGeom>
          <a:noFill/>
          <a:ln w="9525">
            <a:noFill/>
            <a:miter lim="800000"/>
            <a:headEnd/>
            <a:tailEnd/>
          </a:ln>
          <a:effectLst/>
        </p:spPr>
      </p:pic>
      <p:pic>
        <p:nvPicPr>
          <p:cNvPr id="578565" name="Picture 5"/>
          <p:cNvPicPr>
            <a:picLocks noChangeAspect="1" noChangeArrowheads="1"/>
          </p:cNvPicPr>
          <p:nvPr/>
        </p:nvPicPr>
        <p:blipFill>
          <a:blip r:embed="rId3" cstate="print"/>
          <a:srcRect/>
          <a:stretch>
            <a:fillRect/>
          </a:stretch>
        </p:blipFill>
        <p:spPr bwMode="auto">
          <a:xfrm>
            <a:off x="1447800" y="2819400"/>
            <a:ext cx="4572000" cy="3430588"/>
          </a:xfrm>
          <a:prstGeom prst="rect">
            <a:avLst/>
          </a:prstGeom>
          <a:noFill/>
          <a:ln w="9525">
            <a:noFill/>
            <a:miter lim="800000"/>
            <a:headEnd/>
            <a:tailEnd/>
          </a:ln>
          <a:effectLst/>
        </p:spPr>
      </p:pic>
      <p:sp>
        <p:nvSpPr>
          <p:cNvPr id="578566" name="Oval 6"/>
          <p:cNvSpPr>
            <a:spLocks noChangeArrowheads="1"/>
          </p:cNvSpPr>
          <p:nvPr/>
        </p:nvSpPr>
        <p:spPr bwMode="auto">
          <a:xfrm>
            <a:off x="3276600" y="3657600"/>
            <a:ext cx="1066800" cy="1219200"/>
          </a:xfrm>
          <a:prstGeom prst="ellipse">
            <a:avLst/>
          </a:prstGeom>
          <a:noFill/>
          <a:ln w="57150">
            <a:solidFill>
              <a:srgbClr val="FF3300"/>
            </a:solidFill>
            <a:round/>
            <a:headEnd/>
            <a:tailEnd/>
          </a:ln>
          <a:effectLst/>
        </p:spPr>
        <p:txBody>
          <a:bodyPr wrap="none" anchor="ctr"/>
          <a:lstStyle/>
          <a:p>
            <a:endParaRPr lang="en-US"/>
          </a:p>
        </p:txBody>
      </p:sp>
      <p:sp>
        <p:nvSpPr>
          <p:cNvPr id="578567" name="Oval 7"/>
          <p:cNvSpPr>
            <a:spLocks noChangeArrowheads="1"/>
          </p:cNvSpPr>
          <p:nvPr/>
        </p:nvSpPr>
        <p:spPr bwMode="auto">
          <a:xfrm>
            <a:off x="7162800" y="3200400"/>
            <a:ext cx="1066800" cy="1219200"/>
          </a:xfrm>
          <a:prstGeom prst="ellipse">
            <a:avLst/>
          </a:prstGeom>
          <a:noFill/>
          <a:ln w="57150">
            <a:solidFill>
              <a:srgbClr val="FF3300"/>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85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8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6" grpId="0" animBg="1"/>
      <p:bldP spid="57856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Concepts</a:t>
            </a:r>
            <a:endParaRPr lang="en-US" dirty="0"/>
          </a:p>
        </p:txBody>
      </p:sp>
      <p:sp>
        <p:nvSpPr>
          <p:cNvPr id="4" name="TextBox 3"/>
          <p:cNvSpPr txBox="1"/>
          <p:nvPr/>
        </p:nvSpPr>
        <p:spPr>
          <a:xfrm>
            <a:off x="457200" y="1143000"/>
            <a:ext cx="8534400" cy="1846659"/>
          </a:xfrm>
          <a:prstGeom prst="rect">
            <a:avLst/>
          </a:prstGeom>
          <a:noFill/>
        </p:spPr>
        <p:txBody>
          <a:bodyPr wrap="square" rtlCol="0">
            <a:spAutoFit/>
          </a:bodyPr>
          <a:lstStyle/>
          <a:p>
            <a:r>
              <a:rPr lang="en-US" sz="2400" b="1" dirty="0" smtClean="0"/>
              <a:t>Concept: </a:t>
            </a:r>
            <a:r>
              <a:rPr lang="en-US" sz="2400" dirty="0" smtClean="0"/>
              <a:t>A crucial characteristic of a </a:t>
            </a:r>
            <a:r>
              <a:rPr lang="en-US" sz="2400" i="1" dirty="0" smtClean="0"/>
              <a:t>good</a:t>
            </a:r>
            <a:r>
              <a:rPr lang="en-US" sz="2400" dirty="0" smtClean="0"/>
              <a:t> system design is that you can understand how the whole works by knowing just </a:t>
            </a:r>
            <a:r>
              <a:rPr lang="en-US" sz="2400" b="1" i="1" dirty="0" smtClean="0"/>
              <a:t>what</a:t>
            </a:r>
            <a:r>
              <a:rPr lang="en-US" sz="2400" dirty="0" smtClean="0"/>
              <a:t> its components do and their </a:t>
            </a:r>
            <a:r>
              <a:rPr lang="en-US" sz="2400" b="1" i="1" dirty="0" smtClean="0"/>
              <a:t>relationship</a:t>
            </a:r>
            <a:r>
              <a:rPr lang="en-US" sz="2400" dirty="0" smtClean="0"/>
              <a:t> to each other, but not </a:t>
            </a:r>
            <a:r>
              <a:rPr lang="en-US" sz="2400" b="1" i="1" dirty="0" smtClean="0"/>
              <a:t>how</a:t>
            </a:r>
            <a:r>
              <a:rPr lang="en-US" sz="2400" dirty="0" smtClean="0"/>
              <a:t> they do what they do</a:t>
            </a:r>
            <a:r>
              <a:rPr lang="en-US" sz="2400" b="1" dirty="0" smtClean="0"/>
              <a:t>. </a:t>
            </a:r>
            <a:endParaRPr lang="en-US" sz="2400" dirty="0" smtClean="0"/>
          </a:p>
          <a:p>
            <a:endParaRPr lang="en-US" dirty="0"/>
          </a:p>
        </p:txBody>
      </p:sp>
      <p:sp>
        <p:nvSpPr>
          <p:cNvPr id="6" name="TextBox 5"/>
          <p:cNvSpPr txBox="1"/>
          <p:nvPr/>
        </p:nvSpPr>
        <p:spPr>
          <a:xfrm>
            <a:off x="381000" y="3048000"/>
            <a:ext cx="8305800" cy="2862322"/>
          </a:xfrm>
          <a:prstGeom prst="rect">
            <a:avLst/>
          </a:prstGeom>
          <a:noFill/>
        </p:spPr>
        <p:txBody>
          <a:bodyPr wrap="square" rtlCol="0">
            <a:spAutoFit/>
          </a:bodyPr>
          <a:lstStyle/>
          <a:p>
            <a:r>
              <a:rPr lang="en-US" dirty="0" smtClean="0"/>
              <a:t>The concept of a system is useful in designing things as well as in analyzing how an extant system works. Let’s consider design first. When engineers design a complex device – say the next commercial airliner from Boeing – they will first describe its components (wings, engines, etc.) and how they interact at a fairly abstract level. Then separate design teams will be assigned to the separate components and, in parallel, the teams will consider alternative implementations for their component. Since something like a commercial airliner is very complex, it’s likely that this process of “system decomposition” and design will proceed through many levels before concrete decisions will be made. But in the end, the idea is to find the best implementation of each component.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Concepts</a:t>
            </a:r>
            <a:endParaRPr lang="en-US" dirty="0"/>
          </a:p>
        </p:txBody>
      </p:sp>
      <p:sp>
        <p:nvSpPr>
          <p:cNvPr id="4" name="TextBox 3"/>
          <p:cNvSpPr txBox="1"/>
          <p:nvPr/>
        </p:nvSpPr>
        <p:spPr>
          <a:xfrm>
            <a:off x="457200" y="1447800"/>
            <a:ext cx="8229600" cy="1846659"/>
          </a:xfrm>
          <a:prstGeom prst="rect">
            <a:avLst/>
          </a:prstGeom>
          <a:noFill/>
        </p:spPr>
        <p:txBody>
          <a:bodyPr wrap="square" rtlCol="0">
            <a:spAutoFit/>
          </a:bodyPr>
          <a:lstStyle/>
          <a:p>
            <a:r>
              <a:rPr lang="en-US" sz="2400" b="1" dirty="0" smtClean="0"/>
              <a:t>Concept:</a:t>
            </a:r>
            <a:r>
              <a:rPr lang="en-US" sz="2400" dirty="0" smtClean="0"/>
              <a:t> To evaluate whether one implementation of a component of a system is better than another, you must evaluate the two in the </a:t>
            </a:r>
            <a:r>
              <a:rPr lang="en-US" sz="2400" b="1" i="1" dirty="0" smtClean="0"/>
              <a:t>context of the whole system </a:t>
            </a:r>
            <a:r>
              <a:rPr lang="en-US" sz="2400" dirty="0" smtClean="0"/>
              <a:t>in which they will be a part.</a:t>
            </a:r>
          </a:p>
          <a:p>
            <a:endParaRPr lang="en-US" dirty="0"/>
          </a:p>
        </p:txBody>
      </p:sp>
      <p:sp>
        <p:nvSpPr>
          <p:cNvPr id="5" name="TextBox 4"/>
          <p:cNvSpPr txBox="1"/>
          <p:nvPr/>
        </p:nvSpPr>
        <p:spPr>
          <a:xfrm>
            <a:off x="381000" y="3429000"/>
            <a:ext cx="8382000" cy="2985433"/>
          </a:xfrm>
          <a:prstGeom prst="rect">
            <a:avLst/>
          </a:prstGeom>
          <a:noFill/>
        </p:spPr>
        <p:txBody>
          <a:bodyPr wrap="square" rtlCol="0">
            <a:spAutoFit/>
          </a:bodyPr>
          <a:lstStyle/>
          <a:p>
            <a:r>
              <a:rPr lang="en-US" dirty="0" smtClean="0"/>
              <a:t>A refrigerator is a refrigerator, right? Well, yes, but the best refrigerator for an ocean liner and the best refrigerator for the space shuttle will be very different. The one for the ocean liner will be </a:t>
            </a:r>
            <a:r>
              <a:rPr lang="en-US" i="1" dirty="0" smtClean="0"/>
              <a:t>big</a:t>
            </a:r>
            <a:r>
              <a:rPr lang="en-US" dirty="0" smtClean="0"/>
              <a:t>, and its weight and power consumption won’t matter much. Exactly the opposite is true for the one for the space shuttle. Moreover the “operating environment” in space is cold, so there may be some design options available to the designer of the shuttle refrigerator that aren’t available to the designer of the ocean liner refrigerator. The point is that what makes one design of a component better than another comes from the context of the system within which it is used. There is no universal “best” for all contexts.</a:t>
            </a:r>
          </a:p>
          <a:p>
            <a:r>
              <a:rPr lang="en-US" sz="1400" dirty="0" smtClean="0"/>
              <a:t> </a:t>
            </a:r>
          </a:p>
          <a:p>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Systems</a:t>
            </a:r>
            <a:endParaRPr lang="en-US" dirty="0"/>
          </a:p>
        </p:txBody>
      </p:sp>
      <p:sp>
        <p:nvSpPr>
          <p:cNvPr id="4" name="TextBox 3"/>
          <p:cNvSpPr txBox="1"/>
          <p:nvPr/>
        </p:nvSpPr>
        <p:spPr>
          <a:xfrm>
            <a:off x="381000" y="1524000"/>
            <a:ext cx="3810000" cy="4524315"/>
          </a:xfrm>
          <a:prstGeom prst="rect">
            <a:avLst/>
          </a:prstGeom>
          <a:noFill/>
        </p:spPr>
        <p:txBody>
          <a:bodyPr wrap="square" rtlCol="0">
            <a:spAutoFit/>
          </a:bodyPr>
          <a:lstStyle/>
          <a:p>
            <a:r>
              <a:rPr lang="en-US" dirty="0" smtClean="0"/>
              <a:t>Most natural objects are systems. Our bodies are systems with components such as the circulatory systems, the lungs, the liver, etc. Many of these are also a system, so our bodies are really an example of a system of systems. As with the artificial systems built by engineers, to understand the macroscopic operation of the body we only need to know what each subsystem </a:t>
            </a:r>
            <a:r>
              <a:rPr lang="en-US" i="1" dirty="0" smtClean="0"/>
              <a:t>does</a:t>
            </a:r>
            <a:r>
              <a:rPr lang="en-US" dirty="0" smtClean="0"/>
              <a:t>, not how it does it. Only when we want to know, for example, how a subsystem such as the heart works do we need to learn about its various chambers and valves. </a:t>
            </a:r>
            <a:endParaRPr lang="en-US" dirty="0"/>
          </a:p>
        </p:txBody>
      </p:sp>
      <p:pic>
        <p:nvPicPr>
          <p:cNvPr id="70658" name="Picture 2"/>
          <p:cNvPicPr>
            <a:picLocks noChangeAspect="1" noChangeArrowheads="1"/>
          </p:cNvPicPr>
          <p:nvPr/>
        </p:nvPicPr>
        <p:blipFill>
          <a:blip r:embed="rId2" cstate="print"/>
          <a:srcRect/>
          <a:stretch>
            <a:fillRect/>
          </a:stretch>
        </p:blipFill>
        <p:spPr bwMode="auto">
          <a:xfrm>
            <a:off x="4233085" y="1371600"/>
            <a:ext cx="4672117"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Concepts</a:t>
            </a:r>
            <a:endParaRPr lang="en-US" dirty="0"/>
          </a:p>
        </p:txBody>
      </p:sp>
      <p:sp>
        <p:nvSpPr>
          <p:cNvPr id="4" name="TextBox 3"/>
          <p:cNvSpPr txBox="1"/>
          <p:nvPr/>
        </p:nvSpPr>
        <p:spPr>
          <a:xfrm>
            <a:off x="304800" y="1219200"/>
            <a:ext cx="8382000" cy="1846659"/>
          </a:xfrm>
          <a:prstGeom prst="rect">
            <a:avLst/>
          </a:prstGeom>
          <a:noFill/>
        </p:spPr>
        <p:txBody>
          <a:bodyPr wrap="square" rtlCol="0">
            <a:spAutoFit/>
          </a:bodyPr>
          <a:lstStyle/>
          <a:p>
            <a:r>
              <a:rPr lang="en-US" sz="2400" b="1" dirty="0" smtClean="0"/>
              <a:t>Concept:</a:t>
            </a:r>
            <a:r>
              <a:rPr lang="en-US" sz="2400" dirty="0" smtClean="0"/>
              <a:t> </a:t>
            </a:r>
            <a:r>
              <a:rPr lang="en-US" sz="2400" i="1" dirty="0" smtClean="0"/>
              <a:t>There is no answer to the question “is A better than B”  unless you know the larger context, the system, in which A or B will be used and how A or B will interact with the other components of that system!</a:t>
            </a:r>
            <a:endParaRPr lang="en-US" sz="2400" dirty="0" smtClean="0"/>
          </a:p>
          <a:p>
            <a:endParaRPr lang="en-US" dirty="0"/>
          </a:p>
        </p:txBody>
      </p:sp>
      <p:sp>
        <p:nvSpPr>
          <p:cNvPr id="5" name="TextBox 4"/>
          <p:cNvSpPr txBox="1"/>
          <p:nvPr/>
        </p:nvSpPr>
        <p:spPr>
          <a:xfrm>
            <a:off x="381000" y="3254276"/>
            <a:ext cx="8305800" cy="2308324"/>
          </a:xfrm>
          <a:prstGeom prst="rect">
            <a:avLst/>
          </a:prstGeom>
          <a:noFill/>
        </p:spPr>
        <p:txBody>
          <a:bodyPr wrap="square" rtlCol="0">
            <a:spAutoFit/>
          </a:bodyPr>
          <a:lstStyle/>
          <a:p>
            <a:r>
              <a:rPr lang="en-US" b="1" dirty="0" smtClean="0"/>
              <a:t>Example:</a:t>
            </a:r>
            <a:r>
              <a:rPr lang="en-US" dirty="0" smtClean="0"/>
              <a:t> </a:t>
            </a:r>
            <a:r>
              <a:rPr lang="en-US" b="1" dirty="0" smtClean="0"/>
              <a:t>Using hydrogen as a transportation fuel. </a:t>
            </a:r>
            <a:r>
              <a:rPr lang="en-US" dirty="0" smtClean="0"/>
              <a:t>The usual rationale is that when hydrogen burns the result is pure water, so no pollution. That’s true, but it’s not the whole story. Hydrogen isn’t something that you can pump out of the ground; it has to be </a:t>
            </a:r>
            <a:r>
              <a:rPr lang="en-US" i="1" dirty="0" smtClean="0"/>
              <a:t>made</a:t>
            </a:r>
            <a:r>
              <a:rPr lang="en-US" dirty="0" smtClean="0"/>
              <a:t>. A hydrogen-powered vehicle, then, is part of a larger system that includes at least the process of making hydrogen, transporting it to where it will be used, storing it on board the vehicle, and perhaps more. Whether using hydrogen as a transportation fuel is a good idea depends on whether all of these things </a:t>
            </a:r>
            <a:r>
              <a:rPr lang="en-US" i="1" dirty="0" smtClean="0"/>
              <a:t>taken together</a:t>
            </a:r>
            <a:r>
              <a:rPr lang="en-US" dirty="0" smtClean="0"/>
              <a:t> are a good idea.</a:t>
            </a:r>
            <a:endParaRPr lang="en-US" dirty="0"/>
          </a:p>
        </p:txBody>
      </p:sp>
      <p:sp>
        <p:nvSpPr>
          <p:cNvPr id="6" name="TextBox 5"/>
          <p:cNvSpPr txBox="1"/>
          <p:nvPr/>
        </p:nvSpPr>
        <p:spPr>
          <a:xfrm>
            <a:off x="381000" y="5638800"/>
            <a:ext cx="8458200" cy="369332"/>
          </a:xfrm>
          <a:prstGeom prst="rect">
            <a:avLst/>
          </a:prstGeom>
          <a:noFill/>
        </p:spPr>
        <p:txBody>
          <a:bodyPr wrap="square" rtlCol="0">
            <a:spAutoFit/>
          </a:bodyPr>
          <a:lstStyle/>
          <a:p>
            <a:r>
              <a:rPr lang="en-US" b="1" dirty="0" smtClean="0"/>
              <a:t>Example: Is an electric car better than a gasoline car?</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Concepts</a:t>
            </a:r>
            <a:endParaRPr lang="en-US" dirty="0"/>
          </a:p>
        </p:txBody>
      </p:sp>
      <p:sp>
        <p:nvSpPr>
          <p:cNvPr id="4" name="TextBox 3"/>
          <p:cNvSpPr txBox="1"/>
          <p:nvPr/>
        </p:nvSpPr>
        <p:spPr>
          <a:xfrm>
            <a:off x="304800" y="2286000"/>
            <a:ext cx="8458200" cy="3139321"/>
          </a:xfrm>
          <a:prstGeom prst="rect">
            <a:avLst/>
          </a:prstGeom>
          <a:noFill/>
        </p:spPr>
        <p:txBody>
          <a:bodyPr wrap="square" rtlCol="0">
            <a:spAutoFit/>
          </a:bodyPr>
          <a:lstStyle/>
          <a:p>
            <a:r>
              <a:rPr lang="en-US" dirty="0" smtClean="0"/>
              <a:t>You may hear engineers talk about the “state” of a system. What they are talking about is what’s going on at a moment in time in each of the components. If your body is the system under discussion, for example, it’s “state” includes your current heart rate, your current blood pressure, your  current temperature, whether you are awake or asleep, and so on</a:t>
            </a:r>
          </a:p>
          <a:p>
            <a:r>
              <a:rPr lang="en-US" dirty="0" smtClean="0"/>
              <a:t> </a:t>
            </a:r>
          </a:p>
          <a:p>
            <a:r>
              <a:rPr lang="en-US" dirty="0" smtClean="0"/>
              <a:t>It’s the nature of any system that what happens next is a function of what’s happening now plus an external stimulus. So it’s convenient to talk about what’s happening now as the “state” of the system, and what will happen next as its “next state”.</a:t>
            </a:r>
          </a:p>
          <a:p>
            <a:endParaRPr lang="en-US" dirty="0"/>
          </a:p>
        </p:txBody>
      </p:sp>
      <p:sp>
        <p:nvSpPr>
          <p:cNvPr id="5" name="TextBox 4"/>
          <p:cNvSpPr txBox="1"/>
          <p:nvPr/>
        </p:nvSpPr>
        <p:spPr>
          <a:xfrm>
            <a:off x="381000" y="1519535"/>
            <a:ext cx="8153400" cy="461665"/>
          </a:xfrm>
          <a:prstGeom prst="rect">
            <a:avLst/>
          </a:prstGeom>
          <a:noFill/>
        </p:spPr>
        <p:txBody>
          <a:bodyPr wrap="square" rtlCol="0">
            <a:spAutoFit/>
          </a:bodyPr>
          <a:lstStyle/>
          <a:p>
            <a:r>
              <a:rPr lang="en-US" sz="2400" b="1" dirty="0" smtClean="0"/>
              <a:t>Concept:</a:t>
            </a:r>
            <a:r>
              <a:rPr lang="en-US" sz="2400" dirty="0" smtClean="0"/>
              <a:t> State of a System</a:t>
            </a:r>
            <a:endParaRPr lang="en-US" sz="2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Concepts</a:t>
            </a:r>
            <a:endParaRPr lang="en-US" dirty="0"/>
          </a:p>
        </p:txBody>
      </p:sp>
      <p:sp>
        <p:nvSpPr>
          <p:cNvPr id="4" name="TextBox 3"/>
          <p:cNvSpPr txBox="1"/>
          <p:nvPr/>
        </p:nvSpPr>
        <p:spPr>
          <a:xfrm>
            <a:off x="381000" y="1519535"/>
            <a:ext cx="8153400" cy="461665"/>
          </a:xfrm>
          <a:prstGeom prst="rect">
            <a:avLst/>
          </a:prstGeom>
          <a:noFill/>
        </p:spPr>
        <p:txBody>
          <a:bodyPr wrap="square" rtlCol="0">
            <a:spAutoFit/>
          </a:bodyPr>
          <a:lstStyle/>
          <a:p>
            <a:r>
              <a:rPr lang="en-US" sz="2400" b="1" dirty="0" smtClean="0"/>
              <a:t>Concept:</a:t>
            </a:r>
            <a:r>
              <a:rPr lang="en-US" sz="2400" dirty="0" smtClean="0"/>
              <a:t> Levels of Abstraction</a:t>
            </a:r>
            <a:endParaRPr lang="en-US" sz="2400" dirty="0"/>
          </a:p>
        </p:txBody>
      </p:sp>
      <p:sp>
        <p:nvSpPr>
          <p:cNvPr id="5" name="TextBox 4"/>
          <p:cNvSpPr txBox="1"/>
          <p:nvPr/>
        </p:nvSpPr>
        <p:spPr>
          <a:xfrm>
            <a:off x="304800" y="2057400"/>
            <a:ext cx="8305800" cy="4247317"/>
          </a:xfrm>
          <a:prstGeom prst="rect">
            <a:avLst/>
          </a:prstGeom>
          <a:noFill/>
        </p:spPr>
        <p:txBody>
          <a:bodyPr wrap="square" rtlCol="0">
            <a:spAutoFit/>
          </a:bodyPr>
          <a:lstStyle/>
          <a:p>
            <a:r>
              <a:rPr lang="en-US" dirty="0" smtClean="0"/>
              <a:t>One starts with a quite abstract description. </a:t>
            </a:r>
          </a:p>
          <a:p>
            <a:r>
              <a:rPr lang="en-US" dirty="0" smtClean="0"/>
              <a:t> </a:t>
            </a:r>
          </a:p>
          <a:p>
            <a:pPr lvl="1"/>
            <a:r>
              <a:rPr lang="en-US" dirty="0" smtClean="0"/>
              <a:t>So, you want a plane to carry 200 passengers. OK, we’ll need a fuselage about so long and so wide. That means, based on experience, that it will weigh about so much. So, we’ll need wings to provide enough lift that much weight plus themselves, and engines to provide so much thrust. …</a:t>
            </a:r>
          </a:p>
          <a:p>
            <a:r>
              <a:rPr lang="en-US" dirty="0" smtClean="0"/>
              <a:t> </a:t>
            </a:r>
          </a:p>
          <a:p>
            <a:r>
              <a:rPr lang="en-US" dirty="0" smtClean="0"/>
              <a:t>Then each of these components will be described a little more concretely, but still pretty abstractly.</a:t>
            </a:r>
          </a:p>
          <a:p>
            <a:r>
              <a:rPr lang="en-US" dirty="0" smtClean="0"/>
              <a:t> </a:t>
            </a:r>
          </a:p>
          <a:p>
            <a:pPr lvl="1"/>
            <a:r>
              <a:rPr lang="en-US" dirty="0" smtClean="0"/>
              <a:t>OK, if the wings are to provide so much lift, they will need to be so long, so wide and have a cross-sectional profile of thus and so. Now we can get a better estimate on the weight – did we get it “close enough” in our previous estimate?</a:t>
            </a:r>
          </a:p>
          <a:p>
            <a:r>
              <a:rPr lang="en-US" dirty="0" smtClean="0"/>
              <a:t> </a:t>
            </a:r>
          </a:p>
        </p:txBody>
      </p:sp>
      <p:pic>
        <p:nvPicPr>
          <p:cNvPr id="71682" name="Picture 2"/>
          <p:cNvPicPr>
            <a:picLocks noChangeAspect="1" noChangeArrowheads="1"/>
          </p:cNvPicPr>
          <p:nvPr/>
        </p:nvPicPr>
        <p:blipFill>
          <a:blip r:embed="rId2" cstate="print"/>
          <a:srcRect/>
          <a:stretch>
            <a:fillRect/>
          </a:stretch>
        </p:blipFill>
        <p:spPr bwMode="auto">
          <a:xfrm>
            <a:off x="5791200" y="914400"/>
            <a:ext cx="2100263" cy="15487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Concepts</a:t>
            </a:r>
            <a:endParaRPr lang="en-US" dirty="0"/>
          </a:p>
        </p:txBody>
      </p:sp>
      <p:sp>
        <p:nvSpPr>
          <p:cNvPr id="4" name="TextBox 3"/>
          <p:cNvSpPr txBox="1"/>
          <p:nvPr/>
        </p:nvSpPr>
        <p:spPr>
          <a:xfrm>
            <a:off x="381000" y="1519535"/>
            <a:ext cx="8153400" cy="461665"/>
          </a:xfrm>
          <a:prstGeom prst="rect">
            <a:avLst/>
          </a:prstGeom>
          <a:noFill/>
        </p:spPr>
        <p:txBody>
          <a:bodyPr wrap="square" rtlCol="0">
            <a:spAutoFit/>
          </a:bodyPr>
          <a:lstStyle/>
          <a:p>
            <a:r>
              <a:rPr lang="en-US" sz="2400" b="1" dirty="0" smtClean="0"/>
              <a:t>Concept:</a:t>
            </a:r>
            <a:r>
              <a:rPr lang="en-US" sz="2400" dirty="0" smtClean="0"/>
              <a:t> Levels of Abstraction</a:t>
            </a:r>
            <a:endParaRPr lang="en-US" sz="2400" dirty="0"/>
          </a:p>
        </p:txBody>
      </p:sp>
      <p:sp>
        <p:nvSpPr>
          <p:cNvPr id="5" name="TextBox 4"/>
          <p:cNvSpPr txBox="1"/>
          <p:nvPr/>
        </p:nvSpPr>
        <p:spPr>
          <a:xfrm>
            <a:off x="457200" y="2057400"/>
            <a:ext cx="8077200" cy="4524315"/>
          </a:xfrm>
          <a:prstGeom prst="rect">
            <a:avLst/>
          </a:prstGeom>
          <a:noFill/>
        </p:spPr>
        <p:txBody>
          <a:bodyPr wrap="square" rtlCol="0">
            <a:spAutoFit/>
          </a:bodyPr>
          <a:lstStyle/>
          <a:p>
            <a:r>
              <a:rPr lang="en-US" dirty="0" smtClean="0"/>
              <a:t>After many such levels of increasing specificity, things will finally become very concrete:</a:t>
            </a:r>
          </a:p>
          <a:p>
            <a:r>
              <a:rPr lang="en-US" dirty="0" smtClean="0"/>
              <a:t> </a:t>
            </a:r>
          </a:p>
          <a:p>
            <a:pPr lvl="1"/>
            <a:r>
              <a:rPr lang="en-US" dirty="0" smtClean="0"/>
              <a:t>This wing strut must be 1/8</a:t>
            </a:r>
            <a:r>
              <a:rPr lang="en-US" baseline="30000" dirty="0" smtClean="0"/>
              <a:t>th</a:t>
            </a:r>
            <a:r>
              <a:rPr lang="en-US" dirty="0" smtClean="0"/>
              <a:t> inch type X aluminum and must be attached to that cross brace with number 8 steel rivet …</a:t>
            </a:r>
          </a:p>
          <a:p>
            <a:r>
              <a:rPr lang="en-US" dirty="0" smtClean="0"/>
              <a:t> </a:t>
            </a:r>
          </a:p>
          <a:p>
            <a:r>
              <a:rPr lang="en-US" dirty="0" smtClean="0"/>
              <a:t>The purpose of this multi-levels of abstraction is partly just to keep intellectual control of the complexity of the design, but it’s also the case that different kinds of analysis are appropriate at different levels of abstraction. To calculate the range of the new airliner, for example, only some abstract properties are needed – the weight of the plane, the drag on it, the fuel capacity, etc. What the wing struts are made of, or how they are fastened to the cross braces are irrelevant. On the other hand, if you want to know the safety of the wing in violent turbulence, the details of the design really matter!</a:t>
            </a:r>
          </a:p>
          <a:p>
            <a:endParaRPr lang="en-US" dirty="0" smtClean="0"/>
          </a:p>
          <a:p>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Lighting ERC</a:t>
            </a:r>
            <a:endParaRPr lang="en-US" dirty="0"/>
          </a:p>
        </p:txBody>
      </p:sp>
      <p:grpSp>
        <p:nvGrpSpPr>
          <p:cNvPr id="4" name="Group 35"/>
          <p:cNvGrpSpPr/>
          <p:nvPr/>
        </p:nvGrpSpPr>
        <p:grpSpPr>
          <a:xfrm>
            <a:off x="1131210" y="1694662"/>
            <a:ext cx="7007563" cy="4283800"/>
            <a:chOff x="1463884" y="885430"/>
            <a:chExt cx="7086600" cy="5768938"/>
          </a:xfrm>
        </p:grpSpPr>
        <p:sp>
          <p:nvSpPr>
            <p:cNvPr id="5" name="Donut 4"/>
            <p:cNvSpPr/>
            <p:nvPr/>
          </p:nvSpPr>
          <p:spPr>
            <a:xfrm>
              <a:off x="1463884" y="885430"/>
              <a:ext cx="7086600" cy="5768938"/>
            </a:xfrm>
            <a:prstGeom prst="donut">
              <a:avLst>
                <a:gd name="adj" fmla="val 5095"/>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sp>
          <p:nvSpPr>
            <p:cNvPr id="6" name="TextBox 5"/>
            <p:cNvSpPr txBox="1"/>
            <p:nvPr/>
          </p:nvSpPr>
          <p:spPr>
            <a:xfrm>
              <a:off x="2246401" y="3505200"/>
              <a:ext cx="1937771" cy="787509"/>
            </a:xfrm>
            <a:prstGeom prst="rect">
              <a:avLst/>
            </a:prstGeom>
            <a:noFill/>
          </p:spPr>
          <p:txBody>
            <a:bodyPr wrap="square" rtlCol="0">
              <a:spAutoFit/>
            </a:bodyPr>
            <a:lstStyle/>
            <a:p>
              <a:pPr algn="r"/>
              <a:r>
                <a:rPr lang="en-US" sz="1600" b="1" dirty="0" smtClean="0"/>
                <a:t>Energy Efficient Lighting Systems</a:t>
              </a:r>
              <a:endParaRPr lang="en-US" sz="1600" b="1" dirty="0"/>
            </a:p>
          </p:txBody>
        </p:sp>
        <p:sp>
          <p:nvSpPr>
            <p:cNvPr id="7" name="TextBox 6"/>
            <p:cNvSpPr txBox="1"/>
            <p:nvPr/>
          </p:nvSpPr>
          <p:spPr>
            <a:xfrm>
              <a:off x="5640240" y="3351692"/>
              <a:ext cx="2539739" cy="1119093"/>
            </a:xfrm>
            <a:prstGeom prst="rect">
              <a:avLst/>
            </a:prstGeom>
            <a:noFill/>
          </p:spPr>
          <p:txBody>
            <a:bodyPr wrap="square" rtlCol="0">
              <a:spAutoFit/>
            </a:bodyPr>
            <a:lstStyle/>
            <a:p>
              <a:r>
                <a:rPr lang="en-US" sz="1600" b="1" dirty="0" smtClean="0"/>
                <a:t>Lighting Systems interfaced  to external</a:t>
              </a:r>
            </a:p>
            <a:p>
              <a:r>
                <a:rPr lang="en-US" sz="1600" b="1" dirty="0" smtClean="0"/>
                <a:t>grid &amp; building systems</a:t>
              </a:r>
              <a:endParaRPr lang="en-US" sz="1600" b="1" dirty="0"/>
            </a:p>
          </p:txBody>
        </p:sp>
      </p:grpSp>
      <p:grpSp>
        <p:nvGrpSpPr>
          <p:cNvPr id="8" name="Group 36"/>
          <p:cNvGrpSpPr/>
          <p:nvPr/>
        </p:nvGrpSpPr>
        <p:grpSpPr>
          <a:xfrm>
            <a:off x="501678" y="1600200"/>
            <a:ext cx="8073291" cy="4246555"/>
            <a:chOff x="827252" y="748039"/>
            <a:chExt cx="8164348" cy="5718781"/>
          </a:xfrm>
        </p:grpSpPr>
        <p:grpSp>
          <p:nvGrpSpPr>
            <p:cNvPr id="9" name="Group 33"/>
            <p:cNvGrpSpPr/>
            <p:nvPr/>
          </p:nvGrpSpPr>
          <p:grpSpPr>
            <a:xfrm>
              <a:off x="827252" y="748039"/>
              <a:ext cx="8164348" cy="5718781"/>
              <a:chOff x="827252" y="748039"/>
              <a:chExt cx="8164348" cy="5718781"/>
            </a:xfrm>
          </p:grpSpPr>
          <p:sp>
            <p:nvSpPr>
              <p:cNvPr id="15" name="TextBox 12"/>
              <p:cNvSpPr txBox="1"/>
              <p:nvPr/>
            </p:nvSpPr>
            <p:spPr>
              <a:xfrm>
                <a:off x="7255266" y="748039"/>
                <a:ext cx="1150375" cy="523220"/>
              </a:xfrm>
              <a:prstGeom prst="rect">
                <a:avLst/>
              </a:prstGeom>
              <a:noFill/>
            </p:spPr>
            <p:txBody>
              <a:bodyPr wrap="none" rtlCol="0">
                <a:spAutoFit/>
              </a:bodyPr>
              <a:lstStyle/>
              <a:p>
                <a:r>
                  <a:rPr lang="en-US" sz="2800" dirty="0" smtClean="0"/>
                  <a:t>Health</a:t>
                </a:r>
                <a:endParaRPr lang="en-US" sz="2800" dirty="0"/>
              </a:p>
            </p:txBody>
          </p:sp>
          <p:sp>
            <p:nvSpPr>
              <p:cNvPr id="16" name="TextBox 13"/>
              <p:cNvSpPr txBox="1"/>
              <p:nvPr/>
            </p:nvSpPr>
            <p:spPr>
              <a:xfrm>
                <a:off x="1244629" y="850657"/>
                <a:ext cx="1387068" cy="523220"/>
              </a:xfrm>
              <a:prstGeom prst="rect">
                <a:avLst/>
              </a:prstGeom>
              <a:noFill/>
            </p:spPr>
            <p:txBody>
              <a:bodyPr wrap="none" rtlCol="0">
                <a:spAutoFit/>
              </a:bodyPr>
              <a:lstStyle/>
              <a:p>
                <a:r>
                  <a:rPr lang="en-US" sz="2800" dirty="0" smtClean="0"/>
                  <a:t>Comfort</a:t>
                </a:r>
                <a:endParaRPr lang="en-US" sz="2800" dirty="0"/>
              </a:p>
            </p:txBody>
          </p:sp>
          <p:sp>
            <p:nvSpPr>
              <p:cNvPr id="17" name="TextBox 16"/>
              <p:cNvSpPr txBox="1"/>
              <p:nvPr/>
            </p:nvSpPr>
            <p:spPr>
              <a:xfrm>
                <a:off x="7079774" y="5943600"/>
                <a:ext cx="1911826" cy="523220"/>
              </a:xfrm>
              <a:prstGeom prst="rect">
                <a:avLst/>
              </a:prstGeom>
              <a:noFill/>
            </p:spPr>
            <p:txBody>
              <a:bodyPr wrap="none" rtlCol="0">
                <a:spAutoFit/>
              </a:bodyPr>
              <a:lstStyle/>
              <a:p>
                <a:r>
                  <a:rPr lang="en-US" sz="2800" dirty="0" smtClean="0"/>
                  <a:t>Information</a:t>
                </a:r>
                <a:endParaRPr lang="en-US" sz="2800" dirty="0"/>
              </a:p>
            </p:txBody>
          </p:sp>
          <p:sp>
            <p:nvSpPr>
              <p:cNvPr id="18" name="TextBox 17"/>
              <p:cNvSpPr txBox="1"/>
              <p:nvPr/>
            </p:nvSpPr>
            <p:spPr>
              <a:xfrm>
                <a:off x="827252" y="5791200"/>
                <a:ext cx="1941557" cy="523220"/>
              </a:xfrm>
              <a:prstGeom prst="rect">
                <a:avLst/>
              </a:prstGeom>
              <a:noFill/>
            </p:spPr>
            <p:txBody>
              <a:bodyPr wrap="none" rtlCol="0">
                <a:spAutoFit/>
              </a:bodyPr>
              <a:lstStyle/>
              <a:p>
                <a:r>
                  <a:rPr lang="en-US" sz="2800" dirty="0" smtClean="0"/>
                  <a:t>Productivity</a:t>
                </a:r>
                <a:endParaRPr lang="en-US" sz="2800" dirty="0"/>
              </a:p>
            </p:txBody>
          </p:sp>
        </p:grpSp>
        <p:grpSp>
          <p:nvGrpSpPr>
            <p:cNvPr id="10" name="Group 34"/>
            <p:cNvGrpSpPr/>
            <p:nvPr/>
          </p:nvGrpSpPr>
          <p:grpSpPr>
            <a:xfrm>
              <a:off x="2457359" y="1837128"/>
              <a:ext cx="4711842" cy="3841520"/>
              <a:chOff x="2457359" y="1837128"/>
              <a:chExt cx="4711842" cy="3841520"/>
            </a:xfrm>
          </p:grpSpPr>
          <p:sp>
            <p:nvSpPr>
              <p:cNvPr id="11" name="TextBox 10"/>
              <p:cNvSpPr txBox="1"/>
              <p:nvPr/>
            </p:nvSpPr>
            <p:spPr>
              <a:xfrm>
                <a:off x="5714077" y="1837128"/>
                <a:ext cx="1419968" cy="1160540"/>
              </a:xfrm>
              <a:prstGeom prst="rect">
                <a:avLst/>
              </a:prstGeom>
              <a:noFill/>
            </p:spPr>
            <p:txBody>
              <a:bodyPr wrap="square" rtlCol="0">
                <a:spAutoFit/>
              </a:bodyPr>
              <a:lstStyle/>
              <a:p>
                <a:pPr algn="r"/>
                <a:r>
                  <a:rPr lang="en-US" sz="1600" dirty="0" smtClean="0"/>
                  <a:t>Therapeutic Lighting</a:t>
                </a:r>
              </a:p>
              <a:p>
                <a:endParaRPr lang="en-US" dirty="0" smtClean="0"/>
              </a:p>
            </p:txBody>
          </p:sp>
          <p:sp>
            <p:nvSpPr>
              <p:cNvPr id="12" name="TextBox 11"/>
              <p:cNvSpPr txBox="1"/>
              <p:nvPr/>
            </p:nvSpPr>
            <p:spPr>
              <a:xfrm>
                <a:off x="2457359" y="2020123"/>
                <a:ext cx="2149684" cy="1160540"/>
              </a:xfrm>
              <a:prstGeom prst="rect">
                <a:avLst/>
              </a:prstGeom>
              <a:noFill/>
            </p:spPr>
            <p:txBody>
              <a:bodyPr wrap="square" rtlCol="0">
                <a:spAutoFit/>
              </a:bodyPr>
              <a:lstStyle/>
              <a:p>
                <a:r>
                  <a:rPr lang="en-US" sz="1600" dirty="0" smtClean="0"/>
                  <a:t>The Right Light where you want it </a:t>
                </a:r>
              </a:p>
              <a:p>
                <a:r>
                  <a:rPr lang="en-US" dirty="0" smtClean="0"/>
                  <a:t> </a:t>
                </a:r>
                <a:endParaRPr lang="en-US" dirty="0"/>
              </a:p>
            </p:txBody>
          </p:sp>
          <p:sp>
            <p:nvSpPr>
              <p:cNvPr id="13" name="TextBox 12"/>
              <p:cNvSpPr txBox="1"/>
              <p:nvPr/>
            </p:nvSpPr>
            <p:spPr>
              <a:xfrm>
                <a:off x="5188003" y="4885778"/>
                <a:ext cx="1981198" cy="792870"/>
              </a:xfrm>
              <a:prstGeom prst="rect">
                <a:avLst/>
              </a:prstGeom>
              <a:noFill/>
            </p:spPr>
            <p:txBody>
              <a:bodyPr wrap="square" rtlCol="0">
                <a:spAutoFit/>
              </a:bodyPr>
              <a:lstStyle/>
              <a:p>
                <a:pPr algn="r"/>
                <a:r>
                  <a:rPr lang="en-US" sz="1600" dirty="0" smtClean="0"/>
                  <a:t>Lighting and Data at the same time</a:t>
                </a:r>
              </a:p>
            </p:txBody>
          </p:sp>
          <p:sp>
            <p:nvSpPr>
              <p:cNvPr id="14" name="TextBox 13"/>
              <p:cNvSpPr txBox="1"/>
              <p:nvPr/>
            </p:nvSpPr>
            <p:spPr>
              <a:xfrm>
                <a:off x="2717147" y="4834235"/>
                <a:ext cx="1753210" cy="787509"/>
              </a:xfrm>
              <a:prstGeom prst="rect">
                <a:avLst/>
              </a:prstGeom>
              <a:noFill/>
            </p:spPr>
            <p:txBody>
              <a:bodyPr wrap="square" rtlCol="0">
                <a:spAutoFit/>
              </a:bodyPr>
              <a:lstStyle/>
              <a:p>
                <a:r>
                  <a:rPr lang="en-US" sz="1600" dirty="0" smtClean="0"/>
                  <a:t>Adaptive Lighting Systems</a:t>
                </a:r>
                <a:endParaRPr lang="en-US" sz="1600" dirty="0"/>
              </a:p>
            </p:txBody>
          </p:sp>
        </p:grpSp>
      </p:grpSp>
      <p:pic>
        <p:nvPicPr>
          <p:cNvPr id="19" name="Picture 18"/>
          <p:cNvPicPr>
            <a:picLocks noChangeAspect="1" noChangeArrowheads="1"/>
          </p:cNvPicPr>
          <p:nvPr/>
        </p:nvPicPr>
        <p:blipFill>
          <a:blip r:embed="rId2" cstate="print"/>
          <a:srcRect/>
          <a:stretch>
            <a:fillRect/>
          </a:stretch>
        </p:blipFill>
        <p:spPr bwMode="auto">
          <a:xfrm>
            <a:off x="950193" y="2198362"/>
            <a:ext cx="1224440" cy="1308489"/>
          </a:xfrm>
          <a:prstGeom prst="rect">
            <a:avLst/>
          </a:prstGeom>
          <a:noFill/>
          <a:ln w="9525">
            <a:noFill/>
            <a:miter lim="800000"/>
            <a:headEnd/>
            <a:tailEnd/>
          </a:ln>
        </p:spPr>
      </p:pic>
      <p:pic>
        <p:nvPicPr>
          <p:cNvPr id="20" name="Picture 4"/>
          <p:cNvPicPr>
            <a:picLocks noChangeAspect="1" noChangeArrowheads="1"/>
          </p:cNvPicPr>
          <p:nvPr/>
        </p:nvPicPr>
        <p:blipFill>
          <a:blip r:embed="rId3" cstate="print"/>
          <a:srcRect/>
          <a:stretch>
            <a:fillRect/>
          </a:stretch>
        </p:blipFill>
        <p:spPr bwMode="auto">
          <a:xfrm>
            <a:off x="3940303" y="5299520"/>
            <a:ext cx="1601190" cy="954843"/>
          </a:xfrm>
          <a:prstGeom prst="rect">
            <a:avLst/>
          </a:prstGeom>
          <a:noFill/>
          <a:ln w="9525">
            <a:noFill/>
            <a:miter lim="800000"/>
            <a:headEnd/>
            <a:tailEnd/>
          </a:ln>
        </p:spPr>
      </p:pic>
      <p:pic>
        <p:nvPicPr>
          <p:cNvPr id="21" name="Picture 5"/>
          <p:cNvPicPr>
            <a:picLocks noChangeAspect="1" noChangeArrowheads="1"/>
          </p:cNvPicPr>
          <p:nvPr/>
        </p:nvPicPr>
        <p:blipFill>
          <a:blip r:embed="rId4" cstate="print"/>
          <a:srcRect/>
          <a:stretch>
            <a:fillRect/>
          </a:stretch>
        </p:blipFill>
        <p:spPr bwMode="auto">
          <a:xfrm>
            <a:off x="3830564" y="3414065"/>
            <a:ext cx="1450491" cy="1110448"/>
          </a:xfrm>
          <a:prstGeom prst="rect">
            <a:avLst/>
          </a:prstGeom>
          <a:noFill/>
          <a:ln w="9525">
            <a:noFill/>
            <a:miter lim="800000"/>
            <a:headEnd/>
            <a:tailEnd/>
          </a:ln>
        </p:spPr>
      </p:pic>
      <p:pic>
        <p:nvPicPr>
          <p:cNvPr id="22" name="Picture 6"/>
          <p:cNvPicPr>
            <a:picLocks noChangeAspect="1" noChangeArrowheads="1"/>
          </p:cNvPicPr>
          <p:nvPr/>
        </p:nvPicPr>
        <p:blipFill>
          <a:blip r:embed="rId5" cstate="print"/>
          <a:srcRect/>
          <a:stretch>
            <a:fillRect/>
          </a:stretch>
        </p:blipFill>
        <p:spPr bwMode="auto">
          <a:xfrm>
            <a:off x="787545" y="4486664"/>
            <a:ext cx="1657703" cy="862895"/>
          </a:xfrm>
          <a:prstGeom prst="rect">
            <a:avLst/>
          </a:prstGeom>
          <a:noFill/>
          <a:ln w="9525">
            <a:noFill/>
            <a:miter lim="800000"/>
            <a:headEnd/>
            <a:tailEnd/>
          </a:ln>
        </p:spPr>
      </p:pic>
      <p:pic>
        <p:nvPicPr>
          <p:cNvPr id="23" name="Picture 7"/>
          <p:cNvPicPr>
            <a:picLocks noChangeAspect="1" noChangeArrowheads="1"/>
          </p:cNvPicPr>
          <p:nvPr/>
        </p:nvPicPr>
        <p:blipFill>
          <a:blip r:embed="rId6" cstate="print"/>
          <a:srcRect/>
          <a:stretch>
            <a:fillRect/>
          </a:stretch>
        </p:blipFill>
        <p:spPr bwMode="auto">
          <a:xfrm>
            <a:off x="6707120" y="4708352"/>
            <a:ext cx="1676541" cy="827531"/>
          </a:xfrm>
          <a:prstGeom prst="rect">
            <a:avLst/>
          </a:prstGeom>
          <a:noFill/>
          <a:ln w="9525">
            <a:noFill/>
            <a:miter lim="800000"/>
            <a:headEnd/>
            <a:tailEnd/>
          </a:ln>
        </p:spPr>
      </p:pic>
      <p:pic>
        <p:nvPicPr>
          <p:cNvPr id="24" name="Picture 8"/>
          <p:cNvPicPr>
            <a:picLocks noChangeAspect="1" noChangeArrowheads="1"/>
          </p:cNvPicPr>
          <p:nvPr/>
        </p:nvPicPr>
        <p:blipFill>
          <a:blip r:embed="rId7" cstate="print"/>
          <a:srcRect/>
          <a:stretch>
            <a:fillRect/>
          </a:stretch>
        </p:blipFill>
        <p:spPr bwMode="auto">
          <a:xfrm>
            <a:off x="6707120" y="2078122"/>
            <a:ext cx="1337465" cy="1428729"/>
          </a:xfrm>
          <a:prstGeom prst="rect">
            <a:avLst/>
          </a:prstGeom>
          <a:noFill/>
          <a:ln w="9525">
            <a:noFill/>
            <a:miter lim="800000"/>
            <a:headEnd/>
            <a:tailEnd/>
          </a:ln>
        </p:spPr>
      </p:pic>
      <p:sp>
        <p:nvSpPr>
          <p:cNvPr id="25" name="TextBox 24"/>
          <p:cNvSpPr txBox="1"/>
          <p:nvPr/>
        </p:nvSpPr>
        <p:spPr>
          <a:xfrm>
            <a:off x="0" y="1090390"/>
            <a:ext cx="9144000" cy="52322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smtClean="0">
                <a:solidFill>
                  <a:schemeClr val="tx1"/>
                </a:solidFill>
              </a:rPr>
              <a:t>A </a:t>
            </a:r>
            <a:r>
              <a:rPr lang="en-US" sz="2800" b="1" dirty="0" smtClean="0">
                <a:solidFill>
                  <a:schemeClr val="tx1"/>
                </a:solidFill>
              </a:rPr>
              <a:t>Top Down </a:t>
            </a:r>
            <a:r>
              <a:rPr lang="en-US" sz="2800" b="1" dirty="0" smtClean="0">
                <a:solidFill>
                  <a:schemeClr val="tx1"/>
                </a:solidFill>
              </a:rPr>
              <a:t>Vision</a:t>
            </a:r>
            <a:endParaRPr lang="en-US" sz="2800" b="1" dirty="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Solid State Lighting</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09600" y="1143000"/>
            <a:ext cx="4057650" cy="26670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7010400" y="3962400"/>
            <a:ext cx="1695450" cy="254317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752975" y="4219575"/>
            <a:ext cx="2333625" cy="2333625"/>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381000" y="5091208"/>
            <a:ext cx="1524000" cy="1384935"/>
          </a:xfrm>
          <a:prstGeom prst="rect">
            <a:avLst/>
          </a:prstGeom>
          <a:noFill/>
          <a:ln w="9525">
            <a:noFill/>
            <a:miter lim="800000"/>
            <a:headEnd/>
            <a:tailEnd/>
          </a:ln>
        </p:spPr>
      </p:pic>
      <p:pic>
        <p:nvPicPr>
          <p:cNvPr id="1032" name="Picture 8"/>
          <p:cNvPicPr>
            <a:picLocks noChangeAspect="1" noChangeArrowheads="1"/>
          </p:cNvPicPr>
          <p:nvPr/>
        </p:nvPicPr>
        <p:blipFill>
          <a:blip r:embed="rId6" cstate="print"/>
          <a:srcRect/>
          <a:stretch>
            <a:fillRect/>
          </a:stretch>
        </p:blipFill>
        <p:spPr bwMode="auto">
          <a:xfrm>
            <a:off x="7010400" y="2514600"/>
            <a:ext cx="1490663" cy="1846524"/>
          </a:xfrm>
          <a:prstGeom prst="rect">
            <a:avLst/>
          </a:prstGeom>
          <a:noFill/>
          <a:ln w="9525">
            <a:noFill/>
            <a:miter lim="800000"/>
            <a:headEnd/>
            <a:tailEnd/>
          </a:ln>
        </p:spPr>
      </p:pic>
      <p:pic>
        <p:nvPicPr>
          <p:cNvPr id="1033" name="Picture 9"/>
          <p:cNvPicPr>
            <a:picLocks noChangeAspect="1" noChangeArrowheads="1"/>
          </p:cNvPicPr>
          <p:nvPr/>
        </p:nvPicPr>
        <p:blipFill>
          <a:blip r:embed="rId7" cstate="print"/>
          <a:srcRect t="14035" r="57544" b="12982"/>
          <a:stretch>
            <a:fillRect/>
          </a:stretch>
        </p:blipFill>
        <p:spPr bwMode="auto">
          <a:xfrm>
            <a:off x="8019584" y="1066800"/>
            <a:ext cx="1037922" cy="1828800"/>
          </a:xfrm>
          <a:prstGeom prst="rect">
            <a:avLst/>
          </a:prstGeom>
          <a:noFill/>
          <a:ln w="9525">
            <a:noFill/>
            <a:miter lim="800000"/>
            <a:headEnd/>
            <a:tailEnd/>
          </a:ln>
        </p:spPr>
      </p:pic>
      <p:pic>
        <p:nvPicPr>
          <p:cNvPr id="12" name="Picture 2"/>
          <p:cNvPicPr>
            <a:picLocks noChangeAspect="1" noChangeArrowheads="1"/>
          </p:cNvPicPr>
          <p:nvPr/>
        </p:nvPicPr>
        <p:blipFill>
          <a:blip r:embed="rId8" cstate="print"/>
          <a:srcRect l="16528" t="55778" r="52226" b="5527"/>
          <a:stretch>
            <a:fillRect/>
          </a:stretch>
        </p:blipFill>
        <p:spPr bwMode="auto">
          <a:xfrm>
            <a:off x="6400800" y="990600"/>
            <a:ext cx="1307571" cy="1012068"/>
          </a:xfrm>
          <a:prstGeom prst="rect">
            <a:avLst/>
          </a:prstGeom>
          <a:noFill/>
          <a:ln w="9525">
            <a:noFill/>
            <a:miter lim="800000"/>
            <a:headEnd/>
            <a:tailEnd/>
          </a:ln>
        </p:spPr>
      </p:pic>
      <p:pic>
        <p:nvPicPr>
          <p:cNvPr id="1035" name="Picture 11"/>
          <p:cNvPicPr>
            <a:picLocks noChangeAspect="1" noChangeArrowheads="1"/>
          </p:cNvPicPr>
          <p:nvPr/>
        </p:nvPicPr>
        <p:blipFill>
          <a:blip r:embed="rId9" cstate="print"/>
          <a:srcRect/>
          <a:stretch>
            <a:fillRect/>
          </a:stretch>
        </p:blipFill>
        <p:spPr bwMode="auto">
          <a:xfrm>
            <a:off x="4724400" y="2438400"/>
            <a:ext cx="1914525" cy="1914525"/>
          </a:xfrm>
          <a:prstGeom prst="rect">
            <a:avLst/>
          </a:prstGeom>
          <a:noFill/>
          <a:ln w="9525">
            <a:noFill/>
            <a:miter lim="800000"/>
            <a:headEnd/>
            <a:tailEnd/>
          </a:ln>
        </p:spPr>
      </p:pic>
      <p:pic>
        <p:nvPicPr>
          <p:cNvPr id="1036" name="Picture 12"/>
          <p:cNvPicPr>
            <a:picLocks noChangeAspect="1" noChangeArrowheads="1"/>
          </p:cNvPicPr>
          <p:nvPr/>
        </p:nvPicPr>
        <p:blipFill>
          <a:blip r:embed="rId10" cstate="print"/>
          <a:srcRect/>
          <a:stretch>
            <a:fillRect/>
          </a:stretch>
        </p:blipFill>
        <p:spPr bwMode="auto">
          <a:xfrm>
            <a:off x="4876800" y="1066800"/>
            <a:ext cx="1048912" cy="1433513"/>
          </a:xfrm>
          <a:prstGeom prst="rect">
            <a:avLst/>
          </a:prstGeom>
          <a:noFill/>
          <a:ln w="9525">
            <a:noFill/>
            <a:miter lim="800000"/>
            <a:headEnd/>
            <a:tailEnd/>
          </a:ln>
        </p:spPr>
      </p:pic>
      <p:pic>
        <p:nvPicPr>
          <p:cNvPr id="1037" name="Picture 13"/>
          <p:cNvPicPr>
            <a:picLocks noChangeAspect="1" noChangeArrowheads="1"/>
          </p:cNvPicPr>
          <p:nvPr/>
        </p:nvPicPr>
        <p:blipFill>
          <a:blip r:embed="rId11" cstate="print"/>
          <a:srcRect/>
          <a:stretch>
            <a:fillRect/>
          </a:stretch>
        </p:blipFill>
        <p:spPr bwMode="auto">
          <a:xfrm>
            <a:off x="1600200" y="3886200"/>
            <a:ext cx="1719563" cy="1460249"/>
          </a:xfrm>
          <a:prstGeom prst="rect">
            <a:avLst/>
          </a:prstGeom>
          <a:noFill/>
          <a:ln w="9525">
            <a:noFill/>
            <a:miter lim="800000"/>
            <a:headEnd/>
            <a:tailEnd/>
          </a:ln>
        </p:spPr>
      </p:pic>
      <p:pic>
        <p:nvPicPr>
          <p:cNvPr id="1031" name="Picture 7"/>
          <p:cNvPicPr>
            <a:picLocks noChangeAspect="1" noChangeArrowheads="1"/>
          </p:cNvPicPr>
          <p:nvPr/>
        </p:nvPicPr>
        <p:blipFill>
          <a:blip r:embed="rId12" cstate="print"/>
          <a:srcRect/>
          <a:stretch>
            <a:fillRect/>
          </a:stretch>
        </p:blipFill>
        <p:spPr bwMode="auto">
          <a:xfrm>
            <a:off x="3124200" y="5029200"/>
            <a:ext cx="1573374" cy="1628775"/>
          </a:xfrm>
          <a:prstGeom prst="rect">
            <a:avLst/>
          </a:prstGeom>
          <a:noFill/>
          <a:ln w="9525">
            <a:noFill/>
            <a:miter lim="800000"/>
            <a:headEnd/>
            <a:tailEnd/>
          </a:ln>
        </p:spPr>
      </p:pic>
      <p:pic>
        <p:nvPicPr>
          <p:cNvPr id="1038" name="Picture 14"/>
          <p:cNvPicPr>
            <a:picLocks noChangeAspect="1" noChangeArrowheads="1"/>
          </p:cNvPicPr>
          <p:nvPr/>
        </p:nvPicPr>
        <p:blipFill>
          <a:blip r:embed="rId13" cstate="print"/>
          <a:srcRect/>
          <a:stretch>
            <a:fillRect/>
          </a:stretch>
        </p:blipFill>
        <p:spPr bwMode="auto">
          <a:xfrm>
            <a:off x="3581400" y="3962400"/>
            <a:ext cx="1119188" cy="995407"/>
          </a:xfrm>
          <a:prstGeom prst="rect">
            <a:avLst/>
          </a:prstGeom>
          <a:noFill/>
          <a:ln w="9525">
            <a:noFill/>
            <a:miter lim="800000"/>
            <a:headEnd/>
            <a:tailEnd/>
          </a:ln>
        </p:spPr>
      </p:pic>
      <p:pic>
        <p:nvPicPr>
          <p:cNvPr id="1040" name="Picture 16"/>
          <p:cNvPicPr>
            <a:picLocks noChangeAspect="1" noChangeArrowheads="1"/>
          </p:cNvPicPr>
          <p:nvPr/>
        </p:nvPicPr>
        <p:blipFill>
          <a:blip r:embed="rId14" cstate="print"/>
          <a:srcRect/>
          <a:stretch>
            <a:fillRect/>
          </a:stretch>
        </p:blipFill>
        <p:spPr bwMode="auto">
          <a:xfrm>
            <a:off x="0" y="3886200"/>
            <a:ext cx="1752600" cy="1042797"/>
          </a:xfrm>
          <a:prstGeom prst="rect">
            <a:avLst/>
          </a:prstGeom>
          <a:noFill/>
          <a:ln w="9525">
            <a:noFill/>
            <a:miter lim="800000"/>
            <a:headEnd/>
            <a:tailEnd/>
          </a:ln>
        </p:spPr>
      </p:pic>
      <p:pic>
        <p:nvPicPr>
          <p:cNvPr id="1041" name="Picture 17"/>
          <p:cNvPicPr>
            <a:picLocks noChangeAspect="1" noChangeArrowheads="1"/>
          </p:cNvPicPr>
          <p:nvPr/>
        </p:nvPicPr>
        <p:blipFill>
          <a:blip r:embed="rId15" cstate="print"/>
          <a:srcRect/>
          <a:stretch>
            <a:fillRect/>
          </a:stretch>
        </p:blipFill>
        <p:spPr bwMode="auto">
          <a:xfrm>
            <a:off x="1905000" y="5791200"/>
            <a:ext cx="1152525" cy="957876"/>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938" y="76200"/>
            <a:ext cx="6477000" cy="609600"/>
          </a:xfrm>
        </p:spPr>
        <p:txBody>
          <a:bodyPr/>
          <a:lstStyle/>
          <a:p>
            <a:r>
              <a:rPr lang="en-US" dirty="0" smtClean="0"/>
              <a:t>3 Level Diagram</a:t>
            </a:r>
            <a:endParaRPr lang="en-US" dirty="0"/>
          </a:p>
        </p:txBody>
      </p:sp>
      <p:sp>
        <p:nvSpPr>
          <p:cNvPr id="3" name="Rectangle 2"/>
          <p:cNvSpPr/>
          <p:nvPr/>
        </p:nvSpPr>
        <p:spPr>
          <a:xfrm>
            <a:off x="1064786" y="2680758"/>
            <a:ext cx="6985000" cy="2373443"/>
          </a:xfrm>
          <a:prstGeom prst="rect">
            <a:avLst/>
          </a:prstGeom>
          <a:solidFill>
            <a:srgbClr val="ECC476"/>
          </a:solidFill>
          <a:ln>
            <a:noFill/>
          </a:ln>
          <a:effectLst>
            <a:glow rad="63500">
              <a:schemeClr val="tx2">
                <a:lumMod val="60000"/>
                <a:lumOff val="40000"/>
                <a:alpha val="9000"/>
              </a:schemeClr>
            </a:glow>
            <a:outerShdw blurRad="63500" dist="63500" dir="2700000" sx="101000" sy="101000" algn="tl" rotWithShape="0">
              <a:srgbClr val="000000">
                <a:alpha val="50000"/>
              </a:srgbClr>
            </a:outerShdw>
            <a:softEdge rad="63500"/>
          </a:effectLst>
          <a:scene3d>
            <a:camera prst="orthographicFront"/>
            <a:lightRig rig="threePt" dir="t"/>
          </a:scene3d>
          <a:sp3d>
            <a:bevelT w="63500" h="63500"/>
            <a:bevelB w="63500" h="63500"/>
          </a:sp3d>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Rectangle 3"/>
          <p:cNvSpPr/>
          <p:nvPr/>
        </p:nvSpPr>
        <p:spPr>
          <a:xfrm>
            <a:off x="810786" y="609600"/>
            <a:ext cx="7493000" cy="1857375"/>
          </a:xfrm>
          <a:prstGeom prst="rect">
            <a:avLst/>
          </a:prstGeom>
          <a:solidFill>
            <a:schemeClr val="tx2">
              <a:lumMod val="20000"/>
              <a:lumOff val="80000"/>
            </a:schemeClr>
          </a:solidFill>
          <a:ln>
            <a:noFill/>
          </a:ln>
          <a:effectLst>
            <a:glow rad="63500">
              <a:schemeClr val="tx2">
                <a:lumMod val="60000"/>
                <a:lumOff val="40000"/>
                <a:alpha val="9000"/>
              </a:schemeClr>
            </a:glow>
            <a:outerShdw blurRad="63500" dist="63500" dir="2700000" sx="101000" sy="101000" algn="tl" rotWithShape="0">
              <a:srgbClr val="000000">
                <a:alpha val="50000"/>
              </a:srgbClr>
            </a:outerShdw>
            <a:softEdge rad="63500"/>
          </a:effectLst>
          <a:scene3d>
            <a:camera prst="orthographicFront"/>
            <a:lightRig rig="threePt" dir="t"/>
          </a:scene3d>
          <a:sp3d>
            <a:bevelT w="63500" h="63500"/>
            <a:bevelB w="63500" h="63500"/>
          </a:sp3d>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rgbClr val="BDD7E5"/>
              </a:solidFill>
            </a:endParaRPr>
          </a:p>
        </p:txBody>
      </p:sp>
      <p:sp>
        <p:nvSpPr>
          <p:cNvPr id="5" name="Rectangle 4"/>
          <p:cNvSpPr/>
          <p:nvPr/>
        </p:nvSpPr>
        <p:spPr>
          <a:xfrm>
            <a:off x="1064787" y="5258856"/>
            <a:ext cx="6984999" cy="1512362"/>
          </a:xfrm>
          <a:prstGeom prst="rect">
            <a:avLst/>
          </a:prstGeom>
          <a:solidFill>
            <a:srgbClr val="B4CF60"/>
          </a:solidFill>
          <a:ln>
            <a:noFill/>
          </a:ln>
          <a:effectLst>
            <a:glow rad="63500">
              <a:schemeClr val="tx2">
                <a:lumMod val="60000"/>
                <a:lumOff val="40000"/>
                <a:alpha val="9000"/>
              </a:schemeClr>
            </a:glow>
            <a:outerShdw blurRad="63500" dist="63500" dir="2700000" sx="101000" sy="101000" algn="tl" rotWithShape="0">
              <a:srgbClr val="000000">
                <a:alpha val="50000"/>
              </a:srgbClr>
            </a:outerShdw>
            <a:softEdge rad="63500"/>
          </a:effectLst>
          <a:scene3d>
            <a:camera prst="orthographicFront"/>
            <a:lightRig rig="threePt" dir="t"/>
          </a:scene3d>
          <a:sp3d>
            <a:bevelT w="63500" h="63500"/>
            <a:bevelB w="63500" h="63500"/>
          </a:sp3d>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6" name="TextBox 8"/>
          <p:cNvSpPr txBox="1"/>
          <p:nvPr/>
        </p:nvSpPr>
        <p:spPr>
          <a:xfrm>
            <a:off x="1890286" y="5326588"/>
            <a:ext cx="526388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Fundamental Science: Materials and Device Research</a:t>
            </a:r>
            <a:endParaRPr lang="en-US" b="1" dirty="0"/>
          </a:p>
        </p:txBody>
      </p:sp>
      <p:sp>
        <p:nvSpPr>
          <p:cNvPr id="7" name="Rounded Rectangle 6"/>
          <p:cNvSpPr/>
          <p:nvPr/>
        </p:nvSpPr>
        <p:spPr>
          <a:xfrm>
            <a:off x="1490236" y="5828821"/>
            <a:ext cx="2890837" cy="663517"/>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Rounded Rectangle 7"/>
          <p:cNvSpPr/>
          <p:nvPr/>
        </p:nvSpPr>
        <p:spPr>
          <a:xfrm>
            <a:off x="4715888" y="5827155"/>
            <a:ext cx="2853678" cy="684232"/>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13"/>
          <p:cNvSpPr txBox="1"/>
          <p:nvPr/>
        </p:nvSpPr>
        <p:spPr>
          <a:xfrm flipH="1">
            <a:off x="5288717" y="5834280"/>
            <a:ext cx="1734931"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S2:</a:t>
            </a:r>
            <a:r>
              <a:rPr lang="en-US" sz="1100" dirty="0" smtClean="0"/>
              <a:t> </a:t>
            </a:r>
            <a:r>
              <a:rPr lang="en-US" sz="1600" dirty="0" smtClean="0"/>
              <a:t> </a:t>
            </a:r>
            <a:r>
              <a:rPr lang="en-US" b="1" dirty="0" smtClean="0"/>
              <a:t>PHOTONIC</a:t>
            </a:r>
            <a:r>
              <a:rPr lang="en-US" dirty="0" smtClean="0"/>
              <a:t> </a:t>
            </a:r>
          </a:p>
          <a:p>
            <a:r>
              <a:rPr lang="en-US" b="1" dirty="0" smtClean="0"/>
              <a:t>       SENSORS</a:t>
            </a:r>
            <a:endParaRPr lang="en-US" b="1" dirty="0"/>
          </a:p>
        </p:txBody>
      </p:sp>
      <p:sp>
        <p:nvSpPr>
          <p:cNvPr id="10" name="Rounded Rectangle 9"/>
          <p:cNvSpPr/>
          <p:nvPr/>
        </p:nvSpPr>
        <p:spPr>
          <a:xfrm>
            <a:off x="2064912" y="4151838"/>
            <a:ext cx="4908747" cy="652482"/>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5"/>
          <p:cNvSpPr txBox="1"/>
          <p:nvPr/>
        </p:nvSpPr>
        <p:spPr>
          <a:xfrm flipH="1">
            <a:off x="3003986" y="4173004"/>
            <a:ext cx="4127480" cy="61555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 T1:  SYSTEMS TECHNOLOGIES:</a:t>
            </a:r>
            <a:r>
              <a:rPr lang="en-US" sz="1100" dirty="0" smtClean="0"/>
              <a:t> </a:t>
            </a:r>
            <a:r>
              <a:rPr lang="en-US" sz="1600" dirty="0" smtClean="0"/>
              <a:t> </a:t>
            </a:r>
          </a:p>
          <a:p>
            <a:r>
              <a:rPr lang="en-US" sz="1600" b="1" dirty="0" smtClean="0"/>
              <a:t>CONTROL AND COMMUNICATIONS</a:t>
            </a:r>
          </a:p>
        </p:txBody>
      </p:sp>
      <p:sp>
        <p:nvSpPr>
          <p:cNvPr id="12" name="TextBox 16"/>
          <p:cNvSpPr txBox="1"/>
          <p:nvPr/>
        </p:nvSpPr>
        <p:spPr>
          <a:xfrm>
            <a:off x="3172988" y="2638429"/>
            <a:ext cx="2622549"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smtClean="0"/>
              <a:t>Enabling Technologies</a:t>
            </a:r>
            <a:endParaRPr lang="en-US" b="1" dirty="0"/>
          </a:p>
        </p:txBody>
      </p:sp>
      <p:sp>
        <p:nvSpPr>
          <p:cNvPr id="13" name="TextBox 21"/>
          <p:cNvSpPr txBox="1"/>
          <p:nvPr/>
        </p:nvSpPr>
        <p:spPr>
          <a:xfrm>
            <a:off x="2169347" y="609600"/>
            <a:ext cx="5006499"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Systems Integration and Translational Applications</a:t>
            </a:r>
            <a:endParaRPr lang="en-US" b="1" dirty="0"/>
          </a:p>
        </p:txBody>
      </p:sp>
      <p:sp>
        <p:nvSpPr>
          <p:cNvPr id="14" name="Cube 13"/>
          <p:cNvSpPr/>
          <p:nvPr/>
        </p:nvSpPr>
        <p:spPr>
          <a:xfrm>
            <a:off x="969537" y="1051183"/>
            <a:ext cx="2216150" cy="1241167"/>
          </a:xfrm>
          <a:prstGeom prst="cube">
            <a:avLst>
              <a:gd name="adj" fmla="val 8997"/>
            </a:avLst>
          </a:prstGeom>
          <a:solidFill>
            <a:schemeClr val="accent1">
              <a:lumMod val="40000"/>
              <a:lumOff val="60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25"/>
          <p:cNvSpPr txBox="1"/>
          <p:nvPr/>
        </p:nvSpPr>
        <p:spPr>
          <a:xfrm flipH="1">
            <a:off x="861585" y="1162328"/>
            <a:ext cx="2279649" cy="116955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smtClean="0"/>
              <a:t>  </a:t>
            </a:r>
            <a:r>
              <a:rPr lang="en-US" sz="1400" b="1" dirty="0" smtClean="0"/>
              <a:t>A1.1:  ROOMS, BUILDINGS</a:t>
            </a:r>
          </a:p>
          <a:p>
            <a:pPr algn="ctr"/>
            <a:r>
              <a:rPr lang="en-US" sz="1400" b="1" dirty="0" smtClean="0"/>
              <a:t>AND ARCHITECTURE</a:t>
            </a:r>
          </a:p>
          <a:p>
            <a:r>
              <a:rPr lang="en-US" sz="1400" dirty="0" smtClean="0"/>
              <a:t>     Productivity</a:t>
            </a:r>
          </a:p>
          <a:p>
            <a:r>
              <a:rPr lang="en-US" sz="1400" dirty="0" smtClean="0"/>
              <a:t>     Efficiency</a:t>
            </a:r>
          </a:p>
          <a:p>
            <a:r>
              <a:rPr lang="en-US" sz="1400" dirty="0" smtClean="0"/>
              <a:t>     Special Needs: Eldercare</a:t>
            </a:r>
          </a:p>
        </p:txBody>
      </p:sp>
      <p:sp>
        <p:nvSpPr>
          <p:cNvPr id="16" name="Cube 15"/>
          <p:cNvSpPr/>
          <p:nvPr/>
        </p:nvSpPr>
        <p:spPr>
          <a:xfrm>
            <a:off x="3455561" y="1051183"/>
            <a:ext cx="2216150" cy="1241167"/>
          </a:xfrm>
          <a:prstGeom prst="cube">
            <a:avLst>
              <a:gd name="adj" fmla="val 8997"/>
            </a:avLst>
          </a:prstGeom>
          <a:solidFill>
            <a:schemeClr val="accent1">
              <a:lumMod val="40000"/>
              <a:lumOff val="60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Cube 16"/>
          <p:cNvSpPr/>
          <p:nvPr/>
        </p:nvSpPr>
        <p:spPr>
          <a:xfrm>
            <a:off x="5935236" y="1051183"/>
            <a:ext cx="2216150" cy="1241167"/>
          </a:xfrm>
          <a:prstGeom prst="cube">
            <a:avLst>
              <a:gd name="adj" fmla="val 8997"/>
            </a:avLst>
          </a:prstGeom>
          <a:solidFill>
            <a:schemeClr val="accent1">
              <a:lumMod val="40000"/>
              <a:lumOff val="60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TextBox 31"/>
          <p:cNvSpPr txBox="1"/>
          <p:nvPr/>
        </p:nvSpPr>
        <p:spPr>
          <a:xfrm flipH="1">
            <a:off x="3455561" y="1162328"/>
            <a:ext cx="2159000" cy="116955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dirty="0" smtClean="0"/>
              <a:t> A1.2:   INFRASTRUCTURE</a:t>
            </a:r>
          </a:p>
          <a:p>
            <a:pPr algn="ctr"/>
            <a:r>
              <a:rPr lang="en-US" sz="1400" b="1" dirty="0" smtClean="0"/>
              <a:t>AND INFORMATION</a:t>
            </a:r>
          </a:p>
          <a:p>
            <a:r>
              <a:rPr lang="en-US" sz="1400" dirty="0" smtClean="0"/>
              <a:t>     Transportation</a:t>
            </a:r>
          </a:p>
          <a:p>
            <a:r>
              <a:rPr lang="en-US" sz="1400" dirty="0" smtClean="0"/>
              <a:t>     Communications</a:t>
            </a:r>
          </a:p>
          <a:p>
            <a:r>
              <a:rPr lang="en-US" sz="1400" dirty="0" smtClean="0"/>
              <a:t>     Smart Grid Interface</a:t>
            </a:r>
            <a:endParaRPr lang="en-US" sz="1400" dirty="0"/>
          </a:p>
        </p:txBody>
      </p:sp>
      <p:sp>
        <p:nvSpPr>
          <p:cNvPr id="19" name="TextBox 32"/>
          <p:cNvSpPr txBox="1"/>
          <p:nvPr/>
        </p:nvSpPr>
        <p:spPr>
          <a:xfrm flipH="1">
            <a:off x="6049536" y="1153577"/>
            <a:ext cx="2000250" cy="116955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smtClean="0"/>
              <a:t>  </a:t>
            </a:r>
            <a:r>
              <a:rPr lang="en-US" sz="1400" b="1" dirty="0" smtClean="0"/>
              <a:t>A1.3:  HEALTH AND</a:t>
            </a:r>
          </a:p>
          <a:p>
            <a:pPr algn="ctr"/>
            <a:r>
              <a:rPr lang="en-US" sz="1400" b="1" dirty="0" smtClean="0"/>
              <a:t>BIOSENSING</a:t>
            </a:r>
          </a:p>
          <a:p>
            <a:r>
              <a:rPr lang="en-US" sz="1400" dirty="0" smtClean="0"/>
              <a:t>     Biohazard Tracking</a:t>
            </a:r>
          </a:p>
          <a:p>
            <a:r>
              <a:rPr lang="en-US" sz="1400" dirty="0" smtClean="0"/>
              <a:t>     </a:t>
            </a:r>
            <a:r>
              <a:rPr lang="en-US" sz="1400" dirty="0" err="1" smtClean="0"/>
              <a:t>Bioanalysis</a:t>
            </a:r>
            <a:r>
              <a:rPr lang="en-US" sz="1400" dirty="0" smtClean="0"/>
              <a:t> Lab</a:t>
            </a:r>
          </a:p>
          <a:p>
            <a:r>
              <a:rPr lang="en-US" sz="1400" dirty="0" smtClean="0"/>
              <a:t>     Circadian Rhythm</a:t>
            </a:r>
            <a:endParaRPr lang="en-US" sz="1400" dirty="0"/>
          </a:p>
        </p:txBody>
      </p:sp>
      <p:sp>
        <p:nvSpPr>
          <p:cNvPr id="20" name="Down Arrow 19"/>
          <p:cNvSpPr/>
          <p:nvPr/>
        </p:nvSpPr>
        <p:spPr>
          <a:xfrm>
            <a:off x="667911" y="2689225"/>
            <a:ext cx="254000" cy="3020457"/>
          </a:xfrm>
          <a:prstGeom prst="downArrow">
            <a:avLst/>
          </a:prstGeom>
          <a:gradFill flip="none" rotWithShape="1">
            <a:gsLst>
              <a:gs pos="0">
                <a:schemeClr val="tx2">
                  <a:lumMod val="40000"/>
                  <a:lumOff val="60000"/>
                </a:schemeClr>
              </a:gs>
              <a:gs pos="100000">
                <a:srgbClr val="FFFFFF"/>
              </a:gs>
            </a:gsLst>
            <a:lin ang="5400000" scaled="0"/>
            <a:tileRect/>
          </a:gra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Down Arrow 20"/>
          <p:cNvSpPr/>
          <p:nvPr/>
        </p:nvSpPr>
        <p:spPr>
          <a:xfrm flipV="1">
            <a:off x="8227586" y="2689225"/>
            <a:ext cx="254000" cy="3020457"/>
          </a:xfrm>
          <a:prstGeom prst="downArrow">
            <a:avLst/>
          </a:prstGeom>
          <a:gradFill flip="none" rotWithShape="1">
            <a:gsLst>
              <a:gs pos="0">
                <a:srgbClr val="B4CF60"/>
              </a:gs>
              <a:gs pos="100000">
                <a:srgbClr val="FFFFFF"/>
              </a:gs>
            </a:gsLst>
            <a:lin ang="5400000" scaled="0"/>
            <a:tileRect/>
          </a:gra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TextBox 37"/>
          <p:cNvSpPr txBox="1"/>
          <p:nvPr/>
        </p:nvSpPr>
        <p:spPr>
          <a:xfrm rot="16200000">
            <a:off x="-842870" y="3919857"/>
            <a:ext cx="2488820"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smtClean="0"/>
              <a:t>REAL WORLD</a:t>
            </a:r>
          </a:p>
          <a:p>
            <a:pPr algn="ctr"/>
            <a:r>
              <a:rPr lang="en-US" dirty="0" smtClean="0"/>
              <a:t>SYSTEM REQUIREMENTS</a:t>
            </a:r>
            <a:endParaRPr lang="en-US" dirty="0"/>
          </a:p>
        </p:txBody>
      </p:sp>
      <p:sp>
        <p:nvSpPr>
          <p:cNvPr id="23" name="TextBox 38"/>
          <p:cNvSpPr txBox="1"/>
          <p:nvPr/>
        </p:nvSpPr>
        <p:spPr>
          <a:xfrm rot="5400000">
            <a:off x="7439836" y="3800970"/>
            <a:ext cx="2605250"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smtClean="0"/>
              <a:t>TECHNOLOGY SOLUTIONS </a:t>
            </a:r>
          </a:p>
          <a:p>
            <a:r>
              <a:rPr lang="en-US" dirty="0" smtClean="0"/>
              <a:t>OVERCOME BARRIERS</a:t>
            </a:r>
            <a:endParaRPr lang="en-US" dirty="0"/>
          </a:p>
        </p:txBody>
      </p:sp>
      <p:sp>
        <p:nvSpPr>
          <p:cNvPr id="24" name="Left-Right Arrow 23"/>
          <p:cNvSpPr/>
          <p:nvPr/>
        </p:nvSpPr>
        <p:spPr>
          <a:xfrm>
            <a:off x="3052335" y="1555750"/>
            <a:ext cx="454025" cy="342900"/>
          </a:xfrm>
          <a:prstGeom prst="leftRightArrow">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Left-Right Arrow 24"/>
          <p:cNvSpPr/>
          <p:nvPr/>
        </p:nvSpPr>
        <p:spPr>
          <a:xfrm>
            <a:off x="5530423" y="1549400"/>
            <a:ext cx="454025" cy="342900"/>
          </a:xfrm>
          <a:prstGeom prst="leftRightArrow">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Bevel 25"/>
          <p:cNvSpPr/>
          <p:nvPr/>
        </p:nvSpPr>
        <p:spPr>
          <a:xfrm>
            <a:off x="5713605" y="3039690"/>
            <a:ext cx="2036132" cy="888554"/>
          </a:xfrm>
          <a:prstGeom prst="bevel">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TextBox 65"/>
          <p:cNvSpPr txBox="1"/>
          <p:nvPr/>
        </p:nvSpPr>
        <p:spPr>
          <a:xfrm flipH="1">
            <a:off x="5929093" y="3168629"/>
            <a:ext cx="1706343"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smtClean="0"/>
              <a:t>T2.3: BIOSENSOR </a:t>
            </a:r>
          </a:p>
          <a:p>
            <a:r>
              <a:rPr lang="en-US" sz="1600" b="1" dirty="0" smtClean="0"/>
              <a:t>     TESTBED</a:t>
            </a:r>
          </a:p>
          <a:p>
            <a:pPr algn="ctr"/>
            <a:endParaRPr lang="en-US" b="1" dirty="0"/>
          </a:p>
        </p:txBody>
      </p:sp>
      <p:sp>
        <p:nvSpPr>
          <p:cNvPr id="28" name="Up-Down Arrow 27"/>
          <p:cNvSpPr/>
          <p:nvPr/>
        </p:nvSpPr>
        <p:spPr>
          <a:xfrm>
            <a:off x="6043186" y="3741981"/>
            <a:ext cx="288180" cy="421501"/>
          </a:xfrm>
          <a:prstGeom prst="upDownArrow">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Bevel 28"/>
          <p:cNvSpPr/>
          <p:nvPr/>
        </p:nvSpPr>
        <p:spPr>
          <a:xfrm>
            <a:off x="1263803" y="3066344"/>
            <a:ext cx="2036132" cy="888554"/>
          </a:xfrm>
          <a:prstGeom prst="bevel">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Bevel 29"/>
          <p:cNvSpPr/>
          <p:nvPr/>
        </p:nvSpPr>
        <p:spPr>
          <a:xfrm>
            <a:off x="3480962" y="3054894"/>
            <a:ext cx="2036132" cy="888554"/>
          </a:xfrm>
          <a:prstGeom prst="bevel">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Up-Down Arrow 30"/>
          <p:cNvSpPr/>
          <p:nvPr/>
        </p:nvSpPr>
        <p:spPr>
          <a:xfrm>
            <a:off x="2690386" y="3741981"/>
            <a:ext cx="288180" cy="421501"/>
          </a:xfrm>
          <a:prstGeom prst="upDownArrow">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Up-Down Arrow 31"/>
          <p:cNvSpPr/>
          <p:nvPr/>
        </p:nvSpPr>
        <p:spPr>
          <a:xfrm>
            <a:off x="3771473" y="3741981"/>
            <a:ext cx="288180" cy="421501"/>
          </a:xfrm>
          <a:prstGeom prst="upDownArrow">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TextBox 64"/>
          <p:cNvSpPr txBox="1"/>
          <p:nvPr/>
        </p:nvSpPr>
        <p:spPr>
          <a:xfrm flipH="1">
            <a:off x="3811160" y="3192099"/>
            <a:ext cx="2020902"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smtClean="0"/>
              <a:t>T2.2: COMMS </a:t>
            </a:r>
          </a:p>
          <a:p>
            <a:r>
              <a:rPr lang="en-US" sz="1600" b="1" dirty="0" smtClean="0"/>
              <a:t>     TESTBED</a:t>
            </a:r>
          </a:p>
          <a:p>
            <a:pPr algn="ctr"/>
            <a:endParaRPr lang="en-US" b="1" dirty="0"/>
          </a:p>
        </p:txBody>
      </p:sp>
      <p:sp>
        <p:nvSpPr>
          <p:cNvPr id="34" name="TextBox 18"/>
          <p:cNvSpPr txBox="1"/>
          <p:nvPr/>
        </p:nvSpPr>
        <p:spPr>
          <a:xfrm flipH="1">
            <a:off x="1416203" y="3210963"/>
            <a:ext cx="1921884"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smtClean="0"/>
              <a:t>T2.1:  SMART    </a:t>
            </a:r>
          </a:p>
          <a:p>
            <a:r>
              <a:rPr lang="en-US" sz="1600" b="1" dirty="0" smtClean="0"/>
              <a:t>    SPACE TESTBED</a:t>
            </a:r>
          </a:p>
          <a:p>
            <a:pPr algn="ctr"/>
            <a:endParaRPr lang="en-US" b="1" dirty="0"/>
          </a:p>
        </p:txBody>
      </p:sp>
      <p:sp>
        <p:nvSpPr>
          <p:cNvPr id="35" name="Left-Right Arrow 34"/>
          <p:cNvSpPr/>
          <p:nvPr/>
        </p:nvSpPr>
        <p:spPr>
          <a:xfrm>
            <a:off x="3174575" y="3322881"/>
            <a:ext cx="454025" cy="342900"/>
          </a:xfrm>
          <a:prstGeom prst="leftRightArrow">
            <a:avLst/>
          </a:prstGeom>
          <a:solidFill>
            <a:srgbClr val="C0504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Left-Right Arrow 35"/>
          <p:cNvSpPr/>
          <p:nvPr/>
        </p:nvSpPr>
        <p:spPr>
          <a:xfrm>
            <a:off x="5387548" y="3322881"/>
            <a:ext cx="454025" cy="342900"/>
          </a:xfrm>
          <a:prstGeom prst="leftRightArrow">
            <a:avLst/>
          </a:prstGeom>
          <a:solidFill>
            <a:srgbClr val="C0504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Up-Down Arrow 36"/>
          <p:cNvSpPr/>
          <p:nvPr/>
        </p:nvSpPr>
        <p:spPr>
          <a:xfrm>
            <a:off x="4927173" y="3754681"/>
            <a:ext cx="288180" cy="421501"/>
          </a:xfrm>
          <a:prstGeom prst="upDownArrow">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Left-Right Arrow 37"/>
          <p:cNvSpPr/>
          <p:nvPr/>
        </p:nvSpPr>
        <p:spPr>
          <a:xfrm>
            <a:off x="4279473" y="5963680"/>
            <a:ext cx="534988" cy="369907"/>
          </a:xfrm>
          <a:prstGeom prst="leftRightArrow">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TextBox 11"/>
          <p:cNvSpPr txBox="1"/>
          <p:nvPr/>
        </p:nvSpPr>
        <p:spPr>
          <a:xfrm flipH="1">
            <a:off x="2051486" y="5808879"/>
            <a:ext cx="1932734"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 </a:t>
            </a:r>
            <a:r>
              <a:rPr lang="en-US" b="1" dirty="0" smtClean="0"/>
              <a:t>S1:  PHOTONIC</a:t>
            </a:r>
            <a:r>
              <a:rPr lang="en-US" dirty="0" smtClean="0"/>
              <a:t>          </a:t>
            </a:r>
          </a:p>
          <a:p>
            <a:r>
              <a:rPr lang="en-US" b="1" dirty="0" smtClean="0"/>
              <a:t>         SOURCES</a:t>
            </a:r>
            <a:endParaRPr lang="en-US" b="1" dirty="0"/>
          </a:p>
        </p:txBody>
      </p:sp>
      <p:sp>
        <p:nvSpPr>
          <p:cNvPr id="40" name="Up-Down Arrow 39"/>
          <p:cNvSpPr/>
          <p:nvPr/>
        </p:nvSpPr>
        <p:spPr>
          <a:xfrm>
            <a:off x="1887399" y="2330450"/>
            <a:ext cx="316487" cy="422275"/>
          </a:xfrm>
          <a:prstGeom prst="upDownArrow">
            <a:avLst/>
          </a:prstGeom>
          <a:solidFill>
            <a:srgbClr val="FFE49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Up-Down Arrow 40"/>
          <p:cNvSpPr/>
          <p:nvPr/>
        </p:nvSpPr>
        <p:spPr>
          <a:xfrm>
            <a:off x="4406473" y="2309812"/>
            <a:ext cx="316487" cy="422275"/>
          </a:xfrm>
          <a:prstGeom prst="upDownArrow">
            <a:avLst/>
          </a:prstGeom>
          <a:solidFill>
            <a:srgbClr val="FFE49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Up-Down Arrow 41"/>
          <p:cNvSpPr/>
          <p:nvPr/>
        </p:nvSpPr>
        <p:spPr>
          <a:xfrm>
            <a:off x="6897459" y="2317750"/>
            <a:ext cx="316487" cy="422275"/>
          </a:xfrm>
          <a:prstGeom prst="upDownArrow">
            <a:avLst/>
          </a:prstGeom>
          <a:solidFill>
            <a:srgbClr val="FFE49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Up-Down Arrow 42"/>
          <p:cNvSpPr/>
          <p:nvPr/>
        </p:nvSpPr>
        <p:spPr>
          <a:xfrm>
            <a:off x="1850059" y="4883146"/>
            <a:ext cx="316487" cy="422275"/>
          </a:xfrm>
          <a:prstGeom prst="upDownArrow">
            <a:avLst/>
          </a:prstGeom>
          <a:solidFill>
            <a:srgbClr val="B7DD6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Up-Down Arrow 43"/>
          <p:cNvSpPr/>
          <p:nvPr/>
        </p:nvSpPr>
        <p:spPr>
          <a:xfrm>
            <a:off x="4393773" y="4872052"/>
            <a:ext cx="316487" cy="422275"/>
          </a:xfrm>
          <a:prstGeom prst="upDownArrow">
            <a:avLst/>
          </a:prstGeom>
          <a:solidFill>
            <a:srgbClr val="B7DD6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Up-Down Arrow 44"/>
          <p:cNvSpPr/>
          <p:nvPr/>
        </p:nvSpPr>
        <p:spPr>
          <a:xfrm>
            <a:off x="6939793" y="4868989"/>
            <a:ext cx="316487" cy="422275"/>
          </a:xfrm>
          <a:prstGeom prst="upDownArrow">
            <a:avLst/>
          </a:prstGeom>
          <a:solidFill>
            <a:srgbClr val="B7DD6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K. A. Connor</a:t>
            </a:r>
          </a:p>
        </p:txBody>
      </p:sp>
      <p:sp>
        <p:nvSpPr>
          <p:cNvPr id="579586" name="Rectangle 2"/>
          <p:cNvSpPr>
            <a:spLocks noGrp="1" noChangeArrowheads="1"/>
          </p:cNvSpPr>
          <p:nvPr>
            <p:ph type="title"/>
          </p:nvPr>
        </p:nvSpPr>
        <p:spPr/>
        <p:txBody>
          <a:bodyPr/>
          <a:lstStyle/>
          <a:p>
            <a:r>
              <a:rPr lang="en-US"/>
              <a:t>Who Am I?</a:t>
            </a:r>
          </a:p>
        </p:txBody>
      </p:sp>
      <p:sp>
        <p:nvSpPr>
          <p:cNvPr id="579587" name="Rectangle 3"/>
          <p:cNvSpPr>
            <a:spLocks noGrp="1" noChangeArrowheads="1"/>
          </p:cNvSpPr>
          <p:nvPr>
            <p:ph type="body" idx="1"/>
          </p:nvPr>
        </p:nvSpPr>
        <p:spPr>
          <a:xfrm>
            <a:off x="457200" y="1219200"/>
            <a:ext cx="8229600" cy="4525963"/>
          </a:xfrm>
        </p:spPr>
        <p:txBody>
          <a:bodyPr/>
          <a:lstStyle/>
          <a:p>
            <a:r>
              <a:rPr lang="en-US" dirty="0"/>
              <a:t>My name is Ken Connor</a:t>
            </a:r>
          </a:p>
          <a:p>
            <a:r>
              <a:rPr lang="en-US" dirty="0"/>
              <a:t>I was born in </a:t>
            </a:r>
            <a:r>
              <a:rPr lang="en-US" dirty="0" smtClean="0"/>
              <a:t>Madison, WI</a:t>
            </a:r>
          </a:p>
          <a:p>
            <a:r>
              <a:rPr lang="en-US" dirty="0" smtClean="0"/>
              <a:t>I have two brothers </a:t>
            </a:r>
            <a:endParaRPr lang="en-US" dirty="0"/>
          </a:p>
        </p:txBody>
      </p:sp>
      <p:pic>
        <p:nvPicPr>
          <p:cNvPr id="579588" name="Picture 4"/>
          <p:cNvPicPr>
            <a:picLocks noChangeAspect="1" noChangeArrowheads="1"/>
          </p:cNvPicPr>
          <p:nvPr/>
        </p:nvPicPr>
        <p:blipFill>
          <a:blip r:embed="rId2" cstate="print"/>
          <a:srcRect/>
          <a:stretch>
            <a:fillRect/>
          </a:stretch>
        </p:blipFill>
        <p:spPr bwMode="auto">
          <a:xfrm>
            <a:off x="533400" y="2971800"/>
            <a:ext cx="5105400" cy="3735388"/>
          </a:xfrm>
          <a:prstGeom prst="rect">
            <a:avLst/>
          </a:prstGeom>
          <a:noFill/>
          <a:ln w="9525">
            <a:noFill/>
            <a:miter lim="800000"/>
            <a:headEnd/>
            <a:tailEnd/>
          </a:ln>
          <a:effectLst/>
        </p:spPr>
      </p:pic>
      <p:sp>
        <p:nvSpPr>
          <p:cNvPr id="579589" name="Oval 5"/>
          <p:cNvSpPr>
            <a:spLocks noChangeArrowheads="1"/>
          </p:cNvSpPr>
          <p:nvPr/>
        </p:nvSpPr>
        <p:spPr bwMode="auto">
          <a:xfrm>
            <a:off x="3505200" y="4038600"/>
            <a:ext cx="1066800" cy="1219200"/>
          </a:xfrm>
          <a:prstGeom prst="ellipse">
            <a:avLst/>
          </a:prstGeom>
          <a:noFill/>
          <a:ln w="57150">
            <a:solidFill>
              <a:srgbClr val="FF3300"/>
            </a:solidFill>
            <a:round/>
            <a:headEnd/>
            <a:tailEnd/>
          </a:ln>
          <a:effectLst/>
        </p:spPr>
        <p:txBody>
          <a:bodyPr wrap="none" anchor="ctr"/>
          <a:lstStyle/>
          <a:p>
            <a:endParaRPr lang="en-US"/>
          </a:p>
        </p:txBody>
      </p:sp>
      <p:pic>
        <p:nvPicPr>
          <p:cNvPr id="579590" name="Picture 6"/>
          <p:cNvPicPr>
            <a:picLocks noChangeAspect="1" noChangeArrowheads="1"/>
          </p:cNvPicPr>
          <p:nvPr/>
        </p:nvPicPr>
        <p:blipFill>
          <a:blip r:embed="rId3" cstate="print"/>
          <a:srcRect/>
          <a:stretch>
            <a:fillRect/>
          </a:stretch>
        </p:blipFill>
        <p:spPr bwMode="auto">
          <a:xfrm>
            <a:off x="6172200" y="1981200"/>
            <a:ext cx="2403475" cy="36004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to Come</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762125" y="1714500"/>
            <a:ext cx="5619750" cy="34290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6019800" y="4953000"/>
            <a:ext cx="28575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K. A. Connor</a:t>
            </a:r>
          </a:p>
        </p:txBody>
      </p:sp>
      <p:sp>
        <p:nvSpPr>
          <p:cNvPr id="575490" name="Rectangle 2"/>
          <p:cNvSpPr>
            <a:spLocks noGrp="1" noChangeArrowheads="1"/>
          </p:cNvSpPr>
          <p:nvPr>
            <p:ph type="title"/>
          </p:nvPr>
        </p:nvSpPr>
        <p:spPr/>
        <p:txBody>
          <a:bodyPr/>
          <a:lstStyle/>
          <a:p>
            <a:r>
              <a:rPr lang="en-US"/>
              <a:t>Who Am I?</a:t>
            </a:r>
          </a:p>
        </p:txBody>
      </p:sp>
      <p:sp>
        <p:nvSpPr>
          <p:cNvPr id="575491" name="Rectangle 3"/>
          <p:cNvSpPr>
            <a:spLocks noGrp="1" noChangeArrowheads="1"/>
          </p:cNvSpPr>
          <p:nvPr>
            <p:ph type="body" idx="1"/>
          </p:nvPr>
        </p:nvSpPr>
        <p:spPr/>
        <p:txBody>
          <a:bodyPr/>
          <a:lstStyle/>
          <a:p>
            <a:r>
              <a:rPr lang="en-US" dirty="0"/>
              <a:t>My name is Ken Connor</a:t>
            </a:r>
          </a:p>
          <a:p>
            <a:r>
              <a:rPr lang="en-US" dirty="0"/>
              <a:t>I was born in Madison </a:t>
            </a:r>
          </a:p>
          <a:p>
            <a:r>
              <a:rPr lang="en-US" dirty="0" smtClean="0"/>
              <a:t>I have two brothers</a:t>
            </a:r>
            <a:endParaRPr lang="en-US" dirty="0"/>
          </a:p>
          <a:p>
            <a:r>
              <a:rPr lang="en-US" dirty="0"/>
              <a:t>I attended Mendota School from 1952 – 1958</a:t>
            </a:r>
          </a:p>
        </p:txBody>
      </p:sp>
      <p:pic>
        <p:nvPicPr>
          <p:cNvPr id="575493" name="Picture 5"/>
          <p:cNvPicPr>
            <a:picLocks noChangeAspect="1" noChangeArrowheads="1"/>
          </p:cNvPicPr>
          <p:nvPr/>
        </p:nvPicPr>
        <p:blipFill>
          <a:blip r:embed="rId2" cstate="print"/>
          <a:srcRect l="26875" t="18510" r="26875" b="36218"/>
          <a:stretch>
            <a:fillRect/>
          </a:stretch>
        </p:blipFill>
        <p:spPr bwMode="auto">
          <a:xfrm>
            <a:off x="1828800" y="3962400"/>
            <a:ext cx="3048000" cy="2316163"/>
          </a:xfrm>
          <a:prstGeom prst="rect">
            <a:avLst/>
          </a:prstGeom>
          <a:noFill/>
          <a:ln w="9525">
            <a:noFill/>
            <a:miter lim="800000"/>
            <a:headEnd/>
            <a:tailEnd/>
          </a:ln>
          <a:effectLst/>
        </p:spPr>
      </p:pic>
      <p:pic>
        <p:nvPicPr>
          <p:cNvPr id="8" name="Picture 7" descr="Mendota-School-1954.jpg"/>
          <p:cNvPicPr>
            <a:picLocks noChangeAspect="1"/>
          </p:cNvPicPr>
          <p:nvPr/>
        </p:nvPicPr>
        <p:blipFill>
          <a:blip r:embed="rId3" cstate="print"/>
          <a:stretch>
            <a:fillRect/>
          </a:stretch>
        </p:blipFill>
        <p:spPr>
          <a:xfrm>
            <a:off x="5105400" y="5410200"/>
            <a:ext cx="3886200" cy="1295400"/>
          </a:xfrm>
          <a:prstGeom prst="rect">
            <a:avLst/>
          </a:prstGeom>
        </p:spPr>
      </p:pic>
      <p:pic>
        <p:nvPicPr>
          <p:cNvPr id="9" name="Picture 8" descr="Mendota-School-1952.jpg"/>
          <p:cNvPicPr>
            <a:picLocks noChangeAspect="1"/>
          </p:cNvPicPr>
          <p:nvPr/>
        </p:nvPicPr>
        <p:blipFill>
          <a:blip r:embed="rId4" cstate="print"/>
          <a:stretch>
            <a:fillRect/>
          </a:stretch>
        </p:blipFill>
        <p:spPr>
          <a:xfrm>
            <a:off x="5791200" y="4038600"/>
            <a:ext cx="2362200" cy="1354327"/>
          </a:xfrm>
          <a:prstGeom prst="rect">
            <a:avLst/>
          </a:prstGeom>
        </p:spPr>
      </p:pic>
      <p:pic>
        <p:nvPicPr>
          <p:cNvPr id="36867" name="Picture 3"/>
          <p:cNvPicPr>
            <a:picLocks noChangeAspect="1" noChangeArrowheads="1"/>
          </p:cNvPicPr>
          <p:nvPr/>
        </p:nvPicPr>
        <p:blipFill>
          <a:blip r:embed="rId5" cstate="print"/>
          <a:srcRect/>
          <a:stretch>
            <a:fillRect/>
          </a:stretch>
        </p:blipFill>
        <p:spPr bwMode="auto">
          <a:xfrm>
            <a:off x="5638800" y="1066800"/>
            <a:ext cx="2952750" cy="2214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am I an Engineer?</a:t>
            </a:r>
            <a:endParaRPr lang="en-US" dirty="0"/>
          </a:p>
        </p:txBody>
      </p:sp>
      <p:sp>
        <p:nvSpPr>
          <p:cNvPr id="3" name="Content Placeholder 2"/>
          <p:cNvSpPr>
            <a:spLocks noGrp="1"/>
          </p:cNvSpPr>
          <p:nvPr>
            <p:ph idx="1"/>
          </p:nvPr>
        </p:nvSpPr>
        <p:spPr>
          <a:xfrm>
            <a:off x="457200" y="1371600"/>
            <a:ext cx="5562600" cy="4754563"/>
          </a:xfrm>
        </p:spPr>
        <p:txBody>
          <a:bodyPr/>
          <a:lstStyle/>
          <a:p>
            <a:r>
              <a:rPr lang="en-US" dirty="0" smtClean="0"/>
              <a:t>October 1957 – Sputnik 1 </a:t>
            </a:r>
            <a:r>
              <a:rPr lang="en-US" b="1" dirty="0" smtClean="0"/>
              <a:t>(</a:t>
            </a:r>
            <a:r>
              <a:rPr lang="ru-RU" b="1" dirty="0" smtClean="0"/>
              <a:t>Спутник-1</a:t>
            </a:r>
            <a:r>
              <a:rPr lang="en-US" b="1" dirty="0" smtClean="0"/>
              <a:t>)</a:t>
            </a:r>
          </a:p>
          <a:p>
            <a:r>
              <a:rPr lang="en-US" dirty="0" smtClean="0"/>
              <a:t>6</a:t>
            </a:r>
            <a:r>
              <a:rPr lang="en-US" baseline="30000" dirty="0" smtClean="0"/>
              <a:t>th</a:t>
            </a:r>
            <a:r>
              <a:rPr lang="en-US" dirty="0" smtClean="0"/>
              <a:t> Grade Class – 4 students selected for advanced studies</a:t>
            </a:r>
          </a:p>
          <a:p>
            <a:r>
              <a:rPr lang="en-US" dirty="0" smtClean="0"/>
              <a:t>7</a:t>
            </a:r>
            <a:r>
              <a:rPr lang="en-US" baseline="30000" dirty="0" smtClean="0"/>
              <a:t>th</a:t>
            </a:r>
            <a:r>
              <a:rPr lang="en-US" dirty="0" smtClean="0"/>
              <a:t> &amp; 8</a:t>
            </a:r>
            <a:r>
              <a:rPr lang="en-US" baseline="30000" dirty="0" smtClean="0"/>
              <a:t>th</a:t>
            </a:r>
            <a:r>
              <a:rPr lang="en-US" dirty="0" smtClean="0"/>
              <a:t> Grade Math &amp; Science Combined</a:t>
            </a:r>
          </a:p>
          <a:p>
            <a:r>
              <a:rPr lang="en-US" dirty="0" smtClean="0"/>
              <a:t>Began HS Math &amp; Science in 8</a:t>
            </a:r>
            <a:r>
              <a:rPr lang="en-US" baseline="30000" dirty="0" smtClean="0"/>
              <a:t>th</a:t>
            </a:r>
            <a:r>
              <a:rPr lang="en-US" dirty="0" smtClean="0"/>
              <a:t> Grade</a:t>
            </a:r>
            <a:endParaRPr lang="en-US" dirty="0"/>
          </a:p>
        </p:txBody>
      </p:sp>
      <p:pic>
        <p:nvPicPr>
          <p:cNvPr id="33795" name="Picture 3"/>
          <p:cNvPicPr>
            <a:picLocks noChangeAspect="1" noChangeArrowheads="1"/>
          </p:cNvPicPr>
          <p:nvPr/>
        </p:nvPicPr>
        <p:blipFill>
          <a:blip r:embed="rId2" cstate="print"/>
          <a:srcRect/>
          <a:stretch>
            <a:fillRect/>
          </a:stretch>
        </p:blipFill>
        <p:spPr bwMode="auto">
          <a:xfrm>
            <a:off x="6324600" y="1066800"/>
            <a:ext cx="2296808" cy="3048000"/>
          </a:xfrm>
          <a:prstGeom prst="rect">
            <a:avLst/>
          </a:prstGeom>
          <a:noFill/>
          <a:ln w="9525">
            <a:noFill/>
            <a:miter lim="800000"/>
            <a:headEnd/>
            <a:tailEnd/>
          </a:ln>
        </p:spPr>
      </p:pic>
      <p:sp>
        <p:nvSpPr>
          <p:cNvPr id="6" name="TextBox 5"/>
          <p:cNvSpPr txBox="1"/>
          <p:nvPr/>
        </p:nvSpPr>
        <p:spPr>
          <a:xfrm>
            <a:off x="6477000" y="4267200"/>
            <a:ext cx="2209800" cy="1477328"/>
          </a:xfrm>
          <a:prstGeom prst="rect">
            <a:avLst/>
          </a:prstGeom>
          <a:noFill/>
        </p:spPr>
        <p:txBody>
          <a:bodyPr wrap="square" rtlCol="0">
            <a:spAutoFit/>
          </a:bodyPr>
          <a:lstStyle/>
          <a:p>
            <a:r>
              <a:rPr lang="en-US" dirty="0" smtClean="0"/>
              <a:t>Diameter = 58.5 cm</a:t>
            </a:r>
          </a:p>
          <a:p>
            <a:endParaRPr lang="en-US" dirty="0" smtClean="0"/>
          </a:p>
          <a:p>
            <a:r>
              <a:rPr lang="en-US" dirty="0" smtClean="0">
                <a:hlinkClick r:id="rId3"/>
              </a:rPr>
              <a:t>Inside</a:t>
            </a:r>
            <a:endParaRPr lang="en-US" dirty="0" smtClean="0"/>
          </a:p>
          <a:p>
            <a:endParaRPr lang="en-US" dirty="0" smtClean="0"/>
          </a:p>
          <a:p>
            <a:r>
              <a:rPr lang="en-US" dirty="0" smtClean="0">
                <a:hlinkClick r:id="rId4"/>
              </a:rPr>
              <a:t>Sounds</a:t>
            </a:r>
            <a:endParaRPr lang="en-US" dirty="0"/>
          </a:p>
        </p:txBody>
      </p:sp>
      <p:sp>
        <p:nvSpPr>
          <p:cNvPr id="8" name="Rectangle 7"/>
          <p:cNvSpPr/>
          <p:nvPr/>
        </p:nvSpPr>
        <p:spPr>
          <a:xfrm>
            <a:off x="152400" y="6172200"/>
            <a:ext cx="8763000" cy="400110"/>
          </a:xfrm>
          <a:prstGeom prst="rect">
            <a:avLst/>
          </a:prstGeom>
        </p:spPr>
        <p:txBody>
          <a:bodyPr wrap="square">
            <a:spAutoFit/>
          </a:bodyPr>
          <a:lstStyle/>
          <a:p>
            <a:r>
              <a:rPr lang="en-US" sz="1000" dirty="0" smtClean="0">
                <a:hlinkClick r:id="rId3"/>
              </a:rPr>
              <a:t>http://www.nytimes.com/interactive/2007/09/24/science/space/20070924_SPUTNIK_GRAPHIC.html#tab1</a:t>
            </a:r>
            <a:r>
              <a:rPr lang="en-US" sz="1000" dirty="0" smtClean="0"/>
              <a:t> </a:t>
            </a:r>
          </a:p>
          <a:p>
            <a:r>
              <a:rPr lang="en-US" sz="1000" dirty="0" smtClean="0">
                <a:hlinkClick r:id="rId4"/>
              </a:rPr>
              <a:t>http://www.mentallandscape.com/Sputnik1_WashingtonDC.mp3</a:t>
            </a:r>
            <a:r>
              <a:rPr lang="en-US" sz="1000" dirty="0" smtClean="0"/>
              <a:t> </a:t>
            </a:r>
            <a:endParaRPr lang="en-US" sz="1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
          <p:cNvSpPr>
            <a:spLocks noGrp="1"/>
          </p:cNvSpPr>
          <p:nvPr>
            <p:ph type="ftr" sz="quarter" idx="10"/>
          </p:nvPr>
        </p:nvSpPr>
        <p:spPr/>
        <p:txBody>
          <a:bodyPr/>
          <a:lstStyle/>
          <a:p>
            <a:r>
              <a:rPr lang="en-US"/>
              <a:t>K. A. Connor</a:t>
            </a:r>
          </a:p>
        </p:txBody>
      </p:sp>
      <p:pic>
        <p:nvPicPr>
          <p:cNvPr id="568322" name="Picture 2" descr="scan0005"/>
          <p:cNvPicPr>
            <a:picLocks noChangeAspect="1" noChangeArrowheads="1"/>
          </p:cNvPicPr>
          <p:nvPr/>
        </p:nvPicPr>
        <p:blipFill>
          <a:blip r:embed="rId2" cstate="print"/>
          <a:srcRect l="22066" b="86397"/>
          <a:stretch>
            <a:fillRect/>
          </a:stretch>
        </p:blipFill>
        <p:spPr bwMode="auto">
          <a:xfrm>
            <a:off x="0" y="0"/>
            <a:ext cx="9144000" cy="1096963"/>
          </a:xfrm>
          <a:prstGeom prst="rect">
            <a:avLst/>
          </a:prstGeom>
          <a:noFill/>
        </p:spPr>
      </p:pic>
      <p:pic>
        <p:nvPicPr>
          <p:cNvPr id="568323" name="Picture 3" descr="scan0007"/>
          <p:cNvPicPr>
            <a:picLocks noChangeAspect="1" noChangeArrowheads="1"/>
          </p:cNvPicPr>
          <p:nvPr/>
        </p:nvPicPr>
        <p:blipFill>
          <a:blip r:embed="rId3" cstate="print"/>
          <a:srcRect l="2942" t="15685" r="52940" b="49384"/>
          <a:stretch>
            <a:fillRect/>
          </a:stretch>
        </p:blipFill>
        <p:spPr bwMode="auto">
          <a:xfrm>
            <a:off x="0" y="1066800"/>
            <a:ext cx="2449513" cy="2667000"/>
          </a:xfrm>
          <a:prstGeom prst="rect">
            <a:avLst/>
          </a:prstGeom>
          <a:noFill/>
        </p:spPr>
      </p:pic>
      <p:pic>
        <p:nvPicPr>
          <p:cNvPr id="568324" name="Picture 4" descr="scan0007"/>
          <p:cNvPicPr>
            <a:picLocks noChangeAspect="1" noChangeArrowheads="1"/>
          </p:cNvPicPr>
          <p:nvPr/>
        </p:nvPicPr>
        <p:blipFill>
          <a:blip r:embed="rId4" cstate="print"/>
          <a:srcRect l="48039" t="14970" b="54375"/>
          <a:stretch>
            <a:fillRect/>
          </a:stretch>
        </p:blipFill>
        <p:spPr bwMode="auto">
          <a:xfrm>
            <a:off x="4267200" y="1066800"/>
            <a:ext cx="2895600" cy="2349500"/>
          </a:xfrm>
          <a:prstGeom prst="rect">
            <a:avLst/>
          </a:prstGeom>
          <a:noFill/>
        </p:spPr>
      </p:pic>
      <p:pic>
        <p:nvPicPr>
          <p:cNvPr id="568325" name="Picture 5" descr="scan0006"/>
          <p:cNvPicPr>
            <a:picLocks noChangeAspect="1" noChangeArrowheads="1"/>
          </p:cNvPicPr>
          <p:nvPr/>
        </p:nvPicPr>
        <p:blipFill>
          <a:blip r:embed="rId5" cstate="print"/>
          <a:srcRect l="21387" t="75470" r="4367" b="5902"/>
          <a:stretch>
            <a:fillRect/>
          </a:stretch>
        </p:blipFill>
        <p:spPr bwMode="auto">
          <a:xfrm>
            <a:off x="0" y="5265738"/>
            <a:ext cx="9144000" cy="1668462"/>
          </a:xfrm>
          <a:prstGeom prst="rect">
            <a:avLst/>
          </a:prstGeom>
          <a:noFill/>
        </p:spPr>
      </p:pic>
      <p:pic>
        <p:nvPicPr>
          <p:cNvPr id="568326" name="Picture 6" descr="scan0006"/>
          <p:cNvPicPr>
            <a:picLocks noChangeAspect="1" noChangeArrowheads="1"/>
          </p:cNvPicPr>
          <p:nvPr/>
        </p:nvPicPr>
        <p:blipFill>
          <a:blip r:embed="rId6" cstate="print"/>
          <a:srcRect l="60597" t="22549" r="3758" b="24510"/>
          <a:stretch>
            <a:fillRect/>
          </a:stretch>
        </p:blipFill>
        <p:spPr bwMode="auto">
          <a:xfrm>
            <a:off x="6815138" y="2743200"/>
            <a:ext cx="2328862" cy="2514600"/>
          </a:xfrm>
          <a:prstGeom prst="rect">
            <a:avLst/>
          </a:prstGeom>
          <a:noFill/>
        </p:spPr>
      </p:pic>
      <p:pic>
        <p:nvPicPr>
          <p:cNvPr id="568327" name="Picture 7" descr="scan0007"/>
          <p:cNvPicPr>
            <a:picLocks noChangeAspect="1" noChangeArrowheads="1"/>
          </p:cNvPicPr>
          <p:nvPr/>
        </p:nvPicPr>
        <p:blipFill>
          <a:blip r:embed="rId7" cstate="print"/>
          <a:srcRect l="3922" t="50616" r="42157" b="15164"/>
          <a:stretch>
            <a:fillRect/>
          </a:stretch>
        </p:blipFill>
        <p:spPr bwMode="auto">
          <a:xfrm>
            <a:off x="1905000" y="2819400"/>
            <a:ext cx="2819400" cy="2460625"/>
          </a:xfrm>
          <a:prstGeom prst="rect">
            <a:avLst/>
          </a:prstGeom>
          <a:noFill/>
        </p:spPr>
      </p:pic>
      <p:sp>
        <p:nvSpPr>
          <p:cNvPr id="568328" name="Text Box 8"/>
          <p:cNvSpPr txBox="1">
            <a:spLocks noChangeArrowheads="1"/>
          </p:cNvSpPr>
          <p:nvPr/>
        </p:nvSpPr>
        <p:spPr bwMode="auto">
          <a:xfrm>
            <a:off x="6629400" y="6553200"/>
            <a:ext cx="2133600" cy="366713"/>
          </a:xfrm>
          <a:prstGeom prst="rect">
            <a:avLst/>
          </a:prstGeom>
          <a:noFill/>
          <a:ln w="9525">
            <a:noFill/>
            <a:miter lim="800000"/>
            <a:headEnd/>
            <a:tailEnd/>
          </a:ln>
          <a:effectLst/>
        </p:spPr>
        <p:txBody>
          <a:bodyPr>
            <a:spAutoFit/>
          </a:bodyPr>
          <a:lstStyle/>
          <a:p>
            <a:pPr>
              <a:spcBef>
                <a:spcPct val="50000"/>
              </a:spcBef>
            </a:pPr>
            <a:r>
              <a:rPr lang="en-US"/>
              <a:t>29 March 1958</a:t>
            </a:r>
          </a:p>
        </p:txBody>
      </p:sp>
      <p:sp>
        <p:nvSpPr>
          <p:cNvPr id="568329" name="AutoShape 9"/>
          <p:cNvSpPr>
            <a:spLocks noChangeArrowheads="1"/>
          </p:cNvSpPr>
          <p:nvPr/>
        </p:nvSpPr>
        <p:spPr bwMode="auto">
          <a:xfrm>
            <a:off x="4876800" y="3581400"/>
            <a:ext cx="457200" cy="381000"/>
          </a:xfrm>
          <a:prstGeom prst="leftArrow">
            <a:avLst>
              <a:gd name="adj1" fmla="val 50000"/>
              <a:gd name="adj2" fmla="val 30000"/>
            </a:avLst>
          </a:prstGeom>
          <a:solidFill>
            <a:srgbClr val="FF0000"/>
          </a:solidFill>
          <a:ln w="9525">
            <a:solidFill>
              <a:schemeClr val="tx1"/>
            </a:solidFill>
            <a:miter lim="800000"/>
            <a:headEnd/>
            <a:tailEnd/>
          </a:ln>
          <a:effectLst/>
        </p:spPr>
        <p:txBody>
          <a:bodyPr wrap="none" anchor="ctr"/>
          <a:lstStyle/>
          <a:p>
            <a:endParaRPr lang="en-US"/>
          </a:p>
        </p:txBody>
      </p:sp>
      <p:sp>
        <p:nvSpPr>
          <p:cNvPr id="568330" name="Text Box 10"/>
          <p:cNvSpPr txBox="1">
            <a:spLocks noChangeArrowheads="1"/>
          </p:cNvSpPr>
          <p:nvPr/>
        </p:nvSpPr>
        <p:spPr bwMode="auto">
          <a:xfrm>
            <a:off x="5410200" y="3505200"/>
            <a:ext cx="685800" cy="457200"/>
          </a:xfrm>
          <a:prstGeom prst="rect">
            <a:avLst/>
          </a:prstGeom>
          <a:noFill/>
          <a:ln w="9525">
            <a:noFill/>
            <a:miter lim="800000"/>
            <a:headEnd/>
            <a:tailEnd/>
          </a:ln>
          <a:effectLst/>
        </p:spPr>
        <p:txBody>
          <a:bodyPr>
            <a:spAutoFit/>
          </a:bodyPr>
          <a:lstStyle/>
          <a:p>
            <a:pPr>
              <a:spcBef>
                <a:spcPct val="50000"/>
              </a:spcBef>
            </a:pPr>
            <a:r>
              <a:rPr lang="en-US" sz="2400">
                <a:solidFill>
                  <a:srgbClr val="FF0000"/>
                </a:solidFill>
              </a:rPr>
              <a:t>Me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en-US"/>
              <a:t>K. A. Connor</a:t>
            </a:r>
          </a:p>
        </p:txBody>
      </p:sp>
      <p:pic>
        <p:nvPicPr>
          <p:cNvPr id="569346" name="Picture 2" descr="scan0005"/>
          <p:cNvPicPr>
            <a:picLocks noChangeAspect="1" noChangeArrowheads="1"/>
          </p:cNvPicPr>
          <p:nvPr/>
        </p:nvPicPr>
        <p:blipFill>
          <a:blip r:embed="rId2" cstate="print"/>
          <a:srcRect l="22066" b="86397"/>
          <a:stretch>
            <a:fillRect/>
          </a:stretch>
        </p:blipFill>
        <p:spPr bwMode="auto">
          <a:xfrm>
            <a:off x="609600" y="1089025"/>
            <a:ext cx="8074025" cy="968375"/>
          </a:xfrm>
          <a:prstGeom prst="rect">
            <a:avLst/>
          </a:prstGeom>
          <a:noFill/>
        </p:spPr>
      </p:pic>
      <p:pic>
        <p:nvPicPr>
          <p:cNvPr id="569347" name="Picture 3" descr="scan0007"/>
          <p:cNvPicPr>
            <a:picLocks noChangeAspect="1" noChangeArrowheads="1"/>
          </p:cNvPicPr>
          <p:nvPr/>
        </p:nvPicPr>
        <p:blipFill>
          <a:blip r:embed="rId3" cstate="print"/>
          <a:srcRect l="2942" t="15685" r="52940" b="49384"/>
          <a:stretch>
            <a:fillRect/>
          </a:stretch>
        </p:blipFill>
        <p:spPr bwMode="auto">
          <a:xfrm>
            <a:off x="304800" y="2590800"/>
            <a:ext cx="3429000" cy="3733800"/>
          </a:xfrm>
          <a:prstGeom prst="rect">
            <a:avLst/>
          </a:prstGeom>
          <a:noFill/>
        </p:spPr>
      </p:pic>
      <p:pic>
        <p:nvPicPr>
          <p:cNvPr id="569348" name="Picture 4" descr="scan0007"/>
          <p:cNvPicPr>
            <a:picLocks noChangeAspect="1" noChangeArrowheads="1"/>
          </p:cNvPicPr>
          <p:nvPr/>
        </p:nvPicPr>
        <p:blipFill>
          <a:blip r:embed="rId3" cstate="print"/>
          <a:srcRect l="48039" t="14970" b="54375"/>
          <a:stretch>
            <a:fillRect/>
          </a:stretch>
        </p:blipFill>
        <p:spPr bwMode="auto">
          <a:xfrm>
            <a:off x="4191000" y="2586038"/>
            <a:ext cx="4572000" cy="3709987"/>
          </a:xfrm>
          <a:prstGeom prst="rect">
            <a:avLst/>
          </a:prstGeom>
          <a:noFill/>
        </p:spPr>
      </p:pic>
      <p:sp>
        <p:nvSpPr>
          <p:cNvPr id="6" name="Oval 5"/>
          <p:cNvSpPr>
            <a:spLocks noChangeArrowheads="1"/>
          </p:cNvSpPr>
          <p:nvPr/>
        </p:nvSpPr>
        <p:spPr bwMode="auto">
          <a:xfrm>
            <a:off x="7467600" y="2514600"/>
            <a:ext cx="838200" cy="990600"/>
          </a:xfrm>
          <a:prstGeom prst="ellipse">
            <a:avLst/>
          </a:prstGeom>
          <a:noFill/>
          <a:ln w="57150">
            <a:solidFill>
              <a:schemeClr val="tx2">
                <a:lumMod val="75000"/>
              </a:schemeClr>
            </a:solidFill>
            <a:round/>
            <a:headEnd/>
            <a:tailEnd/>
          </a:ln>
          <a:effectLst/>
        </p:spPr>
        <p:txBody>
          <a:bodyPr wrap="none" anchor="ctr"/>
          <a:lstStyle/>
          <a:p>
            <a:endParaRPr lang="en-US"/>
          </a:p>
        </p:txBody>
      </p:sp>
      <p:sp>
        <p:nvSpPr>
          <p:cNvPr id="7" name="TextBox 6"/>
          <p:cNvSpPr txBox="1"/>
          <p:nvPr/>
        </p:nvSpPr>
        <p:spPr>
          <a:xfrm>
            <a:off x="8305800" y="2362200"/>
            <a:ext cx="685800" cy="369332"/>
          </a:xfrm>
          <a:prstGeom prst="rect">
            <a:avLst/>
          </a:prstGeom>
          <a:noFill/>
        </p:spPr>
        <p:txBody>
          <a:bodyPr wrap="square" rtlCol="0">
            <a:spAutoFit/>
          </a:bodyPr>
          <a:lstStyle/>
          <a:p>
            <a:r>
              <a:rPr lang="en-US" b="1" dirty="0" smtClean="0">
                <a:solidFill>
                  <a:schemeClr val="tx2">
                    <a:lumMod val="75000"/>
                  </a:schemeClr>
                </a:solidFill>
              </a:rPr>
              <a:t>?</a:t>
            </a:r>
            <a:endParaRPr lang="en-US" b="1" dirty="0">
              <a:solidFill>
                <a:schemeClr val="tx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8244</TotalTime>
  <Words>3092</Words>
  <Application>Microsoft Office PowerPoint</Application>
  <PresentationFormat>On-screen Show (4:3)</PresentationFormat>
  <Paragraphs>258</Paragraphs>
  <Slides>50</Slides>
  <Notes>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Renewable Energy Smart Power and Light</vt:lpstr>
      <vt:lpstr>Goals </vt:lpstr>
      <vt:lpstr>Who Am I?</vt:lpstr>
      <vt:lpstr>Who Am I?</vt:lpstr>
      <vt:lpstr>Who Am I?</vt:lpstr>
      <vt:lpstr>Who Am I?</vt:lpstr>
      <vt:lpstr>Why am I an Engineer?</vt:lpstr>
      <vt:lpstr>Slide 8</vt:lpstr>
      <vt:lpstr>Slide 9</vt:lpstr>
      <vt:lpstr>Slide 10</vt:lpstr>
      <vt:lpstr>Who Am I?</vt:lpstr>
      <vt:lpstr>Who Am I?</vt:lpstr>
      <vt:lpstr>Why am I an Engineer?</vt:lpstr>
      <vt:lpstr>Who Am I?</vt:lpstr>
      <vt:lpstr>Who Am I?</vt:lpstr>
      <vt:lpstr>How Many Years of School is That?</vt:lpstr>
      <vt:lpstr>I Get to Work with Really Great People</vt:lpstr>
      <vt:lpstr>My Brothers Today</vt:lpstr>
      <vt:lpstr>Why Be an Engineer?</vt:lpstr>
      <vt:lpstr>NAE Study</vt:lpstr>
      <vt:lpstr>Grand Challenges</vt:lpstr>
      <vt:lpstr>Grand Challenges</vt:lpstr>
      <vt:lpstr>Thinking Like an Engineer</vt:lpstr>
      <vt:lpstr>Thinking Like an Engineer</vt:lpstr>
      <vt:lpstr>Responsible Citizenship</vt:lpstr>
      <vt:lpstr>Example Issues</vt:lpstr>
      <vt:lpstr>The National Academies</vt:lpstr>
      <vt:lpstr>Example Questions</vt:lpstr>
      <vt:lpstr>Example Questions</vt:lpstr>
      <vt:lpstr>Example Questions</vt:lpstr>
      <vt:lpstr>Example Questions</vt:lpstr>
      <vt:lpstr>Example Questions</vt:lpstr>
      <vt:lpstr>Example Questions</vt:lpstr>
      <vt:lpstr>Example Questions</vt:lpstr>
      <vt:lpstr>Example Questions</vt:lpstr>
      <vt:lpstr>Example Questions</vt:lpstr>
      <vt:lpstr>Thinking Like an Engineer</vt:lpstr>
      <vt:lpstr>Thinking Like an Engineer: Systems</vt:lpstr>
      <vt:lpstr>Systems Examples</vt:lpstr>
      <vt:lpstr>Systems Concepts</vt:lpstr>
      <vt:lpstr>Systems Concepts</vt:lpstr>
      <vt:lpstr>Natural Systems</vt:lpstr>
      <vt:lpstr>Systems Concepts</vt:lpstr>
      <vt:lpstr>Systems Concepts</vt:lpstr>
      <vt:lpstr>Systems Concepts</vt:lpstr>
      <vt:lpstr>Systems Concepts</vt:lpstr>
      <vt:lpstr>Smart Lighting ERC</vt:lpstr>
      <vt:lpstr>Solid State Lighting</vt:lpstr>
      <vt:lpstr>3 Level Diagram</vt:lpstr>
      <vt:lpstr>More to Come</vt:lpstr>
    </vt:vector>
  </TitlesOfParts>
  <Company>ERC@Rensselaer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Silvia L Mioc</dc:creator>
  <cp:lastModifiedBy>Ken</cp:lastModifiedBy>
  <cp:revision>51</cp:revision>
  <dcterms:created xsi:type="dcterms:W3CDTF">2010-02-01T20:58:56Z</dcterms:created>
  <dcterms:modified xsi:type="dcterms:W3CDTF">2010-06-28T10:13:46Z</dcterms:modified>
</cp:coreProperties>
</file>